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VY_32_INOVACE_20 3Š Slova opačného významu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sz="2000" dirty="0" smtClean="0"/>
            <a:t>NÁZEV ŠKOLY: ZŠ a MŠ </a:t>
          </a:r>
          <a:r>
            <a:rPr lang="cs-CZ" sz="2000" dirty="0" smtClean="0"/>
            <a:t>Zvole, okr. Praha  - západ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Mgr. Věra Kučová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CZ.1.07/1.4.00/21.0305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Jazyk a jazyková komunikace – Český jazyk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1CDE1D8-82E9-4FE8-B33D-B68F7B6F535D}" type="presOf" srcId="{D1D4F407-5343-4D3F-B5B9-D407B03CAEB4}" destId="{D005CE8C-CC26-4C3E-AC11-E15060ECD759}" srcOrd="0" destOrd="0" presId="urn:microsoft.com/office/officeart/2005/8/layout/target3"/>
    <dgm:cxn modelId="{FB2D1856-F93E-4407-AC04-07015D5721DA}" type="presOf" srcId="{D8197B8C-B260-4A16-BDF4-0947B075E274}" destId="{25B08C86-7E15-44DC-BE7F-FFB55DD49D12}" srcOrd="0" destOrd="0" presId="urn:microsoft.com/office/officeart/2005/8/layout/target3"/>
    <dgm:cxn modelId="{C63C5D6A-92A1-48D4-B0B8-D77C74D79D9F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E59D66D-7DC1-425A-8B7D-EC4AAC1C9F59}" type="presOf" srcId="{D1B46980-6531-4606-95E6-44980827E919}" destId="{6140AFEC-043D-4C43-A2F9-D0F5331DF3A3}" srcOrd="0" destOrd="0" presId="urn:microsoft.com/office/officeart/2005/8/layout/target3"/>
    <dgm:cxn modelId="{53D40B6F-8745-4841-99DE-B23F89ADBDAE}" type="presOf" srcId="{757F3AB3-0718-4624-B441-E567A8F0AB56}" destId="{333A1088-737F-45CB-B68E-254E46348037}" srcOrd="0" destOrd="0" presId="urn:microsoft.com/office/officeart/2005/8/layout/target3"/>
    <dgm:cxn modelId="{04F1EEAC-1AC8-47F3-BAF5-48AEE6A9BA4E}" type="presOf" srcId="{D1B46980-6531-4606-95E6-44980827E919}" destId="{2BE915AB-18AA-4053-B92C-3BFC9ED204BB}" srcOrd="1" destOrd="0" presId="urn:microsoft.com/office/officeart/2005/8/layout/target3"/>
    <dgm:cxn modelId="{F95894CF-AC2F-42DA-AC67-68D722827D5F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0039221-449E-43F4-AEF5-9AFE5CCA04F8}" type="presOf" srcId="{B651F6E3-6281-48DB-9319-2AEAFDAE7572}" destId="{619D679B-A015-4ECF-8348-D1034C574F40}" srcOrd="0" destOrd="0" presId="urn:microsoft.com/office/officeart/2005/8/layout/target3"/>
    <dgm:cxn modelId="{3F5094DB-091B-409F-A27F-6FFD90B76C3A}" type="presOf" srcId="{D8197B8C-B260-4A16-BDF4-0947B075E274}" destId="{5A5FFA88-C948-4069-8E93-59FA12366E83}" srcOrd="1" destOrd="0" presId="urn:microsoft.com/office/officeart/2005/8/layout/target3"/>
    <dgm:cxn modelId="{4A43950B-A836-410D-9746-C727192F6A9A}" type="presOf" srcId="{B651F6E3-6281-48DB-9319-2AEAFDAE7572}" destId="{6BB5E863-4638-4E1D-BFDE-399D028AC4ED}" srcOrd="1" destOrd="0" presId="urn:microsoft.com/office/officeart/2005/8/layout/target3"/>
    <dgm:cxn modelId="{155BEC96-DFEB-42FC-A992-2F6294E819AD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6331390-1674-4F42-BBEC-5801EE66AC4F}" type="presParOf" srcId="{333A1088-737F-45CB-B68E-254E46348037}" destId="{F5ABB229-8D3B-4694-996A-96F23CF14429}" srcOrd="0" destOrd="0" presId="urn:microsoft.com/office/officeart/2005/8/layout/target3"/>
    <dgm:cxn modelId="{6A9458E5-7941-40F2-AF06-FDC4B75DEBCD}" type="presParOf" srcId="{333A1088-737F-45CB-B68E-254E46348037}" destId="{F41139FD-01EE-4571-8B17-4FB00FC51163}" srcOrd="1" destOrd="0" presId="urn:microsoft.com/office/officeart/2005/8/layout/target3"/>
    <dgm:cxn modelId="{2D2D272F-8FD1-49A9-99B3-A172B125F1D3}" type="presParOf" srcId="{333A1088-737F-45CB-B68E-254E46348037}" destId="{D005CE8C-CC26-4C3E-AC11-E15060ECD759}" srcOrd="2" destOrd="0" presId="urn:microsoft.com/office/officeart/2005/8/layout/target3"/>
    <dgm:cxn modelId="{636957C1-EEFF-4DB7-BE76-E2621B22B334}" type="presParOf" srcId="{333A1088-737F-45CB-B68E-254E46348037}" destId="{2C702D82-9B77-49B7-9568-BB8EB47C3372}" srcOrd="3" destOrd="0" presId="urn:microsoft.com/office/officeart/2005/8/layout/target3"/>
    <dgm:cxn modelId="{BFA03D46-47E4-4C03-87A4-E070C7DA207B}" type="presParOf" srcId="{333A1088-737F-45CB-B68E-254E46348037}" destId="{A52A0455-90FF-4808-ABD0-F02540D31D5A}" srcOrd="4" destOrd="0" presId="urn:microsoft.com/office/officeart/2005/8/layout/target3"/>
    <dgm:cxn modelId="{097B0491-C768-4283-910C-CEAC5201F375}" type="presParOf" srcId="{333A1088-737F-45CB-B68E-254E46348037}" destId="{6140AFEC-043D-4C43-A2F9-D0F5331DF3A3}" srcOrd="5" destOrd="0" presId="urn:microsoft.com/office/officeart/2005/8/layout/target3"/>
    <dgm:cxn modelId="{896DC5B6-348E-4330-BB25-A775EEE563A6}" type="presParOf" srcId="{333A1088-737F-45CB-B68E-254E46348037}" destId="{9358AC05-5D7D-4327-9F80-1AD486AEA664}" srcOrd="6" destOrd="0" presId="urn:microsoft.com/office/officeart/2005/8/layout/target3"/>
    <dgm:cxn modelId="{603959B3-F42E-4566-A582-D562A1B0189A}" type="presParOf" srcId="{333A1088-737F-45CB-B68E-254E46348037}" destId="{313FC574-E1CD-4FB4-B054-0B805CE0447D}" srcOrd="7" destOrd="0" presId="urn:microsoft.com/office/officeart/2005/8/layout/target3"/>
    <dgm:cxn modelId="{0EC2A4BB-926A-4E0F-9E14-D3A3F7195979}" type="presParOf" srcId="{333A1088-737F-45CB-B68E-254E46348037}" destId="{619D679B-A015-4ECF-8348-D1034C574F40}" srcOrd="8" destOrd="0" presId="urn:microsoft.com/office/officeart/2005/8/layout/target3"/>
    <dgm:cxn modelId="{BAA48ED0-E0C6-4D48-9125-83E83211BD6D}" type="presParOf" srcId="{333A1088-737F-45CB-B68E-254E46348037}" destId="{322283A8-4A27-4CDA-BAE3-F381106A9174}" srcOrd="9" destOrd="0" presId="urn:microsoft.com/office/officeart/2005/8/layout/target3"/>
    <dgm:cxn modelId="{BDCBD6BA-1674-4197-8C71-9765E789E901}" type="presParOf" srcId="{333A1088-737F-45CB-B68E-254E46348037}" destId="{FFC9F71D-1B4F-4AD9-A4A6-86ADEFC8AF5C}" srcOrd="10" destOrd="0" presId="urn:microsoft.com/office/officeart/2005/8/layout/target3"/>
    <dgm:cxn modelId="{7E2EA679-650E-424E-94A5-8A6A186FBA05}" type="presParOf" srcId="{333A1088-737F-45CB-B68E-254E46348037}" destId="{25B08C86-7E15-44DC-BE7F-FFB55DD49D12}" srcOrd="11" destOrd="0" presId="urn:microsoft.com/office/officeart/2005/8/layout/target3"/>
    <dgm:cxn modelId="{DCD6A6FA-ED16-4328-82E1-C0D881A3E555}" type="presParOf" srcId="{333A1088-737F-45CB-B68E-254E46348037}" destId="{76644BE8-9D7C-4C09-B250-3D10AF48CBB7}" srcOrd="12" destOrd="0" presId="urn:microsoft.com/office/officeart/2005/8/layout/target3"/>
    <dgm:cxn modelId="{D20432CC-7B0B-4E5B-9FFF-4A6CA8C2C950}" type="presParOf" srcId="{333A1088-737F-45CB-B68E-254E46348037}" destId="{EE85B701-7295-41C0-BA7A-34D3756A2AE6}" srcOrd="13" destOrd="0" presId="urn:microsoft.com/office/officeart/2005/8/layout/target3"/>
    <dgm:cxn modelId="{1E59A666-3BAF-4029-A4BC-8B29B5E5D217}" type="presParOf" srcId="{333A1088-737F-45CB-B68E-254E46348037}" destId="{8BEBB6EC-1DAA-4CAC-8A25-BC0FCBD5DBD5}" srcOrd="14" destOrd="0" presId="urn:microsoft.com/office/officeart/2005/8/layout/target3"/>
    <dgm:cxn modelId="{2F920F24-B2B2-4772-B6DD-4E72B8376BEB}" type="presParOf" srcId="{333A1088-737F-45CB-B68E-254E46348037}" destId="{AED2198E-93D5-4001-81B4-73124B309672}" srcOrd="15" destOrd="0" presId="urn:microsoft.com/office/officeart/2005/8/layout/target3"/>
    <dgm:cxn modelId="{D1920D53-E6C6-41DC-9261-AFDC683412CF}" type="presParOf" srcId="{333A1088-737F-45CB-B68E-254E46348037}" destId="{2BE915AB-18AA-4053-B92C-3BFC9ED204BB}" srcOrd="16" destOrd="0" presId="urn:microsoft.com/office/officeart/2005/8/layout/target3"/>
    <dgm:cxn modelId="{2A7C19EB-DAE2-4DE4-B9BB-081B49DCD621}" type="presParOf" srcId="{333A1088-737F-45CB-B68E-254E46348037}" destId="{6BB5E863-4638-4E1D-BFDE-399D028AC4ED}" srcOrd="17" destOrd="0" presId="urn:microsoft.com/office/officeart/2005/8/layout/target3"/>
    <dgm:cxn modelId="{C7F62AD3-2E2C-45CF-B06F-86B6948DE366}" type="presParOf" srcId="{333A1088-737F-45CB-B68E-254E46348037}" destId="{5A5FFA88-C948-4069-8E93-59FA12366E83}" srcOrd="18" destOrd="0" presId="urn:microsoft.com/office/officeart/2005/8/layout/target3"/>
    <dgm:cxn modelId="{9542DA5F-C383-491D-9BEC-AC1CB246661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NÁZEV ŠKOLY: ZŠ a MŠ </a:t>
          </a:r>
          <a:r>
            <a:rPr lang="cs-CZ" sz="1900" kern="1200" dirty="0" smtClean="0"/>
            <a:t>Zvole, okr. Praha  - západ</a:t>
          </a:r>
          <a:endParaRPr lang="cs-CZ" sz="19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Mgr. Věra Kučová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VY_32_INOVACE_20 3Š Slova opačného významu 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dirty="0" smtClean="0"/>
            <a:t>: Jazyk a jazyková komunikace – Český jazyk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CZ.1.07/1.4.00/21.0305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6AE807-B102-408F-B241-5D7925C7CF7F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024A3-2990-48E2-AF13-6888910B0C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663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87DC9F6-E32D-44EA-98AE-FA6EF5E0AB27}" type="datetimeFigureOut">
              <a:rPr lang="cs-CZ" smtClean="0"/>
              <a:t>6.10.2011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4BC2D86-04C9-40ED-9DED-7E6195CBD5E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3919560"/>
              </p:ext>
            </p:extLst>
          </p:nvPr>
        </p:nvGraphicFramePr>
        <p:xfrm>
          <a:off x="179512" y="54868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224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slova </a:t>
            </a:r>
            <a:br>
              <a:rPr lang="cs-CZ" b="1" dirty="0" smtClean="0"/>
            </a:br>
            <a:r>
              <a:rPr lang="cs-CZ" b="1" dirty="0" smtClean="0"/>
              <a:t>opačného významu</a:t>
            </a:r>
            <a:endParaRPr lang="cs-CZ" b="1" dirty="0"/>
          </a:p>
        </p:txBody>
      </p:sp>
      <p:sp>
        <p:nvSpPr>
          <p:cNvPr id="8" name="Slunce 7"/>
          <p:cNvSpPr/>
          <p:nvPr/>
        </p:nvSpPr>
        <p:spPr>
          <a:xfrm>
            <a:off x="3059832" y="188640"/>
            <a:ext cx="2771800" cy="2880320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ěsíc 8"/>
          <p:cNvSpPr/>
          <p:nvPr/>
        </p:nvSpPr>
        <p:spPr>
          <a:xfrm>
            <a:off x="395536" y="188640"/>
            <a:ext cx="1440160" cy="2592288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nahoru 9"/>
          <p:cNvSpPr/>
          <p:nvPr/>
        </p:nvSpPr>
        <p:spPr>
          <a:xfrm>
            <a:off x="3203848" y="4941168"/>
            <a:ext cx="864096" cy="144016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>
            <a:off x="1403648" y="4941168"/>
            <a:ext cx="1080120" cy="16561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755576" y="3429000"/>
            <a:ext cx="1656184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leva 14"/>
          <p:cNvSpPr/>
          <p:nvPr/>
        </p:nvSpPr>
        <p:spPr>
          <a:xfrm>
            <a:off x="3275856" y="3501008"/>
            <a:ext cx="1368152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dvou sloupcích jsou napsaná slova. Žáci spojí pomocí šipek vždy dvě slova opačného významu.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ěsíc 6"/>
          <p:cNvSpPr/>
          <p:nvPr/>
        </p:nvSpPr>
        <p:spPr>
          <a:xfrm>
            <a:off x="971600" y="0"/>
            <a:ext cx="3528392" cy="6237312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unce 5"/>
          <p:cNvSpPr/>
          <p:nvPr/>
        </p:nvSpPr>
        <p:spPr>
          <a:xfrm>
            <a:off x="4067944" y="1124744"/>
            <a:ext cx="4670588" cy="4752528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692696"/>
            <a:ext cx="1368152" cy="616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prázdný</a:t>
            </a:r>
          </a:p>
          <a:p>
            <a:r>
              <a:rPr lang="cs-CZ" sz="2400" b="1" dirty="0" smtClean="0">
                <a:latin typeface="Comic Sans MS" pitchFamily="66" charset="0"/>
              </a:rPr>
              <a:t>hloupý</a:t>
            </a:r>
          </a:p>
          <a:p>
            <a:r>
              <a:rPr lang="cs-CZ" sz="2400" b="1" dirty="0" smtClean="0">
                <a:latin typeface="Comic Sans MS" pitchFamily="66" charset="0"/>
              </a:rPr>
              <a:t>smutný</a:t>
            </a:r>
          </a:p>
          <a:p>
            <a:r>
              <a:rPr lang="cs-CZ" sz="2400" b="1" dirty="0" smtClean="0">
                <a:latin typeface="Comic Sans MS" pitchFamily="66" charset="0"/>
              </a:rPr>
              <a:t>pilný</a:t>
            </a:r>
          </a:p>
          <a:p>
            <a:r>
              <a:rPr lang="cs-CZ" sz="2400" b="1" dirty="0" smtClean="0">
                <a:latin typeface="Comic Sans MS" pitchFamily="66" charset="0"/>
              </a:rPr>
              <a:t>obézní</a:t>
            </a:r>
          </a:p>
          <a:p>
            <a:r>
              <a:rPr lang="cs-CZ" sz="2400" b="1" dirty="0" smtClean="0">
                <a:latin typeface="Comic Sans MS" pitchFamily="66" charset="0"/>
              </a:rPr>
              <a:t>nízko</a:t>
            </a:r>
          </a:p>
          <a:p>
            <a:r>
              <a:rPr lang="cs-CZ" sz="2400" b="1" dirty="0" smtClean="0">
                <a:latin typeface="Comic Sans MS" pitchFamily="66" charset="0"/>
              </a:rPr>
              <a:t>vpravo</a:t>
            </a:r>
          </a:p>
          <a:p>
            <a:r>
              <a:rPr lang="cs-CZ" sz="2400" b="1" dirty="0" smtClean="0">
                <a:latin typeface="Comic Sans MS" pitchFamily="66" charset="0"/>
              </a:rPr>
              <a:t>prázdný</a:t>
            </a:r>
          </a:p>
          <a:p>
            <a:r>
              <a:rPr lang="cs-CZ" sz="2400" b="1" dirty="0" smtClean="0">
                <a:latin typeface="Comic Sans MS" pitchFamily="66" charset="0"/>
              </a:rPr>
              <a:t>den</a:t>
            </a:r>
          </a:p>
          <a:p>
            <a:r>
              <a:rPr lang="cs-CZ" sz="2400" b="1" dirty="0" smtClean="0">
                <a:latin typeface="Comic Sans MS" pitchFamily="66" charset="0"/>
              </a:rPr>
              <a:t>zdravý</a:t>
            </a:r>
          </a:p>
          <a:p>
            <a:r>
              <a:rPr lang="cs-CZ" sz="2400" b="1" dirty="0" smtClean="0">
                <a:latin typeface="Comic Sans MS" pitchFamily="66" charset="0"/>
              </a:rPr>
              <a:t>pomalý</a:t>
            </a:r>
          </a:p>
          <a:p>
            <a:r>
              <a:rPr lang="cs-CZ" sz="2400" b="1" dirty="0" smtClean="0">
                <a:latin typeface="Comic Sans MS" pitchFamily="66" charset="0"/>
              </a:rPr>
              <a:t>dolní</a:t>
            </a:r>
          </a:p>
          <a:p>
            <a:r>
              <a:rPr lang="cs-CZ" sz="2400" b="1" dirty="0" smtClean="0">
                <a:latin typeface="Comic Sans MS" pitchFamily="66" charset="0"/>
              </a:rPr>
              <a:t>mladý</a:t>
            </a:r>
          </a:p>
          <a:p>
            <a:r>
              <a:rPr lang="cs-CZ" sz="2400" b="1" dirty="0" smtClean="0">
                <a:latin typeface="Comic Sans MS" pitchFamily="66" charset="0"/>
              </a:rPr>
              <a:t>černý</a:t>
            </a:r>
          </a:p>
          <a:p>
            <a:r>
              <a:rPr lang="cs-CZ" sz="2400" b="1" dirty="0" smtClean="0">
                <a:latin typeface="Comic Sans MS" pitchFamily="66" charset="0"/>
              </a:rPr>
              <a:t>tma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63688" y="692696"/>
            <a:ext cx="151216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rychlý</a:t>
            </a:r>
          </a:p>
          <a:p>
            <a:r>
              <a:rPr lang="cs-CZ" sz="2400" b="1" dirty="0" smtClean="0">
                <a:latin typeface="Comic Sans MS" pitchFamily="66" charset="0"/>
              </a:rPr>
              <a:t>starý nemocný</a:t>
            </a:r>
          </a:p>
          <a:p>
            <a:r>
              <a:rPr lang="cs-CZ" sz="2400" b="1" dirty="0" smtClean="0">
                <a:latin typeface="Comic Sans MS" pitchFamily="66" charset="0"/>
              </a:rPr>
              <a:t>vysoko</a:t>
            </a:r>
          </a:p>
          <a:p>
            <a:r>
              <a:rPr lang="cs-CZ" sz="2400" b="1" dirty="0" smtClean="0">
                <a:latin typeface="Comic Sans MS" pitchFamily="66" charset="0"/>
              </a:rPr>
              <a:t>veselý</a:t>
            </a:r>
          </a:p>
          <a:p>
            <a:r>
              <a:rPr lang="cs-CZ" sz="2400" b="1" dirty="0" smtClean="0">
                <a:latin typeface="Comic Sans MS" pitchFamily="66" charset="0"/>
              </a:rPr>
              <a:t>líný</a:t>
            </a:r>
          </a:p>
          <a:p>
            <a:r>
              <a:rPr lang="cs-CZ" sz="2400" b="1" dirty="0" smtClean="0">
                <a:latin typeface="Comic Sans MS" pitchFamily="66" charset="0"/>
              </a:rPr>
              <a:t>štíhlý</a:t>
            </a:r>
          </a:p>
          <a:p>
            <a:r>
              <a:rPr lang="cs-CZ" sz="2400" b="1" dirty="0" smtClean="0">
                <a:latin typeface="Comic Sans MS" pitchFamily="66" charset="0"/>
              </a:rPr>
              <a:t>plný</a:t>
            </a:r>
          </a:p>
          <a:p>
            <a:r>
              <a:rPr lang="cs-CZ" sz="2400" b="1" dirty="0" smtClean="0">
                <a:latin typeface="Comic Sans MS" pitchFamily="66" charset="0"/>
              </a:rPr>
              <a:t>chytrý</a:t>
            </a:r>
          </a:p>
          <a:p>
            <a:r>
              <a:rPr lang="cs-CZ" sz="2400" b="1" dirty="0" smtClean="0">
                <a:latin typeface="Comic Sans MS" pitchFamily="66" charset="0"/>
              </a:rPr>
              <a:t>noc</a:t>
            </a:r>
          </a:p>
          <a:p>
            <a:r>
              <a:rPr lang="cs-CZ" sz="2400" b="1" dirty="0" smtClean="0">
                <a:latin typeface="Comic Sans MS" pitchFamily="66" charset="0"/>
              </a:rPr>
              <a:t>bílý</a:t>
            </a:r>
          </a:p>
          <a:p>
            <a:r>
              <a:rPr lang="cs-CZ" sz="2400" b="1" dirty="0" smtClean="0">
                <a:latin typeface="Comic Sans MS" pitchFamily="66" charset="0"/>
              </a:rPr>
              <a:t>světlo</a:t>
            </a:r>
          </a:p>
          <a:p>
            <a:r>
              <a:rPr lang="cs-CZ" sz="2400" b="1" dirty="0" smtClean="0">
                <a:latin typeface="Comic Sans MS" pitchFamily="66" charset="0"/>
              </a:rPr>
              <a:t>vlevo</a:t>
            </a:r>
          </a:p>
          <a:p>
            <a:r>
              <a:rPr lang="cs-CZ" sz="2400" b="1" dirty="0" smtClean="0">
                <a:latin typeface="Comic Sans MS" pitchFamily="66" charset="0"/>
              </a:rPr>
              <a:t>horní</a:t>
            </a:r>
          </a:p>
          <a:p>
            <a:r>
              <a:rPr lang="cs-CZ" sz="2400" b="1" dirty="0" smtClean="0">
                <a:latin typeface="Comic Sans MS" pitchFamily="66" charset="0"/>
              </a:rPr>
              <a:t>den</a:t>
            </a:r>
          </a:p>
          <a:p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37</TotalTime>
  <Words>87</Words>
  <Application>Microsoft Office PowerPoint</Application>
  <PresentationFormat>Předvádění na obrazovce (4:3)</PresentationFormat>
  <Paragraphs>36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Bohatý</vt:lpstr>
      <vt:lpstr>Prezentace aplikace PowerPoint</vt:lpstr>
      <vt:lpstr>slova  opačného významu</vt:lpstr>
      <vt:lpstr>Prezentace aplikace PowerPoint</vt:lpstr>
      <vt:lpstr>Prezentace aplikace PowerPoint</vt:lpstr>
    </vt:vector>
  </TitlesOfParts>
  <Company>eD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slova  opačného významu</dc:title>
  <dc:creator>máma</dc:creator>
  <cp:lastModifiedBy>Reditelna</cp:lastModifiedBy>
  <cp:revision>8</cp:revision>
  <dcterms:created xsi:type="dcterms:W3CDTF">2011-10-05T17:34:52Z</dcterms:created>
  <dcterms:modified xsi:type="dcterms:W3CDTF">2011-10-06T11:13:24Z</dcterms:modified>
</cp:coreProperties>
</file>