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70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FAABC93-F9DC-4752-9524-5E5FC44747E1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D9BBC21-D6D5-4427-904C-D83A9A1F4E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9003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7FDFA40-5A76-4124-9A02-717E72DA03F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0E2E6F-E1E3-4C94-8264-396A29EA8A4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F675B-2CD8-4E8F-9EC3-0ED58CF07BE0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2CE54-5CAD-4F13-8070-D40FE83717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C9507-E1FB-49D2-BD03-366293BA43D3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E01A3-6004-445D-8DA4-DA828275C3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580A9-7821-41D1-A1B9-1C747302A981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216F6-7778-4F32-A3BA-644A160009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ADEA7-433F-4556-B575-A3FD61F9D6D8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81F6E7-007D-4C21-AA61-DA1DCDAF2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89347-8A49-4D77-9B8D-511CDBAA07C2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FB4EE-F48C-4F98-9A87-9965D87F1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328A9-C692-470E-95AE-440DD55FDFAC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98D07-B186-4C3C-AD3A-075A00110B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D4C4E-BECD-4425-8334-EBEEBD0BD083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7D2D0D-337E-4623-AEE9-40E5F87709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0BEE7-35AE-414C-AEE9-A629A01DA107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D2DBD-0F61-4E45-8396-0D2381E5B2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7F2E7-F3F0-44AA-A3DA-9CD8A61E7EB7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FC0F3-49C8-425C-9C42-C098F66A4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6BCD73-FE20-4DB6-ABEA-55353CA2712F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3756A-1C47-4AB1-A325-0247E8626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14010-FA3B-4975-8CB7-B3329DA79DC7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BB294-8802-491D-9C6B-1AFE2AAF1D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76F5BA3-B242-4D5A-921B-2A388BFD4691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7CC80ED-0568-464E-BF89-CD2A30E51D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4926501"/>
              </p:ext>
            </p:extLst>
          </p:nvPr>
        </p:nvGraphicFramePr>
        <p:xfrm>
          <a:off x="1008063" y="2924175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Jana</a:t>
                      </a:r>
                      <a:r>
                        <a:rPr lang="cs-CZ" baseline="0" dirty="0" smtClean="0"/>
                        <a:t> Tolarová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Plná</a:t>
                      </a:r>
                      <a:r>
                        <a:rPr lang="cs-CZ" baseline="0" dirty="0" smtClean="0"/>
                        <a:t> moc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1. 2. 2013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664"/>
            <a:ext cx="8229600" cy="6624787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b="1" dirty="0" smtClean="0"/>
              <a:t>Anotace: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Tento materiál obsahuje základní charakteristiku  plné moci, její různé modifikace pro FO a PO a adekvátní ukázky jednotlivých variant plné moci</a:t>
            </a:r>
            <a:r>
              <a:rPr lang="cs-CZ" sz="2800" dirty="0" smtClean="0"/>
              <a:t>.</a:t>
            </a:r>
          </a:p>
          <a:p>
            <a:pPr marL="0" indent="0" eaLnBrk="1" hangingPunct="1">
              <a:buFont typeface="Arial" charset="0"/>
              <a:buNone/>
            </a:pPr>
            <a:endParaRPr lang="cs-CZ" sz="2800" dirty="0" smtClean="0"/>
          </a:p>
          <a:p>
            <a:pPr marL="0" indent="0" eaLnBrk="1" hangingPunct="1">
              <a:buFont typeface="Arial" charset="0"/>
              <a:buNone/>
            </a:pPr>
            <a:endParaRPr lang="cs-CZ" sz="2800" dirty="0" smtClean="0"/>
          </a:p>
          <a:p>
            <a:pPr marL="0" indent="0" eaLnBrk="1" hangingPunct="1">
              <a:buFont typeface="Arial" charset="0"/>
              <a:buNone/>
            </a:pPr>
            <a:r>
              <a:rPr lang="cs-CZ" b="1" dirty="0" smtClean="0"/>
              <a:t>Metodické pokyny: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Materiál je určený především pro výuku předmětu Korespondence ve 3.ročníku oboru Gastronomie-kuchař. Jako doplňující materiál je možné využití při výuce práva téhož oboru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Obrázky je možné použít jako celek při prezentaci výkladu tematického celku nebo jednotlivě 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539750" y="333375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PLNÁ MOC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975" cy="4525963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Je jednostranný právní úkon fyzické nebo právnické osoby, která se nechá zastupovat pro určitý právní úkon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Plná moc patří mezi jednoduché právní listiny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Uděluje se fyzickým(FO) a právnickým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osobám(PO)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Základní pojmy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Zmocnitel</a:t>
            </a:r>
            <a:r>
              <a:rPr lang="cs-CZ" sz="2800" smtClean="0"/>
              <a:t> = osoba, která plnou moc dává; tato osoba se označuje rovněž jako </a:t>
            </a:r>
            <a:r>
              <a:rPr lang="cs-CZ" sz="2800" b="1" smtClean="0"/>
              <a:t>zastoupený</a:t>
            </a:r>
          </a:p>
          <a:p>
            <a:pPr eaLnBrk="1" hangingPunct="1"/>
            <a:endParaRPr lang="cs-CZ" sz="2800" b="1" smtClean="0"/>
          </a:p>
          <a:p>
            <a:pPr eaLnBrk="1" hangingPunct="1"/>
            <a:r>
              <a:rPr lang="cs-CZ" b="1" smtClean="0"/>
              <a:t>Zmocněnec</a:t>
            </a:r>
            <a:r>
              <a:rPr lang="cs-CZ" sz="2800" smtClean="0"/>
              <a:t> = osoba, které je plná moc udělena; tato osoba se označuje rovněž jako </a:t>
            </a:r>
            <a:r>
              <a:rPr lang="cs-CZ" sz="2800" b="1" smtClean="0"/>
              <a:t>zástupce</a:t>
            </a:r>
          </a:p>
          <a:p>
            <a:pPr eaLnBrk="1" hangingPunct="1"/>
            <a:endParaRPr lang="cs-CZ" sz="2800" b="1" smtClean="0"/>
          </a:p>
          <a:p>
            <a:pPr eaLnBrk="1" hangingPunct="1"/>
            <a:r>
              <a:rPr lang="cs-CZ" sz="2800" smtClean="0"/>
              <a:t>Obě osoby tj. zmocnitel i zmocněnec musejí být uvedeny plným jménem a osobními údaji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Druhy plné moci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268413"/>
            <a:ext cx="8424863" cy="4525962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b="1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dirty="0" smtClean="0"/>
              <a:t>1. Osobní </a:t>
            </a:r>
            <a:r>
              <a:rPr lang="cs-CZ" sz="1800" b="1" dirty="0"/>
              <a:t>plná </a:t>
            </a:r>
            <a:r>
              <a:rPr lang="cs-CZ" sz="1800" b="1" dirty="0" smtClean="0"/>
              <a:t>moc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dirty="0" smtClean="0"/>
              <a:t>       </a:t>
            </a:r>
            <a:r>
              <a:rPr lang="cs-CZ" sz="1800" dirty="0" smtClean="0"/>
              <a:t>= písemnost, ve </a:t>
            </a:r>
            <a:r>
              <a:rPr lang="cs-CZ" sz="1800" dirty="0"/>
              <a:t>které se   </a:t>
            </a:r>
            <a:r>
              <a:rPr lang="cs-CZ" sz="1800" dirty="0" smtClean="0"/>
              <a:t>FO </a:t>
            </a:r>
            <a:r>
              <a:rPr lang="cs-CZ" sz="1800" dirty="0"/>
              <a:t>nechá zastupovat jinou FO k </a:t>
            </a:r>
            <a:r>
              <a:rPr lang="cs-CZ" sz="1800" dirty="0" smtClean="0"/>
              <a:t>jednorázovému </a:t>
            </a:r>
            <a:r>
              <a:rPr lang="cs-CZ" sz="1800" dirty="0"/>
              <a:t>úkonu či jednání(např. převzetí </a:t>
            </a:r>
            <a:r>
              <a:rPr lang="cs-CZ" sz="1800" dirty="0" smtClean="0"/>
              <a:t> mzdy, hlasování </a:t>
            </a:r>
            <a:r>
              <a:rPr lang="cs-CZ" sz="1800" dirty="0"/>
              <a:t>na schůzích apod.)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dirty="0"/>
              <a:t>2</a:t>
            </a:r>
            <a:r>
              <a:rPr lang="cs-CZ" sz="1800" b="1" dirty="0" smtClean="0"/>
              <a:t>. Podniková </a:t>
            </a:r>
            <a:r>
              <a:rPr lang="cs-CZ" sz="1800" b="1" dirty="0"/>
              <a:t>plná </a:t>
            </a:r>
            <a:r>
              <a:rPr lang="cs-CZ" sz="1800" b="1" dirty="0" smtClean="0"/>
              <a:t>moc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dirty="0" smtClean="0"/>
              <a:t>       </a:t>
            </a:r>
            <a:r>
              <a:rPr lang="cs-CZ" sz="1800" b="1" dirty="0"/>
              <a:t>= </a:t>
            </a:r>
            <a:r>
              <a:rPr lang="cs-CZ" sz="1800" dirty="0"/>
              <a:t>písemnost</a:t>
            </a:r>
            <a:r>
              <a:rPr lang="cs-CZ" sz="1800" dirty="0" smtClean="0"/>
              <a:t>, ve které  </a:t>
            </a:r>
            <a:r>
              <a:rPr lang="cs-CZ" sz="1800" dirty="0"/>
              <a:t>statutární orgán podniku zmocní </a:t>
            </a:r>
            <a:r>
              <a:rPr lang="cs-CZ" sz="1800" dirty="0" smtClean="0"/>
              <a:t>určitého zaměstnance </a:t>
            </a:r>
            <a:r>
              <a:rPr lang="cs-CZ" sz="1800" dirty="0"/>
              <a:t>k zastupování podniku pro </a:t>
            </a:r>
            <a:r>
              <a:rPr lang="cs-CZ" sz="1800" dirty="0" smtClean="0"/>
              <a:t>úkon, který </a:t>
            </a:r>
            <a:r>
              <a:rPr lang="cs-CZ" sz="1800" dirty="0"/>
              <a:t>se týká provozu podniku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dirty="0"/>
              <a:t>3</a:t>
            </a:r>
            <a:r>
              <a:rPr lang="cs-CZ" sz="1800" b="1" dirty="0" smtClean="0"/>
              <a:t>. Prokura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dirty="0" smtClean="0"/>
              <a:t>        </a:t>
            </a:r>
            <a:r>
              <a:rPr lang="cs-CZ" sz="1800" dirty="0"/>
              <a:t>= obchodní plná moc</a:t>
            </a:r>
            <a:r>
              <a:rPr lang="cs-CZ" sz="1800" dirty="0" smtClean="0"/>
              <a:t>, opravňující zmocněnce tj. prokuristu </a:t>
            </a:r>
            <a:r>
              <a:rPr lang="cs-CZ" sz="1800" dirty="0"/>
              <a:t>ke všem úkonům při podnikové činnosti</a:t>
            </a:r>
            <a:r>
              <a:rPr lang="cs-CZ" sz="1800" dirty="0" smtClean="0"/>
              <a:t>, lze </a:t>
            </a:r>
            <a:r>
              <a:rPr lang="cs-CZ" sz="1800" dirty="0"/>
              <a:t>ji </a:t>
            </a:r>
            <a:r>
              <a:rPr lang="cs-CZ" sz="1800" dirty="0" smtClean="0"/>
              <a:t>udělit </a:t>
            </a:r>
            <a:r>
              <a:rPr lang="cs-CZ" sz="1800" b="1" dirty="0" smtClean="0"/>
              <a:t>pouze </a:t>
            </a:r>
            <a:r>
              <a:rPr lang="cs-CZ" sz="1800" b="1" dirty="0"/>
              <a:t>fyzické osobě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Formální náležitosti plné moci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Jednoznačné určení zmocnitele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Jednoznačné určení zmocněnce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Uvedení právního úkonu, ke kterému zmocnitel zmocněnce zmocňuje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Časové období, po které zmocnění platí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Datum a místo podpisu plné moci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Vlastnoruční podpisy zmocněnce a zmocnitele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Nejčastěji formát A4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Vzor plné moci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</a:t>
            </a:r>
            <a:r>
              <a:rPr lang="cs-CZ" sz="2800" b="1" dirty="0" smtClean="0"/>
              <a:t>Plná moc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    </a:t>
            </a:r>
            <a:r>
              <a:rPr lang="cs-CZ" sz="2400" dirty="0" smtClean="0"/>
              <a:t>Zmocňuji svou matku, paní Janu Novákovou, narozenou 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dirty="0" smtClean="0"/>
              <a:t>10. 5. 2013 ,bytem Větrná 50, 370 05  ČESKÉ BUDĚJOVICE, </a:t>
            </a:r>
          </a:p>
          <a:p>
            <a:pPr marL="0" indent="0">
              <a:buNone/>
            </a:pPr>
            <a:r>
              <a:rPr lang="cs-CZ" sz="2400" b="1" dirty="0" smtClean="0"/>
              <a:t>    </a:t>
            </a:r>
            <a:r>
              <a:rPr lang="cs-CZ" sz="2400" dirty="0" smtClean="0"/>
              <a:t>OP 105 658 123,  k převzetí mé mzdy za měsíc leden 2013.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    </a:t>
            </a:r>
            <a:r>
              <a:rPr lang="cs-CZ" sz="2400" dirty="0" smtClean="0"/>
              <a:t> České Budějovice 10. únor 2013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                 </a:t>
            </a:r>
            <a:r>
              <a:rPr lang="cs-CZ" sz="2400" dirty="0" smtClean="0">
                <a:latin typeface="Blackadder ITC" pitchFamily="82" charset="0"/>
              </a:rPr>
              <a:t>Andrea Nováková</a:t>
            </a:r>
            <a:endParaRPr lang="cs-CZ" sz="2400" dirty="0">
              <a:latin typeface="Blackadder ITC" pitchFamily="82" charset="0"/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      </a:t>
            </a:r>
            <a:r>
              <a:rPr lang="cs-CZ" sz="1800" dirty="0" smtClean="0"/>
              <a:t>Plnou moc přijímám.</a:t>
            </a:r>
            <a:r>
              <a:rPr lang="cs-CZ" sz="2400" dirty="0" smtClean="0"/>
              <a:t>                                          </a:t>
            </a:r>
            <a:r>
              <a:rPr lang="cs-CZ" sz="2000" dirty="0" smtClean="0"/>
              <a:t>Pražská 10</a:t>
            </a:r>
            <a:r>
              <a:rPr lang="cs-CZ" sz="2400" dirty="0" smtClean="0"/>
              <a:t> 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000" dirty="0" smtClean="0"/>
              <a:t> </a:t>
            </a:r>
            <a:r>
              <a:rPr lang="cs-CZ" sz="2000" dirty="0" smtClean="0">
                <a:latin typeface="Blackadder ITC" pitchFamily="82" charset="0"/>
              </a:rPr>
              <a:t>Jana  Nováková                                                                                     </a:t>
            </a:r>
            <a:r>
              <a:rPr lang="cs-CZ" sz="2000" dirty="0" smtClean="0"/>
              <a:t>370 04  ČESKÉ BUDĚJOVICE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074359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b="1" smtClean="0"/>
              <a:t>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Kuldová, O</a:t>
            </a:r>
            <a:r>
              <a:rPr lang="cs-CZ" sz="2400" smtClean="0"/>
              <a:t>.- Fleischmannová</a:t>
            </a:r>
            <a:r>
              <a:rPr lang="cs-CZ" sz="2400" dirty="0" smtClean="0"/>
              <a:t>, E. : Jak psát obchodní dopisy a jiné písemnosti  Praha Fortuna 2007, ISBN 978-80-7373-009-3,199 stran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Fleischmannová,E.-Kuldová,O.-Šerý, R.: Obchodní korespondence pro střední školy Praha Fortuna 2005,ISBN 80-7168-919-X,119 stran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 </a:t>
            </a: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458</Words>
  <Application>Microsoft Office PowerPoint</Application>
  <PresentationFormat>Předvádění na obrazovce (4:3)</PresentationFormat>
  <Paragraphs>76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PLNÁ MOC</vt:lpstr>
      <vt:lpstr>Základní pojmy</vt:lpstr>
      <vt:lpstr>Druhy plné moci</vt:lpstr>
      <vt:lpstr>Formální náležitosti plné moci</vt:lpstr>
      <vt:lpstr>Vzor plné moci</vt:lpstr>
      <vt:lpstr>Použitá literatura</vt:lpstr>
    </vt:vector>
  </TitlesOfParts>
  <Company>SŠ a VOŠ cestovního ruchu, České Budějovice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Josef</cp:lastModifiedBy>
  <cp:revision>44</cp:revision>
  <dcterms:created xsi:type="dcterms:W3CDTF">2012-10-19T06:36:28Z</dcterms:created>
  <dcterms:modified xsi:type="dcterms:W3CDTF">2013-06-11T16:36:19Z</dcterms:modified>
</cp:coreProperties>
</file>