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Rozložení vody na pevnině</c:v>
                </c:pt>
              </c:strCache>
            </c:strRef>
          </c:tx>
          <c:cat>
            <c:strRef>
              <c:f>List1!$A$2:$A$3</c:f>
              <c:strCache>
                <c:ptCount val="2"/>
                <c:pt idx="0">
                  <c:v>VODA</c:v>
                </c:pt>
                <c:pt idx="1">
                  <c:v>PEVNINA</c:v>
                </c:pt>
              </c:strCache>
            </c:strRef>
          </c:cat>
          <c:val>
            <c:numRef>
              <c:f>List1!$B$2:$B$3</c:f>
              <c:numCache>
                <c:formatCode>d\-mmm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ROZLOŽENÍ OBJEMU VODY NA PEVNINÁCH </c:v>
                </c:pt>
              </c:strCache>
            </c:strRef>
          </c:tx>
          <c:cat>
            <c:strRef>
              <c:f>List1!$A$2:$A$4</c:f>
              <c:strCache>
                <c:ptCount val="3"/>
                <c:pt idx="0">
                  <c:v>Voda v ledovcíh </c:v>
                </c:pt>
                <c:pt idx="1">
                  <c:v>Podzemní voda</c:v>
                </c:pt>
                <c:pt idx="2">
                  <c:v>Řeky a jezera 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75</c:v>
                </c:pt>
                <c:pt idx="1">
                  <c:v>20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VY_32_INOVACE_14_04_20 </a:t>
          </a:r>
          <a:r>
            <a:rPr lang="cs-CZ" sz="1200" baseline="0" dirty="0" smtClean="0"/>
            <a:t>Voda na planetě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400" dirty="0" smtClean="0"/>
            <a:t>Přírodní obraz Země </a:t>
          </a:r>
          <a:endParaRPr lang="cs-CZ" sz="14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1036ADE8-03BB-4A42-B9F2-C0721EFA0C20}" type="presOf" srcId="{ABD4D77B-BA54-4DFB-A762-4C734220F9AA}" destId="{A6703DA5-6D74-4C8B-9C82-31DC93531BC2}" srcOrd="1" destOrd="0" presId="urn:microsoft.com/office/officeart/2005/8/layout/target3"/>
    <dgm:cxn modelId="{DD584BFA-4CD9-4EDE-8033-8C549258F279}" type="presOf" srcId="{DAAD5A11-3EBC-47AE-AB1C-4F1B938732A7}" destId="{2D933DCE-BBEA-46A5-98BC-CA41A7DBB761}" srcOrd="0" destOrd="0" presId="urn:microsoft.com/office/officeart/2005/8/layout/target3"/>
    <dgm:cxn modelId="{B0CEA473-C18C-465C-AA59-07AE0F43D162}" type="presOf" srcId="{1D895EAB-76A7-41C6-9C6C-7D303AD4C23C}" destId="{347D85BD-7382-4413-9298-D06CC996458A}" srcOrd="0" destOrd="0" presId="urn:microsoft.com/office/officeart/2005/8/layout/target3"/>
    <dgm:cxn modelId="{2639EB5E-1E5A-4627-9FB4-76CD5D9C8D40}" type="presOf" srcId="{D9242A4C-F33A-42E2-BFA4-EC80805DCD32}" destId="{7DDB6D97-C311-42E1-B77C-B194BAE75773}" srcOrd="0" destOrd="0" presId="urn:microsoft.com/office/officeart/2005/8/layout/target3"/>
    <dgm:cxn modelId="{015C8F78-DAC4-479B-B9E9-A25E2B5FE3BE}" type="presOf" srcId="{ABD4D77B-BA54-4DFB-A762-4C734220F9AA}" destId="{AAB7E4A6-9D01-402C-9D7A-6D30767F0B58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8C261964-3075-44C4-8F38-46343E4174D4}" type="presOf" srcId="{FFA013E9-5C5D-404D-8688-08171EA7A387}" destId="{359A210A-E8C9-4FD6-9BC7-434F4455A6B5}" srcOrd="1" destOrd="0" presId="urn:microsoft.com/office/officeart/2005/8/layout/target3"/>
    <dgm:cxn modelId="{1F927C48-E68B-4077-8EBB-87EA77051568}" type="presOf" srcId="{D9242A4C-F33A-42E2-BFA4-EC80805DCD32}" destId="{5A434D34-FA65-40B0-A4CE-3A1E2B14A215}" srcOrd="1" destOrd="0" presId="urn:microsoft.com/office/officeart/2005/8/layout/target3"/>
    <dgm:cxn modelId="{01F8A2BE-F94B-4571-AD25-2B89BE0BF843}" type="presOf" srcId="{A4836DAF-3E6B-4198-A089-B3C0D0384F2B}" destId="{4F0AD45D-7E6A-4C4A-90DF-90E27C4B175D}" srcOrd="0" destOrd="0" presId="urn:microsoft.com/office/officeart/2005/8/layout/target3"/>
    <dgm:cxn modelId="{450DBC06-F65E-4420-B5F3-A4BC8D358D4D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94DF9DD9-3EBE-4AB1-9623-AD46708CC72E}" type="presOf" srcId="{A4836DAF-3E6B-4198-A089-B3C0D0384F2B}" destId="{36B74B1E-3C18-4C06-BA03-CB2EB266F8FF}" srcOrd="1" destOrd="0" presId="urn:microsoft.com/office/officeart/2005/8/layout/target3"/>
    <dgm:cxn modelId="{E0F790BC-BFEE-4A8E-BC46-F5421B229C44}" type="presOf" srcId="{FFA013E9-5C5D-404D-8688-08171EA7A387}" destId="{E1DA18CB-4B0A-4D0C-9459-15C4B327891F}" srcOrd="0" destOrd="0" presId="urn:microsoft.com/office/officeart/2005/8/layout/target3"/>
    <dgm:cxn modelId="{ACD3063D-2276-427A-930B-BF5C1096FFCC}" type="presParOf" srcId="{2D933DCE-BBEA-46A5-98BC-CA41A7DBB761}" destId="{D3A73299-62A4-4767-8E25-C16133A0B902}" srcOrd="0" destOrd="0" presId="urn:microsoft.com/office/officeart/2005/8/layout/target3"/>
    <dgm:cxn modelId="{46CEF539-AB1B-4C1A-BF19-42A459F753FF}" type="presParOf" srcId="{2D933DCE-BBEA-46A5-98BC-CA41A7DBB761}" destId="{EE30B2AF-DDC9-42DB-9092-5595C6257A57}" srcOrd="1" destOrd="0" presId="urn:microsoft.com/office/officeart/2005/8/layout/target3"/>
    <dgm:cxn modelId="{058B4C98-9ED5-44F7-81AC-7270A5BFD515}" type="presParOf" srcId="{2D933DCE-BBEA-46A5-98BC-CA41A7DBB761}" destId="{E1DA18CB-4B0A-4D0C-9459-15C4B327891F}" srcOrd="2" destOrd="0" presId="urn:microsoft.com/office/officeart/2005/8/layout/target3"/>
    <dgm:cxn modelId="{608A3E84-EEF3-4CE6-A9CE-DCDDE04CC944}" type="presParOf" srcId="{2D933DCE-BBEA-46A5-98BC-CA41A7DBB761}" destId="{29996EEB-8589-4AED-9C98-E2204A026234}" srcOrd="3" destOrd="0" presId="urn:microsoft.com/office/officeart/2005/8/layout/target3"/>
    <dgm:cxn modelId="{F162126E-E027-44F6-BBD5-3E9954112EEE}" type="presParOf" srcId="{2D933DCE-BBEA-46A5-98BC-CA41A7DBB761}" destId="{056AE7B2-579D-40D1-A57C-4E33BFED76BE}" srcOrd="4" destOrd="0" presId="urn:microsoft.com/office/officeart/2005/8/layout/target3"/>
    <dgm:cxn modelId="{66F11A1E-8A95-46B0-BC1B-7CE5DA0FA299}" type="presParOf" srcId="{2D933DCE-BBEA-46A5-98BC-CA41A7DBB761}" destId="{4F0AD45D-7E6A-4C4A-90DF-90E27C4B175D}" srcOrd="5" destOrd="0" presId="urn:microsoft.com/office/officeart/2005/8/layout/target3"/>
    <dgm:cxn modelId="{4E491DB5-A646-495E-895C-C515BD29C5F5}" type="presParOf" srcId="{2D933DCE-BBEA-46A5-98BC-CA41A7DBB761}" destId="{1804A346-BBD3-438B-AE0F-7BEBB1E2AF96}" srcOrd="6" destOrd="0" presId="urn:microsoft.com/office/officeart/2005/8/layout/target3"/>
    <dgm:cxn modelId="{5859260E-B6D8-4826-88B0-BCC3FB0ED7DD}" type="presParOf" srcId="{2D933DCE-BBEA-46A5-98BC-CA41A7DBB761}" destId="{60CB9877-708D-4C64-AA73-CFD3F3076BC2}" srcOrd="7" destOrd="0" presId="urn:microsoft.com/office/officeart/2005/8/layout/target3"/>
    <dgm:cxn modelId="{9FFA9AF4-99BB-4308-B354-14BB9EE47EDD}" type="presParOf" srcId="{2D933DCE-BBEA-46A5-98BC-CA41A7DBB761}" destId="{347D85BD-7382-4413-9298-D06CC996458A}" srcOrd="8" destOrd="0" presId="urn:microsoft.com/office/officeart/2005/8/layout/target3"/>
    <dgm:cxn modelId="{FBBF59B4-DA39-489F-BA4A-F8F6879F7D72}" type="presParOf" srcId="{2D933DCE-BBEA-46A5-98BC-CA41A7DBB761}" destId="{C4DD5B9C-4D9E-449D-A063-107A759DF3D1}" srcOrd="9" destOrd="0" presId="urn:microsoft.com/office/officeart/2005/8/layout/target3"/>
    <dgm:cxn modelId="{B3A717D3-E1B2-4AE6-9A43-8E1C0322E4B9}" type="presParOf" srcId="{2D933DCE-BBEA-46A5-98BC-CA41A7DBB761}" destId="{CD515E15-5457-47F2-8109-A2A59D66C930}" srcOrd="10" destOrd="0" presId="urn:microsoft.com/office/officeart/2005/8/layout/target3"/>
    <dgm:cxn modelId="{D125CD45-C599-4C5F-9C77-5037321CC20E}" type="presParOf" srcId="{2D933DCE-BBEA-46A5-98BC-CA41A7DBB761}" destId="{7DDB6D97-C311-42E1-B77C-B194BAE75773}" srcOrd="11" destOrd="0" presId="urn:microsoft.com/office/officeart/2005/8/layout/target3"/>
    <dgm:cxn modelId="{801D04E5-8216-463C-9D57-1066E5BC4852}" type="presParOf" srcId="{2D933DCE-BBEA-46A5-98BC-CA41A7DBB761}" destId="{DE2B4424-17B1-4404-A13F-04051C43B79D}" srcOrd="12" destOrd="0" presId="urn:microsoft.com/office/officeart/2005/8/layout/target3"/>
    <dgm:cxn modelId="{B481C635-3A9A-4CC4-9EF6-0AC45C36FF14}" type="presParOf" srcId="{2D933DCE-BBEA-46A5-98BC-CA41A7DBB761}" destId="{555607BD-8A1D-4EBB-825A-8C74A1FB0FFC}" srcOrd="13" destOrd="0" presId="urn:microsoft.com/office/officeart/2005/8/layout/target3"/>
    <dgm:cxn modelId="{C78134F5-9F27-43F4-82D1-14FEA5AAAC72}" type="presParOf" srcId="{2D933DCE-BBEA-46A5-98BC-CA41A7DBB761}" destId="{AAB7E4A6-9D01-402C-9D7A-6D30767F0B58}" srcOrd="14" destOrd="0" presId="urn:microsoft.com/office/officeart/2005/8/layout/target3"/>
    <dgm:cxn modelId="{AFFDACA7-7B6F-4CFB-A503-4B852B67B0BA}" type="presParOf" srcId="{2D933DCE-BBEA-46A5-98BC-CA41A7DBB761}" destId="{359A210A-E8C9-4FD6-9BC7-434F4455A6B5}" srcOrd="15" destOrd="0" presId="urn:microsoft.com/office/officeart/2005/8/layout/target3"/>
    <dgm:cxn modelId="{63BD6F28-1F7E-4A4B-B9A6-7B2760840FD2}" type="presParOf" srcId="{2D933DCE-BBEA-46A5-98BC-CA41A7DBB761}" destId="{36B74B1E-3C18-4C06-BA03-CB2EB266F8FF}" srcOrd="16" destOrd="0" presId="urn:microsoft.com/office/officeart/2005/8/layout/target3"/>
    <dgm:cxn modelId="{8CDA4C28-BA26-4851-9991-9F92668B7D2F}" type="presParOf" srcId="{2D933DCE-BBEA-46A5-98BC-CA41A7DBB761}" destId="{94413E88-B296-45A5-9057-6B5765B63A8F}" srcOrd="17" destOrd="0" presId="urn:microsoft.com/office/officeart/2005/8/layout/target3"/>
    <dgm:cxn modelId="{56B93915-F65B-4B00-B269-77FCDE16B17D}" type="presParOf" srcId="{2D933DCE-BBEA-46A5-98BC-CA41A7DBB761}" destId="{5A434D34-FA65-40B0-A4CE-3A1E2B14A215}" srcOrd="18" destOrd="0" presId="urn:microsoft.com/office/officeart/2005/8/layout/target3"/>
    <dgm:cxn modelId="{475BB4E5-7717-41C5-8A05-8CE1AB5A611A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VY_32_INOVACE_14_04_20 </a:t>
          </a:r>
          <a:r>
            <a:rPr lang="cs-CZ" sz="1200" kern="1200" baseline="0" dirty="0" smtClean="0"/>
            <a:t>Voda na planetě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400" kern="1200" dirty="0" smtClean="0"/>
            <a:t>Přírodní obraz Země </a:t>
          </a:r>
          <a:endParaRPr lang="cs-CZ" sz="14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D078DD-B0EB-4033-BFD3-7526A0553CC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695E3-BC12-4B6B-B9C7-19A5ECF3A2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758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016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630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44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65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524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95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952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50631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811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28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012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87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68349923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83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slouží k tématu: </a:t>
            </a:r>
            <a:r>
              <a:rPr lang="cs-CZ" b="1" dirty="0" smtClean="0"/>
              <a:t>Voda na pevnině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3 – motivační otázky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4 – diagramy: rozložení vody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5 – teorie k tématu: VODA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6 – žáci správně zařadí pojem s definicí pojmu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7 – společně s učitelem namalují koloběh vody na základě výukového rozhovoru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8 </a:t>
            </a:r>
            <a:r>
              <a:rPr lang="cs-CZ" dirty="0"/>
              <a:t>- společně s učitelem namalují </a:t>
            </a:r>
            <a:r>
              <a:rPr lang="cs-CZ" dirty="0" smtClean="0"/>
              <a:t>schéma povodí </a:t>
            </a:r>
            <a:r>
              <a:rPr lang="cs-CZ" dirty="0"/>
              <a:t>na základě výukového rozhovoru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9 – žáci s pomocí atlasu hledají řeku a zařadí ji do správného státu a světadílu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8267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b="1" dirty="0" smtClean="0"/>
          </a:p>
          <a:p>
            <a:pPr algn="ctr"/>
            <a:endParaRPr lang="cs-CZ" b="1" dirty="0"/>
          </a:p>
          <a:p>
            <a:pPr algn="ctr"/>
            <a:r>
              <a:rPr lang="cs-CZ" b="1" dirty="0" smtClean="0"/>
              <a:t>Kde je všude voda?</a:t>
            </a:r>
          </a:p>
          <a:p>
            <a:pPr algn="ctr"/>
            <a:r>
              <a:rPr lang="cs-CZ" b="1" dirty="0" smtClean="0"/>
              <a:t>Kteří živočichové jsou vodní?</a:t>
            </a:r>
          </a:p>
          <a:p>
            <a:pPr algn="ctr"/>
            <a:r>
              <a:rPr lang="cs-CZ" b="1" dirty="0" smtClean="0"/>
              <a:t>Kolik vody má člověk vypít denně?</a:t>
            </a:r>
          </a:p>
          <a:p>
            <a:pPr algn="ctr"/>
            <a:r>
              <a:rPr lang="cs-CZ" b="1" dirty="0" smtClean="0"/>
              <a:t>Je voda důležitá?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9212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Voda</a:t>
            </a:r>
            <a:endParaRPr lang="cs-CZ" dirty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967170641"/>
              </p:ext>
            </p:extLst>
          </p:nvPr>
        </p:nvGraphicFramePr>
        <p:xfrm>
          <a:off x="611560" y="3212976"/>
          <a:ext cx="4032448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1420325711"/>
              </p:ext>
            </p:extLst>
          </p:nvPr>
        </p:nvGraphicFramePr>
        <p:xfrm>
          <a:off x="4283968" y="1124744"/>
          <a:ext cx="4488160" cy="3112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18272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Voda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 oceánech je soustředěno 98 % vody. </a:t>
            </a:r>
          </a:p>
          <a:p>
            <a:r>
              <a:rPr lang="cs-CZ" b="1" dirty="0" smtClean="0"/>
              <a:t>Světový oceán: Atlantský</a:t>
            </a:r>
          </a:p>
          <a:p>
            <a:pPr marL="685800" lvl="2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</a:t>
            </a:r>
            <a:r>
              <a:rPr lang="cs-CZ" sz="2400" b="1" dirty="0" smtClean="0"/>
              <a:t>Tichý </a:t>
            </a:r>
          </a:p>
          <a:p>
            <a:pPr marL="685800" lvl="2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		Indický </a:t>
            </a:r>
          </a:p>
          <a:p>
            <a:pPr marL="685800" lvl="2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		Severně ledový </a:t>
            </a:r>
          </a:p>
          <a:p>
            <a:pPr marL="685800" lvl="2" indent="0">
              <a:buNone/>
            </a:pPr>
            <a:r>
              <a:rPr lang="cs-CZ" sz="1600" b="1" i="1" dirty="0" smtClean="0"/>
              <a:t>Výše uvedené oceány ukaž na mapě</a:t>
            </a:r>
            <a:endParaRPr lang="cs-CZ" sz="1600" b="1" i="1" dirty="0"/>
          </a:p>
        </p:txBody>
      </p:sp>
    </p:spTree>
    <p:extLst>
      <p:ext uri="{BB962C8B-B14F-4D97-AF65-F5344CB8AC3E}">
        <p14:creationId xmlns:p14="http://schemas.microsoft.com/office/powerpoint/2010/main" val="262266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792088"/>
          </a:xfrm>
        </p:spPr>
        <p:txBody>
          <a:bodyPr>
            <a:normAutofit/>
          </a:bodyPr>
          <a:lstStyle/>
          <a:p>
            <a:r>
              <a:rPr lang="cs-CZ" b="1" dirty="0" smtClean="0"/>
              <a:t>Voda  </a:t>
            </a:r>
            <a:endParaRPr lang="cs-CZ" b="1" dirty="0"/>
          </a:p>
        </p:txBody>
      </p:sp>
      <p:sp>
        <p:nvSpPr>
          <p:cNvPr id="4" name="Ovál 3"/>
          <p:cNvSpPr/>
          <p:nvPr/>
        </p:nvSpPr>
        <p:spPr>
          <a:xfrm>
            <a:off x="853427" y="4581128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53427" y="3573016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809518" y="5617988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73773" y="2564904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809518" y="1525434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021350" y="1835532"/>
            <a:ext cx="1304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Oceán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30330" y="2780928"/>
            <a:ext cx="1174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Moře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30330" y="3789040"/>
            <a:ext cx="1174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30330" y="4797152"/>
            <a:ext cx="1195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Rybník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5805264"/>
            <a:ext cx="1066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Jezero</a:t>
            </a:r>
            <a:endParaRPr lang="cs-CZ" b="1" dirty="0"/>
          </a:p>
        </p:txBody>
      </p:sp>
      <p:sp>
        <p:nvSpPr>
          <p:cNvPr id="13" name="Obdélník 12"/>
          <p:cNvSpPr/>
          <p:nvPr/>
        </p:nvSpPr>
        <p:spPr>
          <a:xfrm>
            <a:off x="3408296" y="1495817"/>
            <a:ext cx="4896544" cy="679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35467" y="2625879"/>
            <a:ext cx="4896544" cy="679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398935" y="3665349"/>
            <a:ext cx="4896544" cy="679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408296" y="4673461"/>
            <a:ext cx="4896544" cy="679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419872" y="5617988"/>
            <a:ext cx="4896544" cy="679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435467" y="1525434"/>
            <a:ext cx="4860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Vodní nádrž napájena povrchovou, srážkovou vodou. </a:t>
            </a:r>
            <a:r>
              <a:rPr lang="cs-CZ" b="1" dirty="0"/>
              <a:t> </a:t>
            </a:r>
            <a:r>
              <a:rPr lang="cs-CZ" b="1" dirty="0" smtClean="0"/>
              <a:t>Je přírodní. 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35467" y="2625879"/>
            <a:ext cx="4736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Uměle vytvořená vodní nádrž za účelem k chovu ryb. 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63888" y="378904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Přirozený vodní tok, pramen – ústí. 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563888" y="479715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Velká plocha slané či brakické vody spojená se světovým oceánem.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35467" y="5617988"/>
            <a:ext cx="4736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Velká masa vody, na Zemi vytváří tzv. Světový oceán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15870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/>
          <a:lstStyle/>
          <a:p>
            <a:r>
              <a:rPr lang="cs-CZ" b="1" dirty="0" smtClean="0"/>
              <a:t>Koloběh vody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33256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Schéma povodí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6858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Nejdelší řeky světa….</a:t>
            </a:r>
            <a:endParaRPr lang="cs-CZ" b="1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500636"/>
              </p:ext>
            </p:extLst>
          </p:nvPr>
        </p:nvGraphicFramePr>
        <p:xfrm>
          <a:off x="827584" y="2324100"/>
          <a:ext cx="7416824" cy="371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4176464"/>
              </a:tblGrid>
              <a:tr h="739438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Řeka</a:t>
                      </a:r>
                      <a:r>
                        <a:rPr lang="cs-CZ" sz="4400" baseline="0" dirty="0" smtClean="0"/>
                        <a:t> </a:t>
                      </a:r>
                      <a:endParaRPr lang="cs-CZ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Stát</a:t>
                      </a:r>
                      <a:endParaRPr lang="cs-CZ" sz="4400" dirty="0"/>
                    </a:p>
                  </a:txBody>
                  <a:tcPr/>
                </a:tc>
              </a:tr>
              <a:tr h="73943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Amazonka  - 7 062</a:t>
                      </a:r>
                      <a:r>
                        <a:rPr lang="cs-CZ" baseline="0" dirty="0" smtClean="0"/>
                        <a:t> km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943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Nil –</a:t>
                      </a:r>
                      <a:r>
                        <a:rPr lang="cs-CZ" baseline="0" dirty="0" smtClean="0"/>
                        <a:t> 6 695 km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943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Jang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– c – tiang – 6 300 km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943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Mississippi  - 6 275 km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0747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Červený P., Dokoupil J., Kopp J., Matušková A., Mentlík P., 2003, ZEMĚPIS 6 učebnice pro základní školy a víceletá gymnázia, Fraus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5740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309</Words>
  <Application>Microsoft Office PowerPoint</Application>
  <PresentationFormat>Předvádění na obrazovce (4:3)</PresentationFormat>
  <Paragraphs>55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Anotace</vt:lpstr>
      <vt:lpstr>Voda</vt:lpstr>
      <vt:lpstr>Voda</vt:lpstr>
      <vt:lpstr>Voda </vt:lpstr>
      <vt:lpstr>Voda  </vt:lpstr>
      <vt:lpstr>Koloběh vody</vt:lpstr>
      <vt:lpstr>Schéma povodí</vt:lpstr>
      <vt:lpstr>Nejdelší řeky světa….</vt:lpstr>
      <vt:lpstr>Zdroj: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11</cp:revision>
  <dcterms:created xsi:type="dcterms:W3CDTF">2012-09-19T06:48:00Z</dcterms:created>
  <dcterms:modified xsi:type="dcterms:W3CDTF">2013-06-04T10:45:52Z</dcterms:modified>
</cp:coreProperties>
</file>