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av" ContentType="audio/wav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451" r:id="rId2"/>
    <p:sldId id="427" r:id="rId3"/>
    <p:sldId id="304" r:id="rId4"/>
    <p:sldId id="305" r:id="rId5"/>
    <p:sldId id="306" r:id="rId6"/>
    <p:sldId id="307" r:id="rId7"/>
    <p:sldId id="308" r:id="rId8"/>
    <p:sldId id="309" r:id="rId9"/>
    <p:sldId id="310" r:id="rId10"/>
    <p:sldId id="321" r:id="rId11"/>
    <p:sldId id="322" r:id="rId12"/>
    <p:sldId id="323" r:id="rId13"/>
    <p:sldId id="324" r:id="rId14"/>
    <p:sldId id="45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85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ABA950-00CF-4A9E-932D-0D788CFFC3F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817F6DE-99FF-441A-9328-403D3C54454F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4000" dirty="0" smtClean="0">
              <a:latin typeface="Arial" pitchFamily="34" charset="0"/>
              <a:cs typeface="Arial" pitchFamily="34" charset="0"/>
            </a:rPr>
            <a:t>ROD MUŽSKÝ</a:t>
          </a:r>
          <a:endParaRPr lang="cs-CZ" sz="4000" dirty="0">
            <a:latin typeface="Arial" pitchFamily="34" charset="0"/>
            <a:cs typeface="Arial" pitchFamily="34" charset="0"/>
          </a:endParaRPr>
        </a:p>
      </dgm:t>
    </dgm:pt>
    <dgm:pt modelId="{7C07B5B6-ECD6-4647-9C55-AB8E8DD9F4A4}" type="parTrans" cxnId="{959026B6-DDB2-477D-B803-F709C05447D9}">
      <dgm:prSet/>
      <dgm:spPr/>
      <dgm:t>
        <a:bodyPr/>
        <a:lstStyle/>
        <a:p>
          <a:endParaRPr lang="cs-CZ"/>
        </a:p>
      </dgm:t>
    </dgm:pt>
    <dgm:pt modelId="{BECF9B30-FBF5-4811-A133-0898A780A89E}" type="sibTrans" cxnId="{959026B6-DDB2-477D-B803-F709C05447D9}">
      <dgm:prSet/>
      <dgm:spPr/>
      <dgm:t>
        <a:bodyPr/>
        <a:lstStyle/>
        <a:p>
          <a:endParaRPr lang="cs-CZ"/>
        </a:p>
      </dgm:t>
    </dgm:pt>
    <dgm:pt modelId="{93554FB8-3C26-4D6D-9E30-8C9D4FC734DA}" type="pres">
      <dgm:prSet presAssocID="{0CABA950-00CF-4A9E-932D-0D788CFFC3F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B953F9B-576F-4150-8370-1A930F4022C7}" type="pres">
      <dgm:prSet presAssocID="{4817F6DE-99FF-441A-9328-403D3C54454F}" presName="hierRoot1" presStyleCnt="0">
        <dgm:presLayoutVars>
          <dgm:hierBranch val="init"/>
        </dgm:presLayoutVars>
      </dgm:prSet>
      <dgm:spPr/>
    </dgm:pt>
    <dgm:pt modelId="{3B2C85B1-6898-41FE-9B59-9E385654823F}" type="pres">
      <dgm:prSet presAssocID="{4817F6DE-99FF-441A-9328-403D3C54454F}" presName="rootComposite1" presStyleCnt="0"/>
      <dgm:spPr/>
    </dgm:pt>
    <dgm:pt modelId="{39A8DB28-E97D-4BD7-91D8-6E5A0BDD30D9}" type="pres">
      <dgm:prSet presAssocID="{4817F6DE-99FF-441A-9328-403D3C54454F}" presName="rootText1" presStyleLbl="node0" presStyleIdx="0" presStyleCnt="1" custScaleX="60073" custScaleY="23631" custLinFactNeighborX="1110" custLinFactNeighborY="945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357E58-B1A5-45FB-9004-31FBDC5423F6}" type="pres">
      <dgm:prSet presAssocID="{4817F6DE-99FF-441A-9328-403D3C54454F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DD394ED-8907-493C-B3D0-66A03FB6BC43}" type="pres">
      <dgm:prSet presAssocID="{4817F6DE-99FF-441A-9328-403D3C54454F}" presName="hierChild2" presStyleCnt="0"/>
      <dgm:spPr/>
    </dgm:pt>
    <dgm:pt modelId="{29E1F2B5-0E87-4D0F-9EDF-CD0CB134FBD7}" type="pres">
      <dgm:prSet presAssocID="{4817F6DE-99FF-441A-9328-403D3C54454F}" presName="hierChild3" presStyleCnt="0"/>
      <dgm:spPr/>
    </dgm:pt>
  </dgm:ptLst>
  <dgm:cxnLst>
    <dgm:cxn modelId="{959026B6-DDB2-477D-B803-F709C05447D9}" srcId="{0CABA950-00CF-4A9E-932D-0D788CFFC3F3}" destId="{4817F6DE-99FF-441A-9328-403D3C54454F}" srcOrd="0" destOrd="0" parTransId="{7C07B5B6-ECD6-4647-9C55-AB8E8DD9F4A4}" sibTransId="{BECF9B30-FBF5-4811-A133-0898A780A89E}"/>
    <dgm:cxn modelId="{762960C2-8586-476A-9EDF-F7AFFAFC6957}" type="presOf" srcId="{4817F6DE-99FF-441A-9328-403D3C54454F}" destId="{39A8DB28-E97D-4BD7-91D8-6E5A0BDD30D9}" srcOrd="0" destOrd="0" presId="urn:microsoft.com/office/officeart/2005/8/layout/orgChart1"/>
    <dgm:cxn modelId="{638C5E58-2FE4-4965-8BE3-5F7E35B54C0F}" type="presOf" srcId="{0CABA950-00CF-4A9E-932D-0D788CFFC3F3}" destId="{93554FB8-3C26-4D6D-9E30-8C9D4FC734DA}" srcOrd="0" destOrd="0" presId="urn:microsoft.com/office/officeart/2005/8/layout/orgChart1"/>
    <dgm:cxn modelId="{0962B1E9-004F-4E1F-8889-E31807FBDDAE}" type="presOf" srcId="{4817F6DE-99FF-441A-9328-403D3C54454F}" destId="{43357E58-B1A5-45FB-9004-31FBDC5423F6}" srcOrd="1" destOrd="0" presId="urn:microsoft.com/office/officeart/2005/8/layout/orgChart1"/>
    <dgm:cxn modelId="{5990E313-712B-46BC-801C-03213F1B1140}" type="presParOf" srcId="{93554FB8-3C26-4D6D-9E30-8C9D4FC734DA}" destId="{6B953F9B-576F-4150-8370-1A930F4022C7}" srcOrd="0" destOrd="0" presId="urn:microsoft.com/office/officeart/2005/8/layout/orgChart1"/>
    <dgm:cxn modelId="{EAB9A655-458E-425D-8CE4-1CB8C36FA358}" type="presParOf" srcId="{6B953F9B-576F-4150-8370-1A930F4022C7}" destId="{3B2C85B1-6898-41FE-9B59-9E385654823F}" srcOrd="0" destOrd="0" presId="urn:microsoft.com/office/officeart/2005/8/layout/orgChart1"/>
    <dgm:cxn modelId="{4DA35428-3078-461A-8F80-C9344F96C674}" type="presParOf" srcId="{3B2C85B1-6898-41FE-9B59-9E385654823F}" destId="{39A8DB28-E97D-4BD7-91D8-6E5A0BDD30D9}" srcOrd="0" destOrd="0" presId="urn:microsoft.com/office/officeart/2005/8/layout/orgChart1"/>
    <dgm:cxn modelId="{6F02E9DB-B7DE-4386-BF05-27983EF7A0B9}" type="presParOf" srcId="{3B2C85B1-6898-41FE-9B59-9E385654823F}" destId="{43357E58-B1A5-45FB-9004-31FBDC5423F6}" srcOrd="1" destOrd="0" presId="urn:microsoft.com/office/officeart/2005/8/layout/orgChart1"/>
    <dgm:cxn modelId="{9637057C-3340-4ED9-B4A2-C03D064088CE}" type="presParOf" srcId="{6B953F9B-576F-4150-8370-1A930F4022C7}" destId="{4DD394ED-8907-493C-B3D0-66A03FB6BC43}" srcOrd="1" destOrd="0" presId="urn:microsoft.com/office/officeart/2005/8/layout/orgChart1"/>
    <dgm:cxn modelId="{6B7074FA-709F-4066-9CAC-8E4CBA2562F6}" type="presParOf" srcId="{6B953F9B-576F-4150-8370-1A930F4022C7}" destId="{29E1F2B5-0E87-4D0F-9EDF-CD0CB134FBD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A8DB28-E97D-4BD7-91D8-6E5A0BDD30D9}">
      <dsp:nvSpPr>
        <dsp:cNvPr id="0" name=""/>
        <dsp:cNvSpPr/>
      </dsp:nvSpPr>
      <dsp:spPr>
        <a:xfrm>
          <a:off x="1287223" y="862"/>
          <a:ext cx="3656685" cy="719217"/>
        </a:xfrm>
        <a:prstGeom prst="rect">
          <a:avLst/>
        </a:prstGeom>
        <a:solidFill>
          <a:srgbClr val="00B050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Arial" pitchFamily="34" charset="0"/>
              <a:cs typeface="Arial" pitchFamily="34" charset="0"/>
            </a:rPr>
            <a:t>ROD MUŽSKÝ</a:t>
          </a:r>
          <a:endParaRPr lang="cs-CZ" sz="4000" kern="1200" dirty="0">
            <a:latin typeface="Arial" pitchFamily="34" charset="0"/>
            <a:cs typeface="Arial" pitchFamily="34" charset="0"/>
          </a:endParaRPr>
        </a:p>
      </dsp:txBody>
      <dsp:txXfrm>
        <a:off x="1287223" y="862"/>
        <a:ext cx="3656685" cy="7192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911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jpeg"/><Relationship Id="rId5" Type="http://schemas.openxmlformats.org/officeDocument/2006/relationships/image" Target="../media/image4.emf"/><Relationship Id="rId4" Type="http://schemas.openxmlformats.org/officeDocument/2006/relationships/package" Target="../embeddings/Dokument_aplikace_Microsoft_Word1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jpeg"/><Relationship Id="rId5" Type="http://schemas.openxmlformats.org/officeDocument/2006/relationships/image" Target="../media/image6.emf"/><Relationship Id="rId4" Type="http://schemas.openxmlformats.org/officeDocument/2006/relationships/package" Target="../embeddings/Dokument_aplikace_Microsoft_Word2.docx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9.jpeg"/><Relationship Id="rId5" Type="http://schemas.openxmlformats.org/officeDocument/2006/relationships/image" Target="../media/image8.emf"/><Relationship Id="rId4" Type="http://schemas.openxmlformats.org/officeDocument/2006/relationships/package" Target="../embeddings/Dokument_aplikace_Microsoft_Word3.doc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jpeg"/><Relationship Id="rId5" Type="http://schemas.openxmlformats.org/officeDocument/2006/relationships/image" Target="../media/image10.emf"/><Relationship Id="rId4" Type="http://schemas.openxmlformats.org/officeDocument/2006/relationships/package" Target="../embeddings/Dokument_aplikace_Microsoft_Word4.doc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3.jpeg"/><Relationship Id="rId5" Type="http://schemas.openxmlformats.org/officeDocument/2006/relationships/image" Target="../media/image12.emf"/><Relationship Id="rId4" Type="http://schemas.openxmlformats.org/officeDocument/2006/relationships/package" Target="../embeddings/Dokument_aplikace_Microsoft_Word5.docx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5.gif"/><Relationship Id="rId5" Type="http://schemas.openxmlformats.org/officeDocument/2006/relationships/image" Target="../media/image14.emf"/><Relationship Id="rId4" Type="http://schemas.openxmlformats.org/officeDocument/2006/relationships/package" Target="../embeddings/Dokument_aplikace_Microsoft_Word6.docx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6.emf"/><Relationship Id="rId5" Type="http://schemas.openxmlformats.org/officeDocument/2006/relationships/package" Target="../embeddings/Dokument_aplikace_Microsoft_Word7.docx"/><Relationship Id="rId4" Type="http://schemas.openxmlformats.org/officeDocument/2006/relationships/oleObject" Target="../embeddings/oleObject7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emf"/><Relationship Id="rId3" Type="http://schemas.openxmlformats.org/officeDocument/2006/relationships/slideLayout" Target="../slideLayouts/slideLayout5.xml"/><Relationship Id="rId7" Type="http://schemas.openxmlformats.org/officeDocument/2006/relationships/package" Target="../embeddings/Dokument_aplikace_Microsoft_Word8.docx"/><Relationship Id="rId2" Type="http://schemas.openxmlformats.org/officeDocument/2006/relationships/audio" Target="../media/audio1.wav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19.pn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google.cz/imghp?hl=cs&amp;tab=i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VY_32_INOVACE_17_04_podstatná jména (vzory rodu mužského)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473702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Popis prezentace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snímek – vzory rodu mužského (výklad)</a:t>
            </a:r>
          </a:p>
          <a:p>
            <a:r>
              <a:rPr lang="cs-CZ" dirty="0" smtClean="0"/>
              <a:t>2. – 6. snímek – vzory rodu mužského (výklad)</a:t>
            </a:r>
          </a:p>
          <a:p>
            <a:r>
              <a:rPr lang="cs-CZ" dirty="0" smtClean="0"/>
              <a:t>7. snímek – úkol č</a:t>
            </a:r>
            <a:r>
              <a:rPr lang="cs-CZ" dirty="0" smtClean="0"/>
              <a:t>. 15</a:t>
            </a:r>
            <a:r>
              <a:rPr lang="cs-CZ" dirty="0" smtClean="0"/>
              <a:t>, barevně podle vzorů rodu mužského</a:t>
            </a:r>
          </a:p>
          <a:p>
            <a:r>
              <a:rPr lang="cs-CZ" dirty="0" smtClean="0"/>
              <a:t>8. snímek – správné řešení úkolu č</a:t>
            </a:r>
            <a:r>
              <a:rPr lang="cs-CZ" dirty="0" smtClean="0"/>
              <a:t>. 15</a:t>
            </a:r>
            <a:endParaRPr lang="cs-CZ" dirty="0" smtClean="0"/>
          </a:p>
          <a:p>
            <a:r>
              <a:rPr lang="cs-CZ" dirty="0" smtClean="0"/>
              <a:t>9. snímek – úkol č</a:t>
            </a:r>
            <a:r>
              <a:rPr lang="cs-CZ" dirty="0" smtClean="0"/>
              <a:t>. 16</a:t>
            </a:r>
            <a:r>
              <a:rPr lang="cs-CZ" dirty="0" smtClean="0"/>
              <a:t>, spojování podstatných jmen rodu mužského podle vzorů</a:t>
            </a:r>
          </a:p>
          <a:p>
            <a:r>
              <a:rPr lang="cs-CZ" dirty="0" smtClean="0"/>
              <a:t>10. snímek – správné řešení úkolu č</a:t>
            </a:r>
            <a:r>
              <a:rPr lang="cs-CZ" dirty="0" smtClean="0"/>
              <a:t>. 16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omb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47664" y="2132856"/>
          <a:ext cx="6096000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Vývojový diagram: děrná páska 7"/>
          <p:cNvSpPr/>
          <p:nvPr/>
        </p:nvSpPr>
        <p:spPr>
          <a:xfrm>
            <a:off x="2555776" y="3284984"/>
            <a:ext cx="914400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Pán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5292080" y="3212976"/>
            <a:ext cx="914400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Hrad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419872" y="4725144"/>
            <a:ext cx="914400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Muž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6300192" y="4653136"/>
            <a:ext cx="1058416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Stroj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1115616" y="4797152"/>
            <a:ext cx="1296144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Předseda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7236296" y="3284984"/>
            <a:ext cx="1058416" cy="804672"/>
          </a:xfrm>
          <a:prstGeom prst="flowChartPunchedTa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Soudce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420888"/>
            <a:ext cx="16468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pán</a:t>
            </a:r>
            <a:endParaRPr lang="cs-CZ" sz="5400" b="1" cap="all" spc="0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67586" name="Object 2"/>
          <p:cNvGraphicFramePr>
            <a:graphicFrameLocks noChangeAspect="1"/>
          </p:cNvGraphicFramePr>
          <p:nvPr/>
        </p:nvGraphicFramePr>
        <p:xfrm>
          <a:off x="4644008" y="2132856"/>
          <a:ext cx="6622405" cy="31683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0" name="Dokument" r:id="rId4" imgW="5902020" imgH="2305201" progId="Word.Document.12">
                  <p:embed/>
                </p:oleObj>
              </mc:Choice>
              <mc:Fallback>
                <p:oleObj name="Dokument" r:id="rId4" imgW="5902020" imgH="2305201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2132856"/>
                        <a:ext cx="6622405" cy="316835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" name="Obrázek 9" descr="d995262ad0_41173134_o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331640" y="3573016"/>
            <a:ext cx="2057400" cy="27432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420888"/>
            <a:ext cx="2520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HRAD</a:t>
            </a:r>
            <a:endParaRPr lang="cs-CZ" sz="5400" b="1" cap="all" spc="0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67586" name="Object 2"/>
          <p:cNvGraphicFramePr>
            <a:graphicFrameLocks noChangeAspect="1"/>
          </p:cNvGraphicFramePr>
          <p:nvPr/>
        </p:nvGraphicFramePr>
        <p:xfrm>
          <a:off x="4788024" y="2060848"/>
          <a:ext cx="6472237" cy="27363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14" name="Dokument" r:id="rId4" imgW="5902020" imgH="2305201" progId="Word.Document.12">
                  <p:embed/>
                </p:oleObj>
              </mc:Choice>
              <mc:Fallback>
                <p:oleObj name="Dokument" r:id="rId4" imgW="5902020" imgH="2305201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2060848"/>
                        <a:ext cx="6472237" cy="27363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Obrázek 5" descr="Hrad%20Loket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71600" y="3573016"/>
            <a:ext cx="2781300" cy="2128838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420888"/>
            <a:ext cx="2520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muž</a:t>
            </a:r>
            <a:endParaRPr lang="cs-CZ" sz="5400" b="1" cap="all" spc="0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67586" name="Object 2"/>
          <p:cNvGraphicFramePr>
            <a:graphicFrameLocks noChangeAspect="1"/>
          </p:cNvGraphicFramePr>
          <p:nvPr/>
        </p:nvGraphicFramePr>
        <p:xfrm>
          <a:off x="4644008" y="2060848"/>
          <a:ext cx="6480720" cy="2808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38" name="Dokument" r:id="rId4" imgW="5902020" imgH="2305201" progId="Word.Document.12">
                  <p:embed/>
                </p:oleObj>
              </mc:Choice>
              <mc:Fallback>
                <p:oleObj name="Dokument" r:id="rId4" imgW="5902020" imgH="2305201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4008" y="2060848"/>
                        <a:ext cx="6480720" cy="2808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Obrázek 7" descr="imagesCA5KTOXB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619672" y="3573016"/>
            <a:ext cx="1714500" cy="26670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420888"/>
            <a:ext cx="2520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stroj</a:t>
            </a:r>
            <a:endParaRPr lang="cs-CZ" sz="5400" b="1" cap="all" spc="0" dirty="0">
              <a:ln w="0"/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67586" name="Object 2"/>
          <p:cNvGraphicFramePr>
            <a:graphicFrameLocks noChangeAspect="1"/>
          </p:cNvGraphicFramePr>
          <p:nvPr/>
        </p:nvGraphicFramePr>
        <p:xfrm>
          <a:off x="4572000" y="1988840"/>
          <a:ext cx="6552728" cy="28803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2" name="Dokument" r:id="rId4" imgW="5902020" imgH="2305201" progId="Word.Document.12">
                  <p:embed/>
                </p:oleObj>
              </mc:Choice>
              <mc:Fallback>
                <p:oleObj name="Dokument" r:id="rId4" imgW="5902020" imgH="2305201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1988840"/>
                        <a:ext cx="6552728" cy="28803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Obrázek 5" descr="bag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187624" y="3645024"/>
            <a:ext cx="2557463" cy="225742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2420888"/>
            <a:ext cx="381642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Předseda</a:t>
            </a:r>
          </a:p>
        </p:txBody>
      </p:sp>
      <p:graphicFrame>
        <p:nvGraphicFramePr>
          <p:cNvPr id="67586" name="Object 2"/>
          <p:cNvGraphicFramePr>
            <a:graphicFrameLocks noChangeAspect="1"/>
          </p:cNvGraphicFramePr>
          <p:nvPr/>
        </p:nvGraphicFramePr>
        <p:xfrm>
          <a:off x="4716016" y="2132856"/>
          <a:ext cx="6480720" cy="2664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686" name="Dokument" r:id="rId4" imgW="5902020" imgH="2305201" progId="Word.Document.12">
                  <p:embed/>
                </p:oleObj>
              </mc:Choice>
              <mc:Fallback>
                <p:oleObj name="Dokument" r:id="rId4" imgW="5902020" imgH="2305201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2132856"/>
                        <a:ext cx="6480720" cy="26642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Obrázek 5" descr="otto-wichterle-kresleny-portret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99592" y="3789040"/>
            <a:ext cx="2453640" cy="2453640"/>
          </a:xfrm>
          <a:prstGeom prst="rect">
            <a:avLst/>
          </a:prstGeom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2420888"/>
            <a:ext cx="381642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</a:rPr>
              <a:t>soudce</a:t>
            </a:r>
          </a:p>
        </p:txBody>
      </p:sp>
      <p:graphicFrame>
        <p:nvGraphicFramePr>
          <p:cNvPr id="67586" name="Object 2"/>
          <p:cNvGraphicFramePr>
            <a:graphicFrameLocks noChangeAspect="1"/>
          </p:cNvGraphicFramePr>
          <p:nvPr/>
        </p:nvGraphicFramePr>
        <p:xfrm>
          <a:off x="4716016" y="2132856"/>
          <a:ext cx="6262688" cy="2438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10" name="Dokument" r:id="rId4" imgW="5902020" imgH="2419616" progId="Word.Document.12">
                  <p:embed/>
                </p:oleObj>
              </mc:Choice>
              <mc:Fallback>
                <p:oleObj name="Dokument" r:id="rId4" imgW="5902020" imgH="2419616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016" y="2132856"/>
                        <a:ext cx="6262688" cy="2438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Obrázek 5" descr="judg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3645024"/>
            <a:ext cx="2857500" cy="268986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Úkol č. 15</a:t>
            </a:r>
            <a:endParaRPr lang="cs-CZ" b="1" dirty="0">
              <a:solidFill>
                <a:srgbClr val="6633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1429736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Vybarvi podstatná jména, která se skloňují podle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vzoru pán-modře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vzoru hrad – bíle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rgbClr val="FF3300"/>
                </a:solidFill>
                <a:latin typeface="Arial" pitchFamily="34" charset="0"/>
                <a:cs typeface="Arial" pitchFamily="34" charset="0"/>
              </a:rPr>
              <a:t>vzoru muž – oranžově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vzoru stroj – zeleně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vzoru předseda-žlutě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vzoru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soudce-červeně. 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3356992"/>
            <a:ext cx="8075240" cy="3003328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80899" name="Object 3"/>
          <p:cNvGraphicFramePr>
            <a:graphicFrameLocks noChangeAspect="1"/>
          </p:cNvGraphicFramePr>
          <p:nvPr/>
        </p:nvGraphicFramePr>
        <p:xfrm>
          <a:off x="539552" y="3501008"/>
          <a:ext cx="8208912" cy="2664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3" name="Dokument" r:id="rId5" imgW="5895909" imgH="1048800" progId="Word.Document.12">
                  <p:embed/>
                </p:oleObj>
              </mc:Choice>
              <mc:Fallback>
                <p:oleObj name="Dokument" r:id="rId5" imgW="5895909" imgH="1048800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501008"/>
                        <a:ext cx="8208912" cy="26642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663300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6633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1429736"/>
          </a:xfrm>
        </p:spPr>
        <p:txBody>
          <a:bodyPr/>
          <a:lstStyle/>
          <a:p>
            <a:pPr algn="just"/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Rot="1" noChangeAspect="1"/>
          </p:cNvPicPr>
          <p:nvPr>
            <p:ph sz="quarter" idx="2"/>
            <a:wavAudioFile r:embed="rId2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4283968" y="2420888"/>
            <a:ext cx="304800" cy="304800"/>
          </a:xfrm>
          <a:prstGeom prst="rect">
            <a:avLst/>
          </a:prstGeom>
        </p:spPr>
      </p:pic>
      <p:graphicFrame>
        <p:nvGraphicFramePr>
          <p:cNvPr id="81924" name="Object 4"/>
          <p:cNvGraphicFramePr>
            <a:graphicFrameLocks noChangeAspect="1"/>
          </p:cNvGraphicFramePr>
          <p:nvPr/>
        </p:nvGraphicFramePr>
        <p:xfrm>
          <a:off x="467544" y="3212976"/>
          <a:ext cx="8136904" cy="28803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28" name="Dokument" r:id="rId7" imgW="5895909" imgH="1048800" progId="Word.Document.12">
                  <p:embed/>
                </p:oleObj>
              </mc:Choice>
              <mc:Fallback>
                <p:oleObj name="Dokument" r:id="rId7" imgW="5895909" imgH="1048800" progId="Word.Document.12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3212976"/>
                        <a:ext cx="8136904" cy="28803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Úkol č. 16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Spoj šipkou podstatné jméno –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vzor.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8291264" cy="38457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513" y="2564904"/>
            <a:ext cx="201622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předseda</a:t>
            </a:r>
            <a:endParaRPr lang="cs-CZ" sz="2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92280" y="2564904"/>
            <a:ext cx="1512167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soudce</a:t>
            </a:r>
            <a:endParaRPr lang="cs-CZ" sz="2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Svislý svitek 13"/>
          <p:cNvSpPr/>
          <p:nvPr/>
        </p:nvSpPr>
        <p:spPr>
          <a:xfrm>
            <a:off x="1619672" y="5445224"/>
            <a:ext cx="1728192" cy="1143000"/>
          </a:xfrm>
          <a:prstGeom prst="vertic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důchodce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Svislý svitek 14"/>
          <p:cNvSpPr/>
          <p:nvPr/>
        </p:nvSpPr>
        <p:spPr>
          <a:xfrm>
            <a:off x="1835696" y="3140968"/>
            <a:ext cx="1512168" cy="1143000"/>
          </a:xfrm>
          <a:prstGeom prst="verticalScroll">
            <a:avLst/>
          </a:prstGeom>
          <a:solidFill>
            <a:srgbClr val="FF7C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obránce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Svislý svitek 15"/>
          <p:cNvSpPr/>
          <p:nvPr/>
        </p:nvSpPr>
        <p:spPr>
          <a:xfrm>
            <a:off x="251520" y="4293096"/>
            <a:ext cx="1512168" cy="1143000"/>
          </a:xfrm>
          <a:prstGeom prst="verticalScroll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ragbista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Svislý svitek 16"/>
          <p:cNvSpPr/>
          <p:nvPr/>
        </p:nvSpPr>
        <p:spPr>
          <a:xfrm>
            <a:off x="3275856" y="3933056"/>
            <a:ext cx="1512168" cy="1143000"/>
          </a:xfrm>
          <a:prstGeom prst="vertic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fotbalista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Svislý svitek 17"/>
          <p:cNvSpPr/>
          <p:nvPr/>
        </p:nvSpPr>
        <p:spPr>
          <a:xfrm>
            <a:off x="3707904" y="5373216"/>
            <a:ext cx="1512168" cy="1143000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průvodce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Svislý svitek 18"/>
          <p:cNvSpPr/>
          <p:nvPr/>
        </p:nvSpPr>
        <p:spPr>
          <a:xfrm>
            <a:off x="5508104" y="4581128"/>
            <a:ext cx="1512168" cy="1143000"/>
          </a:xfrm>
          <a:prstGeom prst="verticalScroll">
            <a:avLst/>
          </a:prstGeom>
          <a:solidFill>
            <a:srgbClr val="99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zrádce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Svislý svitek 19"/>
          <p:cNvSpPr/>
          <p:nvPr/>
        </p:nvSpPr>
        <p:spPr>
          <a:xfrm>
            <a:off x="7308304" y="5301208"/>
            <a:ext cx="1512168" cy="1143000"/>
          </a:xfrm>
          <a:prstGeom prst="verticalScroll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vládce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Svislý svitek 21"/>
          <p:cNvSpPr/>
          <p:nvPr/>
        </p:nvSpPr>
        <p:spPr>
          <a:xfrm>
            <a:off x="7020272" y="3284984"/>
            <a:ext cx="1512168" cy="1143000"/>
          </a:xfrm>
          <a:prstGeom prst="verticalScroll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tenista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Svislý svitek 22"/>
          <p:cNvSpPr/>
          <p:nvPr/>
        </p:nvSpPr>
        <p:spPr>
          <a:xfrm>
            <a:off x="4572000" y="2636912"/>
            <a:ext cx="1512168" cy="1143000"/>
          </a:xfrm>
          <a:prstGeom prst="verticalScroll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hokejista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Máš to správně?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8291264" cy="43434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důchodce 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hokejista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tenista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zrádce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vládce 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fotbalista 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průvodce 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obránce 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	ragbista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827584" y="2564904"/>
            <a:ext cx="194421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solidFill>
                  <a:srgbClr val="FFFFFF"/>
                </a:solidFill>
                <a:effectLst>
                  <a:reflection blurRad="12700" stA="50000" endPos="50000" dist="5000" dir="5400000" sy="-100000" rotWithShape="0"/>
                </a:effectLst>
              </a:rPr>
              <a:t>předseda</a:t>
            </a:r>
            <a:endParaRPr lang="cs-CZ" sz="2400" b="1" cap="all" spc="0" dirty="0">
              <a:ln w="0"/>
              <a:solidFill>
                <a:srgbClr val="FFFFFF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04049" y="2564904"/>
            <a:ext cx="223224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solidFill>
                  <a:srgbClr val="FFFFFF"/>
                </a:solidFill>
                <a:effectLst>
                  <a:reflection blurRad="12700" stA="50000" endPos="50000" dist="5000" dir="5400000" sy="-100000" rotWithShape="0"/>
                </a:effectLst>
              </a:rPr>
              <a:t>soudce</a:t>
            </a:r>
            <a:endParaRPr lang="cs-CZ" sz="2400" b="1" cap="all" spc="0" dirty="0">
              <a:ln w="0"/>
              <a:solidFill>
                <a:srgbClr val="FFFFFF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923928" y="2636912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0" dur="2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4" dur="2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8" dur="2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474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85000" lnSpcReduction="10000"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Microsoft PowerPoint_vložení_tvary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google.cz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imghp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hl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tab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ii</a:t>
            </a: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549114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564906" y="4869160"/>
            <a:ext cx="8604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539444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2349</TotalTime>
  <Words>203</Words>
  <Application>Microsoft Office PowerPoint</Application>
  <PresentationFormat>Předvádění na obrazovce (4:3)</PresentationFormat>
  <Paragraphs>98</Paragraphs>
  <Slides>14</Slides>
  <Notes>0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Tok</vt:lpstr>
      <vt:lpstr>Dokument</vt:lpstr>
      <vt:lpstr>Prezentace aplikace PowerPoint</vt:lpstr>
      <vt:lpstr>Popis 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 č. 15</vt:lpstr>
      <vt:lpstr>Máš to správně?</vt:lpstr>
      <vt:lpstr>Úkol č. 16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Martin Králík</cp:lastModifiedBy>
  <cp:revision>424</cp:revision>
  <dcterms:created xsi:type="dcterms:W3CDTF">2011-09-22T16:20:35Z</dcterms:created>
  <dcterms:modified xsi:type="dcterms:W3CDTF">2012-03-15T05:46:30Z</dcterms:modified>
</cp:coreProperties>
</file>