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DF8C9CE-6BA9-4F36-97EB-6215946D8D99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1B3BE2-1B31-44A3-9914-42977243438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%C4%8Cokol%C3%A1d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025874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VY_32_INOVACE_1B_18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VYNÁLEZY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84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Prezentace </a:t>
            </a:r>
            <a:r>
              <a:rPr lang="cs-CZ" dirty="0"/>
              <a:t>seznamuje žáky druhého stupně základní školy s </a:t>
            </a:r>
            <a:r>
              <a:rPr lang="cs-CZ" dirty="0" smtClean="0"/>
              <a:t>vynálezem čokolády. </a:t>
            </a:r>
            <a:r>
              <a:rPr lang="cs-CZ" dirty="0"/>
              <a:t>Seznamuje s </a:t>
            </a:r>
            <a:r>
              <a:rPr lang="cs-CZ" dirty="0" smtClean="0"/>
              <a:t>jejím přispěním </a:t>
            </a:r>
            <a:r>
              <a:rPr lang="cs-CZ" dirty="0"/>
              <a:t>k vylepšení </a:t>
            </a:r>
            <a:r>
              <a:rPr lang="cs-CZ" dirty="0" smtClean="0"/>
              <a:t>života, pro stravování a výživu    a </a:t>
            </a:r>
            <a:r>
              <a:rPr lang="cs-CZ" dirty="0"/>
              <a:t>pro </a:t>
            </a:r>
            <a:r>
              <a:rPr lang="cs-CZ" dirty="0" smtClean="0"/>
              <a:t>medicínu</a:t>
            </a:r>
            <a:r>
              <a:rPr lang="cs-CZ" dirty="0"/>
              <a:t>. </a:t>
            </a:r>
          </a:p>
          <a:p>
            <a:pPr marL="0" indent="0" algn="just">
              <a:buNone/>
            </a:pPr>
            <a:endParaRPr lang="cs-CZ" dirty="0"/>
          </a:p>
          <a:p>
            <a:endParaRPr lang="cs-CZ" dirty="0" smtClean="0"/>
          </a:p>
          <a:p>
            <a:r>
              <a:rPr lang="cs-CZ" i="1" dirty="0"/>
              <a:t>Autorem materiálu a všech jeho částí, 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00247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Čokoláda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Čokoláda je obvyklá součást nejrůznějších druhů sladkostí a patří bezesporu k nejpopulárnějším na světě. </a:t>
            </a:r>
            <a:endParaRPr lang="cs-CZ" dirty="0" smtClean="0"/>
          </a:p>
          <a:p>
            <a:r>
              <a:rPr lang="cs-CZ" dirty="0" smtClean="0"/>
              <a:t>Slovo </a:t>
            </a:r>
            <a:r>
              <a:rPr lang="cs-CZ" i="1" dirty="0"/>
              <a:t>čokoláda</a:t>
            </a:r>
            <a:r>
              <a:rPr lang="cs-CZ" dirty="0"/>
              <a:t> má původ v aztéckém výrazu </a:t>
            </a:r>
            <a:r>
              <a:rPr lang="cs-CZ" i="1" dirty="0" err="1"/>
              <a:t>xocolātl</a:t>
            </a:r>
            <a:r>
              <a:rPr lang="cs-CZ" dirty="0"/>
              <a:t>, jenž má stejný </a:t>
            </a:r>
            <a:r>
              <a:rPr lang="cs-CZ" dirty="0" smtClean="0"/>
              <a:t>význam</a:t>
            </a:r>
            <a:r>
              <a:rPr lang="cs-CZ" dirty="0"/>
              <a:t>.</a:t>
            </a:r>
          </a:p>
        </p:txBody>
      </p:sp>
      <p:pic>
        <p:nvPicPr>
          <p:cNvPr id="1028" name="Picture 4" descr="http://www.eliquid-brno.cz/fotky26392/fotos/_vyr_32cokola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47679"/>
            <a:ext cx="3600549" cy="258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kytice-z-bonbonu.cz/public/Image/sekce-clanky-3/cokolad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37368"/>
            <a:ext cx="3001688" cy="180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577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Historie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První čokoládu vyráběli původní obyvatelé střední Ameriky dávno před příchodem Evropanů. </a:t>
            </a:r>
            <a:endParaRPr lang="cs-CZ" dirty="0" smtClean="0"/>
          </a:p>
          <a:p>
            <a:r>
              <a:rPr lang="cs-CZ" dirty="0" smtClean="0"/>
              <a:t>Mayové </a:t>
            </a:r>
            <a:r>
              <a:rPr lang="cs-CZ" dirty="0"/>
              <a:t>a Aztékové vyráběli kakaové placky nebo připravovali kakaové nápoje. </a:t>
            </a:r>
            <a:endParaRPr lang="cs-CZ" dirty="0" smtClean="0"/>
          </a:p>
          <a:p>
            <a:r>
              <a:rPr lang="cs-CZ" dirty="0" smtClean="0"/>
              <a:t>Kakaové </a:t>
            </a:r>
            <a:r>
              <a:rPr lang="cs-CZ" dirty="0"/>
              <a:t>boby přivezl do Evropy poprvé Fernando </a:t>
            </a:r>
            <a:r>
              <a:rPr lang="cs-CZ" dirty="0" err="1"/>
              <a:t>Cortéz</a:t>
            </a:r>
            <a:r>
              <a:rPr lang="cs-CZ" dirty="0"/>
              <a:t>, který se s čokoládou setkal na dvoře aztéckého krále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19172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Výroba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Čokoláda se vyrábí z kvašených, pražených a mletých zrnek tropického kakaového stromu </a:t>
            </a:r>
            <a:r>
              <a:rPr lang="cs-CZ" i="1" dirty="0" err="1"/>
              <a:t>Theobroma</a:t>
            </a:r>
            <a:r>
              <a:rPr lang="cs-CZ" i="1" dirty="0"/>
              <a:t> </a:t>
            </a:r>
            <a:r>
              <a:rPr lang="cs-CZ" i="1" dirty="0" err="1"/>
              <a:t>cacao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Zrna </a:t>
            </a:r>
            <a:r>
              <a:rPr lang="cs-CZ" dirty="0"/>
              <a:t>pocházejí z kakaových tobolek – bobů. </a:t>
            </a:r>
            <a:endParaRPr lang="cs-CZ" dirty="0" smtClean="0"/>
          </a:p>
          <a:p>
            <a:r>
              <a:rPr lang="cs-CZ" dirty="0" smtClean="0"/>
              <a:t>Výsledný </a:t>
            </a:r>
            <a:r>
              <a:rPr lang="cs-CZ" dirty="0"/>
              <a:t>produkt je známý jako „čokoláda“ (intenzivně ochucená hořká potravina – to je definice čokolády v mnoha slovnících). </a:t>
            </a:r>
            <a:endParaRPr lang="cs-CZ" dirty="0" smtClean="0"/>
          </a:p>
          <a:p>
            <a:r>
              <a:rPr lang="cs-CZ" dirty="0" smtClean="0"/>
              <a:t>Tento </a:t>
            </a:r>
            <a:r>
              <a:rPr lang="cs-CZ" dirty="0"/>
              <a:t>produkt je definován v mnoha zemích jako kakao.</a:t>
            </a:r>
          </a:p>
        </p:txBody>
      </p:sp>
    </p:spTree>
    <p:extLst>
      <p:ext uri="{BB962C8B-B14F-4D97-AF65-F5344CB8AC3E}">
        <p14:creationId xmlns:p14="http://schemas.microsoft.com/office/powerpoint/2010/main" val="1079794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Čokoládové náhražky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 pultech českých obchodů lze v </a:t>
            </a:r>
            <a:r>
              <a:rPr lang="cs-CZ" dirty="0" smtClean="0"/>
              <a:t>současné době </a:t>
            </a:r>
            <a:r>
              <a:rPr lang="cs-CZ" dirty="0"/>
              <a:t>spatřit výrobky, které na první pohled vypadají jako čokoládové, ale ve skutečnosti se jedná o různé náhražky čokolád. </a:t>
            </a:r>
            <a:endParaRPr lang="cs-CZ" dirty="0" smtClean="0"/>
          </a:p>
          <a:p>
            <a:r>
              <a:rPr lang="cs-CZ" dirty="0" smtClean="0"/>
              <a:t>Z </a:t>
            </a:r>
            <a:r>
              <a:rPr lang="cs-CZ" dirty="0"/>
              <a:t>náhražek bývají většinou vyrobeny i různé vánoční </a:t>
            </a:r>
            <a:r>
              <a:rPr lang="cs-CZ" dirty="0" smtClean="0"/>
              <a:t>   i </a:t>
            </a:r>
            <a:r>
              <a:rPr lang="cs-CZ" dirty="0"/>
              <a:t>velikonoční figurky. </a:t>
            </a:r>
            <a:endParaRPr lang="cs-CZ" dirty="0" smtClean="0"/>
          </a:p>
          <a:p>
            <a:r>
              <a:rPr lang="cs-CZ" dirty="0" smtClean="0"/>
              <a:t>Spotřebitel </a:t>
            </a:r>
            <a:r>
              <a:rPr lang="cs-CZ" dirty="0"/>
              <a:t>by měl kvůli tomuto sledovat, zda je na obalu uvedeno, jestli se jedná o skutečný výrobek </a:t>
            </a:r>
            <a:r>
              <a:rPr lang="cs-CZ" dirty="0" smtClean="0"/>
              <a:t>        z </a:t>
            </a:r>
            <a:r>
              <a:rPr lang="cs-CZ" dirty="0"/>
              <a:t>čokolády či nikoliv.</a:t>
            </a:r>
          </a:p>
        </p:txBody>
      </p:sp>
    </p:spTree>
    <p:extLst>
      <p:ext uri="{BB962C8B-B14F-4D97-AF65-F5344CB8AC3E}">
        <p14:creationId xmlns:p14="http://schemas.microsoft.com/office/powerpoint/2010/main" val="2785275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Typy čokolády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Neslazená čokoláda </a:t>
            </a:r>
            <a:r>
              <a:rPr lang="cs-CZ" dirty="0" smtClean="0"/>
              <a:t>- Čistý </a:t>
            </a:r>
            <a:r>
              <a:rPr lang="cs-CZ" dirty="0"/>
              <a:t>čokoládový nápoj, též znám jako hořká nebo čokoláda na </a:t>
            </a:r>
            <a:r>
              <a:rPr lang="cs-CZ" dirty="0" smtClean="0"/>
              <a:t>vaření.</a:t>
            </a:r>
          </a:p>
          <a:p>
            <a:r>
              <a:rPr lang="cs-CZ" dirty="0"/>
              <a:t>Tmavá čokoláda </a:t>
            </a:r>
            <a:r>
              <a:rPr lang="cs-CZ" dirty="0" smtClean="0"/>
              <a:t>- </a:t>
            </a:r>
            <a:r>
              <a:rPr lang="cs-CZ" dirty="0"/>
              <a:t>Čokoláda bez mléka jako přísady, někdy zvaná jako prostá čokoláda</a:t>
            </a:r>
            <a:r>
              <a:rPr lang="cs-CZ" dirty="0" smtClean="0"/>
              <a:t>.</a:t>
            </a:r>
          </a:p>
          <a:p>
            <a:r>
              <a:rPr lang="cs-CZ" dirty="0"/>
              <a:t>Mléčná čokoláda </a:t>
            </a:r>
            <a:r>
              <a:rPr lang="cs-CZ" dirty="0" smtClean="0"/>
              <a:t>- </a:t>
            </a:r>
            <a:r>
              <a:rPr lang="cs-CZ" dirty="0"/>
              <a:t>Čokoláda s přídavkem kondenzovaného nebo sušeného mléka</a:t>
            </a:r>
            <a:r>
              <a:rPr lang="cs-CZ" dirty="0" smtClean="0"/>
              <a:t>.</a:t>
            </a:r>
          </a:p>
          <a:p>
            <a:r>
              <a:rPr lang="cs-CZ" dirty="0"/>
              <a:t>Bílá čokoláda </a:t>
            </a:r>
            <a:r>
              <a:rPr lang="cs-CZ" dirty="0" smtClean="0"/>
              <a:t>- </a:t>
            </a:r>
            <a:r>
              <a:rPr lang="cs-CZ" dirty="0"/>
              <a:t>Cukrářský výrobek založený na kakaovém másle bez pevných kakaových složek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3285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>
              <a:hlinkClick r:id="rId2"/>
            </a:endParaRPr>
          </a:p>
          <a:p>
            <a:endParaRPr lang="cs-CZ" dirty="0" smtClean="0"/>
          </a:p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i="1" dirty="0"/>
              <a:t>Encyklopedie vědy a techniky</a:t>
            </a:r>
            <a:r>
              <a:rPr lang="cs-CZ" dirty="0"/>
              <a:t>. Albatros, 1986.</a:t>
            </a:r>
          </a:p>
          <a:p>
            <a:r>
              <a:rPr lang="cs-CZ" dirty="0"/>
              <a:t>VORÁČEK, Karel. </a:t>
            </a:r>
            <a:r>
              <a:rPr lang="cs-CZ" i="1" dirty="0"/>
              <a:t>Encyklopedie vynálezů</a:t>
            </a:r>
            <a:r>
              <a:rPr lang="cs-CZ" dirty="0"/>
              <a:t>. 1. vyd. Praha: </a:t>
            </a:r>
            <a:r>
              <a:rPr lang="cs-CZ" dirty="0" err="1"/>
              <a:t>Slovart</a:t>
            </a:r>
            <a:r>
              <a:rPr lang="cs-CZ" dirty="0"/>
              <a:t>, 2010. ISBN 9788073912116.</a:t>
            </a:r>
          </a:p>
          <a:p>
            <a:r>
              <a:rPr lang="cs-CZ" dirty="0"/>
              <a:t>GOLDSMITH, Mike. </a:t>
            </a:r>
            <a:r>
              <a:rPr lang="cs-CZ" i="1" dirty="0"/>
              <a:t>Vynálezci a jejich vynalezené vynálezy</a:t>
            </a:r>
            <a:r>
              <a:rPr lang="cs-CZ" dirty="0"/>
              <a:t>. 1,. Praha: </a:t>
            </a:r>
            <a:r>
              <a:rPr lang="cs-CZ" dirty="0" err="1"/>
              <a:t>Egmont</a:t>
            </a:r>
            <a:r>
              <a:rPr lang="cs-CZ" dirty="0"/>
              <a:t>, 2010. ISBN 978-80-252-1518-0.</a:t>
            </a:r>
          </a:p>
          <a:p>
            <a:r>
              <a:rPr lang="cs-CZ" dirty="0"/>
              <a:t>CLARKE, Penny. </a:t>
            </a:r>
            <a:r>
              <a:rPr lang="cs-CZ" i="1" dirty="0"/>
              <a:t>Velké objevy: Vyprávění o objevech, vynálezech a myšlenkách, které obohatily náš život - David Stewart</a:t>
            </a:r>
            <a:r>
              <a:rPr lang="cs-CZ" dirty="0"/>
              <a:t>. 1,. Praha: Junior, 2007.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6966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</TotalTime>
  <Words>311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Čokoláda</vt:lpstr>
      <vt:lpstr>Historie</vt:lpstr>
      <vt:lpstr>Výroba</vt:lpstr>
      <vt:lpstr>Čokoládové náhražky</vt:lpstr>
      <vt:lpstr>Typy čokolády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jitka</cp:lastModifiedBy>
  <cp:revision>7</cp:revision>
  <dcterms:created xsi:type="dcterms:W3CDTF">2013-03-28T16:19:58Z</dcterms:created>
  <dcterms:modified xsi:type="dcterms:W3CDTF">2013-05-17T02:33:31Z</dcterms:modified>
</cp:coreProperties>
</file>