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3" r:id="rId2"/>
    <p:sldId id="264" r:id="rId3"/>
    <p:sldId id="257" r:id="rId4"/>
    <p:sldId id="258" r:id="rId5"/>
    <p:sldId id="260" r:id="rId6"/>
    <p:sldId id="261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VY_32_INOVACE_22_02_20  Obyvatelstvo Země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6C3671-B4A5-4579-BB00-462113F6D02B}" type="presOf" srcId="{A4836DAF-3E6B-4198-A089-B3C0D0384F2B}" destId="{4F0AD45D-7E6A-4C4A-90DF-90E27C4B175D}" srcOrd="0" destOrd="0" presId="urn:microsoft.com/office/officeart/2005/8/layout/target3"/>
    <dgm:cxn modelId="{51A2EBAB-FD52-41E6-84A9-AB8BBB08D65C}" type="presOf" srcId="{FFA013E9-5C5D-404D-8688-08171EA7A387}" destId="{359A210A-E8C9-4FD6-9BC7-434F4455A6B5}" srcOrd="1" destOrd="0" presId="urn:microsoft.com/office/officeart/2005/8/layout/target3"/>
    <dgm:cxn modelId="{162AE655-4650-42FA-B18F-F08740B4323A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F6443F7-D9D1-4421-95F9-CEBA53DB8EC9}" type="presOf" srcId="{DAAD5A11-3EBC-47AE-AB1C-4F1B938732A7}" destId="{2D933DCE-BBEA-46A5-98BC-CA41A7DBB761}" srcOrd="0" destOrd="0" presId="urn:microsoft.com/office/officeart/2005/8/layout/target3"/>
    <dgm:cxn modelId="{12A27401-F2D0-485A-9E6A-4666ED2F169C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B7A0A39-A91E-42DA-8880-6345302D1118}" type="presOf" srcId="{1D895EAB-76A7-41C6-9C6C-7D303AD4C23C}" destId="{347D85BD-7382-4413-9298-D06CC996458A}" srcOrd="0" destOrd="0" presId="urn:microsoft.com/office/officeart/2005/8/layout/target3"/>
    <dgm:cxn modelId="{ED6C1C4B-962A-43BE-88D6-46F6A4A3F5AB}" type="presOf" srcId="{D9242A4C-F33A-42E2-BFA4-EC80805DCD32}" destId="{5A434D34-FA65-40B0-A4CE-3A1E2B14A215}" srcOrd="1" destOrd="0" presId="urn:microsoft.com/office/officeart/2005/8/layout/target3"/>
    <dgm:cxn modelId="{5EA71819-EB6D-41CE-8871-3E5AEF5ED366}" type="presOf" srcId="{A4836DAF-3E6B-4198-A089-B3C0D0384F2B}" destId="{36B74B1E-3C18-4C06-BA03-CB2EB266F8FF}" srcOrd="1" destOrd="0" presId="urn:microsoft.com/office/officeart/2005/8/layout/target3"/>
    <dgm:cxn modelId="{17E3561E-33AC-4C4B-8CD7-FABE4966F46C}" type="presOf" srcId="{D9242A4C-F33A-42E2-BFA4-EC80805DCD32}" destId="{7DDB6D97-C311-42E1-B77C-B194BAE75773}" srcOrd="0" destOrd="0" presId="urn:microsoft.com/office/officeart/2005/8/layout/target3"/>
    <dgm:cxn modelId="{E4567E50-EA57-4E85-82FC-123FFEF54994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00D6F3F-523F-4AE1-A24F-6A48964E789C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1B20A23D-7EEC-48CB-AF74-207C0535A90B}" type="presParOf" srcId="{2D933DCE-BBEA-46A5-98BC-CA41A7DBB761}" destId="{D3A73299-62A4-4767-8E25-C16133A0B902}" srcOrd="0" destOrd="0" presId="urn:microsoft.com/office/officeart/2005/8/layout/target3"/>
    <dgm:cxn modelId="{D715F0F1-9BAC-4AB3-9261-EE21F261A0D0}" type="presParOf" srcId="{2D933DCE-BBEA-46A5-98BC-CA41A7DBB761}" destId="{EE30B2AF-DDC9-42DB-9092-5595C6257A57}" srcOrd="1" destOrd="0" presId="urn:microsoft.com/office/officeart/2005/8/layout/target3"/>
    <dgm:cxn modelId="{6B2A9AA1-8C44-408D-A8F6-6FF3B3E5FF9C}" type="presParOf" srcId="{2D933DCE-BBEA-46A5-98BC-CA41A7DBB761}" destId="{E1DA18CB-4B0A-4D0C-9459-15C4B327891F}" srcOrd="2" destOrd="0" presId="urn:microsoft.com/office/officeart/2005/8/layout/target3"/>
    <dgm:cxn modelId="{782D64CD-74B6-4445-A90D-F0461FD0F2AC}" type="presParOf" srcId="{2D933DCE-BBEA-46A5-98BC-CA41A7DBB761}" destId="{29996EEB-8589-4AED-9C98-E2204A026234}" srcOrd="3" destOrd="0" presId="urn:microsoft.com/office/officeart/2005/8/layout/target3"/>
    <dgm:cxn modelId="{F96AEEE1-80F1-4662-B4C6-186B46AD0698}" type="presParOf" srcId="{2D933DCE-BBEA-46A5-98BC-CA41A7DBB761}" destId="{056AE7B2-579D-40D1-A57C-4E33BFED76BE}" srcOrd="4" destOrd="0" presId="urn:microsoft.com/office/officeart/2005/8/layout/target3"/>
    <dgm:cxn modelId="{B0ABC7D2-A06F-4C0C-928F-8A33BB0273B0}" type="presParOf" srcId="{2D933DCE-BBEA-46A5-98BC-CA41A7DBB761}" destId="{4F0AD45D-7E6A-4C4A-90DF-90E27C4B175D}" srcOrd="5" destOrd="0" presId="urn:microsoft.com/office/officeart/2005/8/layout/target3"/>
    <dgm:cxn modelId="{2BC167D0-12FA-4908-A0C9-A5D3CA4F0BAD}" type="presParOf" srcId="{2D933DCE-BBEA-46A5-98BC-CA41A7DBB761}" destId="{1804A346-BBD3-438B-AE0F-7BEBB1E2AF96}" srcOrd="6" destOrd="0" presId="urn:microsoft.com/office/officeart/2005/8/layout/target3"/>
    <dgm:cxn modelId="{19FAF68D-5FF8-4353-AAFD-19F207A0A5FC}" type="presParOf" srcId="{2D933DCE-BBEA-46A5-98BC-CA41A7DBB761}" destId="{60CB9877-708D-4C64-AA73-CFD3F3076BC2}" srcOrd="7" destOrd="0" presId="urn:microsoft.com/office/officeart/2005/8/layout/target3"/>
    <dgm:cxn modelId="{D336A417-44A0-4005-8994-81DC03C5EE92}" type="presParOf" srcId="{2D933DCE-BBEA-46A5-98BC-CA41A7DBB761}" destId="{347D85BD-7382-4413-9298-D06CC996458A}" srcOrd="8" destOrd="0" presId="urn:microsoft.com/office/officeart/2005/8/layout/target3"/>
    <dgm:cxn modelId="{2680AD9C-1C72-412B-890C-D44E11F6DFF3}" type="presParOf" srcId="{2D933DCE-BBEA-46A5-98BC-CA41A7DBB761}" destId="{C4DD5B9C-4D9E-449D-A063-107A759DF3D1}" srcOrd="9" destOrd="0" presId="urn:microsoft.com/office/officeart/2005/8/layout/target3"/>
    <dgm:cxn modelId="{E742F9AB-B8F9-4AA8-A9C2-8C329EDB6E82}" type="presParOf" srcId="{2D933DCE-BBEA-46A5-98BC-CA41A7DBB761}" destId="{CD515E15-5457-47F2-8109-A2A59D66C930}" srcOrd="10" destOrd="0" presId="urn:microsoft.com/office/officeart/2005/8/layout/target3"/>
    <dgm:cxn modelId="{EC3A80FF-86E5-40B5-81B0-7AF069A69B87}" type="presParOf" srcId="{2D933DCE-BBEA-46A5-98BC-CA41A7DBB761}" destId="{7DDB6D97-C311-42E1-B77C-B194BAE75773}" srcOrd="11" destOrd="0" presId="urn:microsoft.com/office/officeart/2005/8/layout/target3"/>
    <dgm:cxn modelId="{7D323C80-0F46-4F00-BAA2-9780907019CA}" type="presParOf" srcId="{2D933DCE-BBEA-46A5-98BC-CA41A7DBB761}" destId="{DE2B4424-17B1-4404-A13F-04051C43B79D}" srcOrd="12" destOrd="0" presId="urn:microsoft.com/office/officeart/2005/8/layout/target3"/>
    <dgm:cxn modelId="{0FF967EB-F32B-4C66-80DE-9A171BF8BDA9}" type="presParOf" srcId="{2D933DCE-BBEA-46A5-98BC-CA41A7DBB761}" destId="{555607BD-8A1D-4EBB-825A-8C74A1FB0FFC}" srcOrd="13" destOrd="0" presId="urn:microsoft.com/office/officeart/2005/8/layout/target3"/>
    <dgm:cxn modelId="{E53CE4D2-41A4-4645-BA03-721E0E2EF04D}" type="presParOf" srcId="{2D933DCE-BBEA-46A5-98BC-CA41A7DBB761}" destId="{AAB7E4A6-9D01-402C-9D7A-6D30767F0B58}" srcOrd="14" destOrd="0" presId="urn:microsoft.com/office/officeart/2005/8/layout/target3"/>
    <dgm:cxn modelId="{00D42282-D933-4036-B6C6-71C2E1714D12}" type="presParOf" srcId="{2D933DCE-BBEA-46A5-98BC-CA41A7DBB761}" destId="{359A210A-E8C9-4FD6-9BC7-434F4455A6B5}" srcOrd="15" destOrd="0" presId="urn:microsoft.com/office/officeart/2005/8/layout/target3"/>
    <dgm:cxn modelId="{8F501A19-588B-470D-8F55-4A17F147B28E}" type="presParOf" srcId="{2D933DCE-BBEA-46A5-98BC-CA41A7DBB761}" destId="{36B74B1E-3C18-4C06-BA03-CB2EB266F8FF}" srcOrd="16" destOrd="0" presId="urn:microsoft.com/office/officeart/2005/8/layout/target3"/>
    <dgm:cxn modelId="{002D1201-D970-460F-BF76-EF7E70E23525}" type="presParOf" srcId="{2D933DCE-BBEA-46A5-98BC-CA41A7DBB761}" destId="{94413E88-B296-45A5-9057-6B5765B63A8F}" srcOrd="17" destOrd="0" presId="urn:microsoft.com/office/officeart/2005/8/layout/target3"/>
    <dgm:cxn modelId="{8AC3F0A2-4809-4E00-8232-F9696789D5C7}" type="presParOf" srcId="{2D933DCE-BBEA-46A5-98BC-CA41A7DBB761}" destId="{5A434D34-FA65-40B0-A4CE-3A1E2B14A215}" srcOrd="18" destOrd="0" presId="urn:microsoft.com/office/officeart/2005/8/layout/target3"/>
    <dgm:cxn modelId="{75E5FDD0-690D-484C-BC2D-BB9D9AAB5E3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VY_32_INOVACE_22_02_20  Obyvatelstvo Země 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13E5F-41ED-4B8D-9807-0DD0180C66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8B7165-DCE6-4FAC-8222-FCD8F77D52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923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2AB9D5E-8BBC-463E-BE3C-4502068A2409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EB64A52-3728-4DEC-8E5E-BB059D24DD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7/The_Earth_seen_from_Apollo_17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4/4d/World_population_density_map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f/f7/Population_pyramid_CZE_2007rel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7/Population_pyramid_CZE_2007rel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he_Earth_seen_from_Apollo_17.jpg" TargetMode="External"/><Relationship Id="rId2" Type="http://schemas.openxmlformats.org/officeDocument/2006/relationships/hyperlink" Target="http://cs.wikipedia.org/wiki/Soubor:World_population_density_ma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zso.cz/csu/redakce.nsf/i/hustota_zalidneni_sldb_2001/$File/mapa302.jpg" TargetMode="External"/><Relationship Id="rId4" Type="http://schemas.openxmlformats.org/officeDocument/2006/relationships/hyperlink" Target="http://cs.wikipedia.org/wiki/Soubor:Population_pyramid_CZE_2007rel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Obyvatelstvo Země</a:t>
            </a:r>
          </a:p>
          <a:p>
            <a:r>
              <a:rPr lang="cs-CZ" dirty="0" smtClean="0"/>
              <a:t>Slide 3 –teorie k tématu</a:t>
            </a:r>
          </a:p>
          <a:p>
            <a:r>
              <a:rPr lang="cs-CZ" dirty="0" smtClean="0"/>
              <a:t>Slide 4 – tématická mapa zalidnění světa</a:t>
            </a:r>
          </a:p>
          <a:p>
            <a:r>
              <a:rPr lang="cs-CZ" dirty="0" smtClean="0"/>
              <a:t>Slide 5 – teorie k tématu</a:t>
            </a:r>
          </a:p>
          <a:p>
            <a:r>
              <a:rPr lang="cs-CZ" dirty="0" smtClean="0"/>
              <a:t>Slide 6 – 7 – „strom života“, žáci se naučí vyčíst znaku věkovou strukturu obyvatel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2692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Dnes: cca 7 mld lidí</a:t>
            </a:r>
          </a:p>
          <a:p>
            <a:pPr marL="82296" indent="0">
              <a:buNone/>
            </a:pPr>
            <a:r>
              <a:rPr lang="cs-CZ" dirty="0"/>
              <a:t>	</a:t>
            </a:r>
            <a:r>
              <a:rPr lang="cs-CZ" dirty="0" smtClean="0"/>
              <a:t>- počet se neustále zvyšuje</a:t>
            </a:r>
          </a:p>
          <a:p>
            <a:pPr marL="82296" indent="0">
              <a:buNone/>
            </a:pPr>
            <a:r>
              <a:rPr lang="cs-CZ" dirty="0"/>
              <a:t>	</a:t>
            </a:r>
            <a:r>
              <a:rPr lang="cs-CZ" dirty="0" smtClean="0"/>
              <a:t>- rozmístění je nerovnoměrné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    - 193 států </a:t>
            </a:r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2050" name="Picture 2" descr="Soubor:The Earth seen from Apollo 1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24943"/>
            <a:ext cx="3672408" cy="36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6597352"/>
            <a:ext cx="33123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82186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World population densit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628112" cy="429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33265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HUSTOTA ZALIDNĚNÍ STÁTŮ V ROCE 2006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057190"/>
            <a:ext cx="363640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303411"/>
            <a:ext cx="78360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Nejvyšší hustota zalidnění: </a:t>
            </a:r>
            <a:r>
              <a:rPr lang="cs-CZ" dirty="0" smtClean="0"/>
              <a:t>__________________________________________________________________________________________________________________________</a:t>
            </a:r>
          </a:p>
          <a:p>
            <a:r>
              <a:rPr lang="cs-CZ" b="1" dirty="0" smtClean="0"/>
              <a:t>Podmínky pro větší zalidnění: </a:t>
            </a:r>
            <a:r>
              <a:rPr lang="cs-CZ" dirty="0" smtClean="0"/>
              <a:t>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466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Charakteristiky obyvatelstva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962088" cy="2197224"/>
          </a:xfrm>
        </p:spPr>
        <p:txBody>
          <a:bodyPr/>
          <a:lstStyle/>
          <a:p>
            <a:r>
              <a:rPr lang="cs-CZ" b="1" i="1" dirty="0" smtClean="0"/>
              <a:t>Hustota obyvatelstva </a:t>
            </a:r>
            <a:r>
              <a:rPr lang="cs-CZ" dirty="0" smtClean="0"/>
              <a:t>– průměrný počet lidí žijících na </a:t>
            </a:r>
            <a:r>
              <a:rPr lang="cs-CZ" dirty="0"/>
              <a:t>km²</a:t>
            </a:r>
            <a:r>
              <a:rPr lang="cs-CZ" dirty="0" smtClean="0"/>
              <a:t> území (ČR 133</a:t>
            </a:r>
            <a:r>
              <a:rPr lang="cs-CZ" dirty="0"/>
              <a:t>obyvatel / </a:t>
            </a:r>
            <a:r>
              <a:rPr lang="cs-CZ" dirty="0" smtClean="0"/>
              <a:t>km², Monako 23 660 obyvatel </a:t>
            </a:r>
            <a:r>
              <a:rPr lang="cs-CZ" dirty="0"/>
              <a:t>/ km²</a:t>
            </a:r>
            <a:r>
              <a:rPr lang="cs-CZ" dirty="0" smtClean="0"/>
              <a:t>).</a:t>
            </a:r>
          </a:p>
          <a:p>
            <a:r>
              <a:rPr lang="cs-CZ" b="1" dirty="0" smtClean="0"/>
              <a:t>Biologické znaky </a:t>
            </a:r>
            <a:r>
              <a:rPr lang="cs-CZ" dirty="0" smtClean="0"/>
              <a:t>– pohlaví a věk</a:t>
            </a:r>
          </a:p>
          <a:p>
            <a:endParaRPr lang="cs-CZ" dirty="0"/>
          </a:p>
        </p:txBody>
      </p:sp>
      <p:pic>
        <p:nvPicPr>
          <p:cNvPr id="3074" name="Picture 2" descr="http://www.hajduch.net/system/files/image/cesko/obyvatelstvo/husto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573016"/>
            <a:ext cx="4638700" cy="295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6530530"/>
            <a:ext cx="36724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www.czso.cz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281001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Charakteristiky obyvatelstva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2704344" cy="522156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Strom života</a:t>
            </a:r>
          </a:p>
          <a:p>
            <a:r>
              <a:rPr lang="cs-CZ" sz="2000" dirty="0" smtClean="0"/>
              <a:t>Složení obyvatel podle věku a pohlaví</a:t>
            </a:r>
          </a:p>
          <a:p>
            <a:endParaRPr lang="cs-CZ" sz="2000" dirty="0"/>
          </a:p>
          <a:p>
            <a:r>
              <a:rPr lang="cs-CZ" sz="2000" dirty="0" smtClean="0"/>
              <a:t>Co lze z grafu vyvodit?</a:t>
            </a:r>
          </a:p>
          <a:p>
            <a:r>
              <a:rPr lang="cs-CZ" sz="2000" dirty="0" smtClean="0"/>
              <a:t>_______________________________________________________________________________________________________________________________________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pic>
        <p:nvPicPr>
          <p:cNvPr id="4098" name="Picture 2" descr="Soubor:Population pyramid CZE 2007rel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11374"/>
            <a:ext cx="4437509" cy="5535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6669360"/>
            <a:ext cx="16561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Zdroj:www.wikipedia.org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42422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8/88/Population_pyramid_CZE_1980rel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386715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Population pyramid CZE 2007rel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36712"/>
            <a:ext cx="3863753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332656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Strom života roku 1980 a 2007 </a:t>
            </a:r>
            <a:endParaRPr lang="cs-CZ" sz="28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656362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218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err="1" smtClean="0"/>
              <a:t>Fraus</a:t>
            </a:r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1. 3. 2 .2013].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 smtClean="0">
                <a:hlinkClick r:id="rId2"/>
              </a:rPr>
              <a:t>http://cs.wikipedia.org/wiki/Soubor:World_population_density_map.PNG</a:t>
            </a:r>
            <a:endParaRPr lang="cs-CZ" sz="1200" dirty="0" smtClean="0"/>
          </a:p>
          <a:p>
            <a:r>
              <a:rPr lang="cs-CZ" sz="1200" dirty="0" smtClean="0"/>
              <a:t>NASA/Apollo 17 </a:t>
            </a:r>
            <a:r>
              <a:rPr lang="cs-CZ" sz="1200" dirty="0" err="1" smtClean="0"/>
              <a:t>crew</a:t>
            </a:r>
            <a:r>
              <a:rPr lang="cs-CZ" sz="1200" dirty="0" smtClean="0"/>
              <a:t>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3.2013]. Dostupný na WWW: </a:t>
            </a:r>
            <a:r>
              <a:rPr lang="cs-CZ" sz="1200" dirty="0" smtClean="0">
                <a:hlinkClick r:id="rId3"/>
              </a:rPr>
              <a:t>http://cs.wikipedia.org/wiki/Soubor:The_Earth_seen_from_Apollo_17.jpg</a:t>
            </a:r>
            <a:endParaRPr lang="cs-CZ" sz="1200" dirty="0" smtClean="0"/>
          </a:p>
          <a:p>
            <a:r>
              <a:rPr lang="cs-CZ" sz="1200" dirty="0" smtClean="0"/>
              <a:t>Zrsch3,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1. 3 2013]. Dostupný na WWW: </a:t>
            </a:r>
            <a:r>
              <a:rPr lang="cs-CZ" sz="1200" dirty="0" smtClean="0">
                <a:hlinkClick r:id="rId4"/>
              </a:rPr>
              <a:t>http://cs.wikipedia.org/wiki/Soubor:Population_pyramid_CZE_2007rel.png</a:t>
            </a:r>
            <a:endParaRPr lang="cs-CZ" sz="1200" dirty="0" smtClean="0"/>
          </a:p>
          <a:p>
            <a:r>
              <a:rPr lang="cs-CZ" sz="1200" dirty="0" smtClean="0"/>
              <a:t>Český statistický úřad [online]. [cit. 1. 3 2013]. Dostupný na WWW: (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czso.cz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csu</a:t>
            </a:r>
            <a:r>
              <a:rPr lang="cs-CZ" sz="1200" dirty="0" smtClean="0">
                <a:hlinkClick r:id="rId5"/>
              </a:rPr>
              <a:t>/redakce.</a:t>
            </a:r>
            <a:r>
              <a:rPr lang="cs-CZ" sz="1200" dirty="0" err="1" smtClean="0">
                <a:hlinkClick r:id="rId5"/>
              </a:rPr>
              <a:t>nsf</a:t>
            </a:r>
            <a:r>
              <a:rPr lang="cs-CZ" sz="1200" dirty="0" smtClean="0">
                <a:hlinkClick r:id="rId5"/>
              </a:rPr>
              <a:t>/i/hustota_</a:t>
            </a:r>
            <a:r>
              <a:rPr lang="cs-CZ" sz="1200" dirty="0" err="1" smtClean="0">
                <a:hlinkClick r:id="rId5"/>
              </a:rPr>
              <a:t>zalidneni</a:t>
            </a:r>
            <a:r>
              <a:rPr lang="cs-CZ" sz="1200" dirty="0" smtClean="0">
                <a:hlinkClick r:id="rId5"/>
              </a:rPr>
              <a:t>_</a:t>
            </a:r>
            <a:r>
              <a:rPr lang="cs-CZ" sz="1200" dirty="0" err="1" smtClean="0">
                <a:hlinkClick r:id="rId5"/>
              </a:rPr>
              <a:t>sldb</a:t>
            </a:r>
            <a:r>
              <a:rPr lang="cs-CZ" sz="1200" dirty="0" smtClean="0">
                <a:hlinkClick r:id="rId5"/>
              </a:rPr>
              <a:t>_2001/$</a:t>
            </a:r>
            <a:r>
              <a:rPr lang="cs-CZ" sz="1200" dirty="0" err="1" smtClean="0">
                <a:hlinkClick r:id="rId5"/>
              </a:rPr>
              <a:t>File</a:t>
            </a:r>
            <a:r>
              <a:rPr lang="cs-CZ" sz="1200" dirty="0" smtClean="0">
                <a:hlinkClick r:id="rId5"/>
              </a:rPr>
              <a:t>/mapa302.jpg</a:t>
            </a:r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39</TotalTime>
  <Words>318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Anotace:</vt:lpstr>
      <vt:lpstr>Obyvatelstvo Země</vt:lpstr>
      <vt:lpstr>Prezentace aplikace PowerPoint</vt:lpstr>
      <vt:lpstr>Charakteristiky obyvatelstva</vt:lpstr>
      <vt:lpstr>Charakteristiky obyvatelstva</vt:lpstr>
      <vt:lpstr>Prezentace aplikace PowerPoint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Obyvatelstvo Země</dc:title>
  <dc:creator>user</dc:creator>
  <cp:lastModifiedBy>user</cp:lastModifiedBy>
  <cp:revision>7</cp:revision>
  <dcterms:created xsi:type="dcterms:W3CDTF">2013-03-11T12:42:29Z</dcterms:created>
  <dcterms:modified xsi:type="dcterms:W3CDTF">2013-06-12T11:49:10Z</dcterms:modified>
</cp:coreProperties>
</file>