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28" r:id="rId2"/>
  </p:sldMasterIdLst>
  <p:sldIdLst>
    <p:sldId id="311" r:id="rId3"/>
    <p:sldId id="257" r:id="rId4"/>
    <p:sldId id="259" r:id="rId5"/>
    <p:sldId id="308" r:id="rId6"/>
    <p:sldId id="312" r:id="rId7"/>
    <p:sldId id="367" r:id="rId8"/>
    <p:sldId id="343" r:id="rId9"/>
    <p:sldId id="366" r:id="rId10"/>
    <p:sldId id="368" r:id="rId11"/>
    <p:sldId id="373" r:id="rId12"/>
    <p:sldId id="390" r:id="rId13"/>
    <p:sldId id="375" r:id="rId14"/>
    <p:sldId id="374" r:id="rId15"/>
    <p:sldId id="393" r:id="rId16"/>
    <p:sldId id="377" r:id="rId17"/>
    <p:sldId id="391" r:id="rId18"/>
    <p:sldId id="376" r:id="rId19"/>
    <p:sldId id="383" r:id="rId20"/>
    <p:sldId id="389" r:id="rId21"/>
    <p:sldId id="388" r:id="rId22"/>
    <p:sldId id="392" r:id="rId23"/>
    <p:sldId id="379" r:id="rId24"/>
    <p:sldId id="396" r:id="rId25"/>
    <p:sldId id="394" r:id="rId26"/>
    <p:sldId id="380" r:id="rId27"/>
    <p:sldId id="381" r:id="rId28"/>
    <p:sldId id="399" r:id="rId29"/>
    <p:sldId id="398" r:id="rId30"/>
    <p:sldId id="397" r:id="rId31"/>
    <p:sldId id="395" r:id="rId32"/>
    <p:sldId id="306" r:id="rId33"/>
    <p:sldId id="340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9855F0-9026-45C3-AD13-C419F0EB990D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D7716-1845-4E85-BA3E-ABE2AAEE33F0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3" name="click.wav"/>
          </p:stSnd>
        </p:sndAc>
      </p:transition>
    </mc:Choice>
    <mc:Fallback xmlns="">
      <p:transition spd="med">
        <p:fade/>
        <p:sndAc>
          <p:stSnd>
            <p:snd r:embed="rId14" name="click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3" name="click.wav"/>
          </p:stSnd>
        </p:sndAc>
      </p:transition>
    </mc:Choice>
    <mc:Fallback xmlns="">
      <p:transition spd="med">
        <p:fade/>
        <p:sndAc>
          <p:stSnd>
            <p:snd r:embed="rId14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1.wav"/><Relationship Id="rId5" Type="http://schemas.openxmlformats.org/officeDocument/2006/relationships/image" Target="../media/image2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5/Sunflowers.jpg" TargetMode="External"/><Relationship Id="rId3" Type="http://schemas.openxmlformats.org/officeDocument/2006/relationships/hyperlink" Target="http://upload.wikimedia.org/wikipedia/commons/3/39/Allium_sativum_Woodwill_1793.jpg" TargetMode="External"/><Relationship Id="rId7" Type="http://schemas.openxmlformats.org/officeDocument/2006/relationships/hyperlink" Target="http://upload.wikimedia.org/wikipedia/commons/0/02/Choux_de_Bruxelle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upload.wikimedia.org/wikipedia/commons/d/d5/Wurzelpetersilie_Wurzel.jpg" TargetMode="External"/><Relationship Id="rId11" Type="http://schemas.openxmlformats.org/officeDocument/2006/relationships/audio" Target="../media/audio1.wav"/><Relationship Id="rId5" Type="http://schemas.openxmlformats.org/officeDocument/2006/relationships/hyperlink" Target="http://upload.wikimedia.org/wikipedia/commons/b/b4/Wheat_close-up.JPG" TargetMode="External"/><Relationship Id="rId10" Type="http://schemas.openxmlformats.org/officeDocument/2006/relationships/hyperlink" Target="http://upload.wikimedia.org/wikipedia/commons/a/ae/Illustration_Trifolium_pratense0.jpg" TargetMode="External"/><Relationship Id="rId4" Type="http://schemas.openxmlformats.org/officeDocument/2006/relationships/hyperlink" Target="http://upload.wikimedia.org/wikipedia/commons/1/12/Potato_plant.jpg" TargetMode="External"/><Relationship Id="rId9" Type="http://schemas.openxmlformats.org/officeDocument/2006/relationships/hyperlink" Target="http://upload.wikimedia.org/wikipedia/commons/2/27/Linum_usitatissimum_L_ag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8834861"/>
              </p:ext>
            </p:extLst>
          </p:nvPr>
        </p:nvGraphicFramePr>
        <p:xfrm>
          <a:off x="565150" y="444500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" name="Prezentace" r:id="rId4" imgW="2571035" imgH="1927867" progId="PowerPoint.Show.12">
                  <p:embed/>
                </p:oleObj>
              </mc:Choice>
              <mc:Fallback>
                <p:oleObj name="Prezentace" r:id="rId4" imgW="2571035" imgH="1927867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50" y="444500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063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3" name="click.wav"/>
          </p:stSnd>
        </p:sndAc>
      </p:transition>
    </mc:Choice>
    <mc:Fallback xmlns="">
      <p:transition spd="med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4008" y="116632"/>
            <a:ext cx="3456384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764704"/>
            <a:ext cx="7776864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1600" dirty="0">
                <a:solidFill>
                  <a:schemeClr val="tx1"/>
                </a:solidFill>
              </a:rPr>
              <a:t>	</a:t>
            </a:r>
            <a:r>
              <a:rPr lang="cs-CZ" sz="1500" dirty="0" smtClean="0"/>
              <a:t> Materiál </a:t>
            </a:r>
            <a:r>
              <a:rPr lang="cs-CZ" sz="1500" dirty="0"/>
              <a:t>je vhodný ke společné </a:t>
            </a:r>
            <a:r>
              <a:rPr lang="cs-CZ" sz="1500" dirty="0" smtClean="0"/>
              <a:t>práci žáků 3.třídy jako </a:t>
            </a:r>
            <a:r>
              <a:rPr lang="cs-CZ" sz="1500" b="1" dirty="0" smtClean="0"/>
              <a:t>opakování učiva o užitkových rostlinách</a:t>
            </a:r>
            <a:r>
              <a:rPr lang="cs-CZ" sz="1500" dirty="0" smtClean="0"/>
              <a:t>. Opakování může být motivováno některou hrou, doporučuji hru „kopaná“.</a:t>
            </a:r>
          </a:p>
          <a:p>
            <a:pPr marL="0" indent="0" algn="just">
              <a:buNone/>
            </a:pPr>
            <a:r>
              <a:rPr lang="cs-CZ" sz="1500" dirty="0"/>
              <a:t>	</a:t>
            </a:r>
            <a:r>
              <a:rPr lang="cs-CZ" sz="1500" b="1" dirty="0" smtClean="0"/>
              <a:t>Pravidla hry „kopaná“: </a:t>
            </a:r>
            <a:r>
              <a:rPr lang="cs-CZ" sz="1500" dirty="0" smtClean="0"/>
              <a:t>Žáky rozdělíme na dvě družstva, na dvě poloviny </a:t>
            </a:r>
            <a:r>
              <a:rPr lang="cs-CZ" sz="1500" dirty="0"/>
              <a:t>t</a:t>
            </a:r>
            <a:r>
              <a:rPr lang="cs-CZ" sz="1500" dirty="0" smtClean="0"/>
              <a:t>řídy směrem zepředu dozadu. Družstva se v odpovědích pravidelně střídají. Žáci mohou zůstat sedět ve dvou skupinách v lavicích a na odpovědích se mohou dohodnout s ostatními členy svého družstva. Nahlas odpovídá vždy jeden žák, říkáme, že střílí na bránu. </a:t>
            </a:r>
            <a:r>
              <a:rPr lang="cs-CZ" sz="1500" dirty="0"/>
              <a:t>Žáci v družstvu se </a:t>
            </a:r>
            <a:r>
              <a:rPr lang="cs-CZ" sz="1500" dirty="0" smtClean="0"/>
              <a:t>pravidelně střídají, </a:t>
            </a:r>
            <a:r>
              <a:rPr lang="cs-CZ" sz="1500" dirty="0"/>
              <a:t>kdo bude </a:t>
            </a:r>
            <a:r>
              <a:rPr lang="cs-CZ" sz="1500" dirty="0" smtClean="0"/>
              <a:t>střílet, </a:t>
            </a:r>
            <a:r>
              <a:rPr lang="cs-CZ" sz="1500" dirty="0"/>
              <a:t>třeba </a:t>
            </a:r>
            <a:r>
              <a:rPr lang="cs-CZ" sz="1500" dirty="0" smtClean="0"/>
              <a:t>popořadě podle </a:t>
            </a:r>
            <a:r>
              <a:rPr lang="cs-CZ" sz="1500" dirty="0"/>
              <a:t>lavic</a:t>
            </a:r>
            <a:r>
              <a:rPr lang="cs-CZ" sz="1500" dirty="0" smtClean="0"/>
              <a:t>. Jestliže žák odpoví správně, dává gól do soupeřovy brány, jestliže odpoví špatně, dává vlastní gól. Na tabuli učitel dvě brány skutečně znázorní a žák do nich svůj gól kreslí nebo znázorní třeba magnetem.</a:t>
            </a:r>
            <a:r>
              <a:rPr lang="cs-CZ" sz="1500" dirty="0"/>
              <a:t> Vítězí to družstvo, které má ve své bráně méně gólů. </a:t>
            </a:r>
            <a:endParaRPr lang="cs-CZ" sz="1500" dirty="0" smtClean="0"/>
          </a:p>
          <a:p>
            <a:pPr marL="0" indent="0" algn="just">
              <a:buNone/>
            </a:pPr>
            <a:r>
              <a:rPr lang="cs-CZ" sz="1500" dirty="0"/>
              <a:t>	</a:t>
            </a:r>
            <a:r>
              <a:rPr lang="cs-CZ" sz="1500" b="1" dirty="0" smtClean="0"/>
              <a:t>Pomůcky: </a:t>
            </a:r>
            <a:r>
              <a:rPr lang="cs-CZ" sz="1500" dirty="0" smtClean="0"/>
              <a:t>2 papíry s nakreslenou bránou, fix nebo magnety.</a:t>
            </a:r>
          </a:p>
          <a:p>
            <a:pPr marL="0" indent="0" algn="just">
              <a:buNone/>
            </a:pPr>
            <a:r>
              <a:rPr lang="cs-CZ" sz="1500" dirty="0"/>
              <a:t>	</a:t>
            </a:r>
            <a:r>
              <a:rPr lang="cs-CZ" sz="1500" dirty="0" smtClean="0"/>
              <a:t>Materiál slouží také </a:t>
            </a:r>
            <a:r>
              <a:rPr lang="cs-CZ" sz="1500" dirty="0"/>
              <a:t>k procvičení čtení s porozuměním a k rozšíření vědomostí, podporuje rozvoj  čtenářské a informační gramotnosti. </a:t>
            </a:r>
          </a:p>
          <a:p>
            <a:pPr marL="0" indent="0" algn="just">
              <a:buNone/>
            </a:pPr>
            <a:r>
              <a:rPr lang="cs-CZ" sz="1500" dirty="0"/>
              <a:t>	Materiál je inovativní tím, že umožňuje použití na interaktivní tabuli. Žáci se mohou do práce aktivně zapojit. </a:t>
            </a:r>
            <a:r>
              <a:rPr lang="cs-CZ" sz="1500" dirty="0" smtClean="0"/>
              <a:t>Vždy se objeví otázka, po kliknutí následuje odpověď, někdy i znázornění, po dalším kliknutí následuje další otázka… Pro </a:t>
            </a:r>
            <a:r>
              <a:rPr lang="cs-CZ" sz="1500" dirty="0"/>
              <a:t>zpestření výuky je materiál obohacen o animované prvky</a:t>
            </a:r>
            <a:r>
              <a:rPr lang="cs-CZ" sz="1500" dirty="0" smtClean="0"/>
              <a:t>. 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26746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908720"/>
            <a:ext cx="8352928" cy="1224136"/>
          </a:xfrm>
        </p:spPr>
        <p:txBody>
          <a:bodyPr>
            <a:noAutofit/>
          </a:bodyPr>
          <a:lstStyle/>
          <a:p>
            <a:pPr algn="ctr"/>
            <a:r>
              <a:rPr lang="cs-CZ" sz="7200" b="1" dirty="0" smtClean="0">
                <a:solidFill>
                  <a:srgbClr val="FF0000"/>
                </a:solidFill>
              </a:rPr>
              <a:t>Užitkové rostliny</a:t>
            </a:r>
            <a:endParaRPr lang="cs-CZ" sz="72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2780928"/>
            <a:ext cx="8136904" cy="1008112"/>
          </a:xfrm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Opakování učiva</a:t>
            </a:r>
            <a:endParaRPr lang="cs-CZ" sz="4800" b="1" i="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17032"/>
            <a:ext cx="3805942" cy="2854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71322" y="6488668"/>
            <a:ext cx="16209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Foto archiv autorky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00831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132856"/>
            <a:ext cx="8784976" cy="93610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Víš, jaký máme užitek z rostlin?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3284984"/>
            <a:ext cx="8928992" cy="72008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cs-CZ" sz="4400" b="1" dirty="0" smtClean="0">
                <a:solidFill>
                  <a:schemeClr val="accent3"/>
                </a:solidFill>
              </a:rPr>
              <a:t>Znáš užitkové rostliny opravdu dobře?</a:t>
            </a:r>
            <a:endParaRPr lang="cs-CZ" sz="4400" b="1" dirty="0">
              <a:solidFill>
                <a:schemeClr val="accent3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323528" y="188640"/>
            <a:ext cx="1800200" cy="1656184"/>
          </a:xfrm>
          <a:prstGeom prst="smileyFac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077072"/>
            <a:ext cx="81369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Přesvědčíme se.</a:t>
            </a:r>
            <a:endParaRPr lang="cs-CZ" sz="4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5229200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</a:rPr>
              <a:t>Zahrajeme si hru:</a:t>
            </a:r>
            <a:endParaRPr lang="cs-CZ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7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2" y="404665"/>
            <a:ext cx="7125113" cy="1008112"/>
          </a:xfrm>
        </p:spPr>
        <p:txBody>
          <a:bodyPr/>
          <a:lstStyle/>
          <a:p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Kopaná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před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</a:rPr>
              <a:t> tabulí</a:t>
            </a:r>
            <a:endParaRPr lang="cs-CZ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8568952" cy="3869958"/>
          </a:xfrm>
        </p:spPr>
        <p:txBody>
          <a:bodyPr/>
          <a:lstStyle/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Rozdělte se na dvě družstva.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Střihněte si, které družstvo začne.</a:t>
            </a:r>
          </a:p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Při odpovědích se postupně střídejte.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Na odpovědi se můžeš domlouvat se spoluhráči.</a:t>
            </a:r>
          </a:p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Podle odpovědi střel gól soupeři, nebo vlastní.</a:t>
            </a:r>
          </a:p>
          <a:p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79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Proč pěstujeme užitkové rostliny?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Máme z nich užitek. </a:t>
            </a:r>
          </a:p>
          <a:p>
            <a:pPr marL="0" indent="0">
              <a:buNone/>
            </a:pPr>
            <a:r>
              <a:rPr lang="cs-CZ" sz="3200" dirty="0">
                <a:solidFill>
                  <a:srgbClr val="002060"/>
                </a:solidFill>
              </a:rPr>
              <a:t>J</a:t>
            </a:r>
            <a:r>
              <a:rPr lang="cs-CZ" sz="3200" dirty="0" smtClean="0">
                <a:solidFill>
                  <a:srgbClr val="002060"/>
                </a:solidFill>
              </a:rPr>
              <a:t>íme je nebo je zpracováváme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a vyrábíme z nich potraviny i jiné věci.</a:t>
            </a: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8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tři ovocné stromy.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Které ovoce na nich roste?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Například: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Jabloň (jablko), hrušeň (hruška), broskvoň (broskev).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71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tři ovocné keře.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Které ovoce na nich roste?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</a:rPr>
              <a:t>Například: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Rybíz (rybíz), maliník (malina), ostružiník (ostružina).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14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zeleninu plodovou: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Třeba rajče, paprika, okurka.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zeleninu kořenovou: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rgbClr val="002060"/>
                </a:solidFill>
              </a:rPr>
              <a:t>Třeba mrkev, petržel, celer, ředkvička.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22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39" y="1052736"/>
            <a:ext cx="8784553" cy="5472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4384" y="5723093"/>
            <a:ext cx="21242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Petržel.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2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zeleninu listovou: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Salát, špenát.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zeleninu košťálovou: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Zelí, kapusta, květák, brokolice, nebo kedluben.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633670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90482" y="5762615"/>
            <a:ext cx="54938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Růžičková kapusta.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224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Jmenuj zeleninu cibulovou: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Česnek, cibule, pór.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0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689681"/>
            <a:ext cx="3312369" cy="5478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228184" y="5661248"/>
            <a:ext cx="24160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Česnek.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30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Mezi polní plodiny patří obilniny.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Jmenuj je: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19256" cy="2016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Pšenice, ječmen, žito, oves.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59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upload.wikimedia.org/wikipedia/commons/b/b4/Wheat_close-u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84" y="908720"/>
            <a:ext cx="7787548" cy="583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796136" y="5904851"/>
            <a:ext cx="24609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Pšenice.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32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Co vyrábíme z obilí?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19256" cy="2016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36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Z obilí se mele mouka a z mouky se peče pečivo.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61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Mezi polní plodiny patří okopaniny.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Jmenuj je: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19256" cy="201622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Lilek brambor a řepa cukrovka.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02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836712"/>
            <a:ext cx="3852000" cy="5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44008" y="5812460"/>
            <a:ext cx="40735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Lilek brambor.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6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Mezi polní plodiny patří luskoviny.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Jmenuj je: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Fazol, hrách, čočka, sója.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4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Mezi polní plodiny patří olejniny. 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Jmenuj je: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Slunečnice, řepka olejka.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52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11295"/>
            <a:ext cx="7992888" cy="494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779912" y="5758054"/>
            <a:ext cx="48942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Slunečnice roční.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5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064896" cy="1169100"/>
          </a:xfrm>
        </p:spPr>
        <p:txBody>
          <a:bodyPr/>
          <a:lstStyle/>
          <a:p>
            <a:r>
              <a:rPr lang="cs-CZ" sz="3200" dirty="0" smtClean="0">
                <a:solidFill>
                  <a:srgbClr val="FF0000"/>
                </a:solidFill>
              </a:rPr>
              <a:t>Co získáváme lisováním semen olejnin?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07904" y="2420889"/>
            <a:ext cx="497889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Olej.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38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75724"/>
            <a:ext cx="8208912" cy="11691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Kterou textilní plodinu pěstujeme na polích?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420889"/>
            <a:ext cx="7211144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Len.</a:t>
            </a:r>
            <a:endParaRPr lang="cs-CZ" sz="3600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44823"/>
            <a:ext cx="3119961" cy="4679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993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75724"/>
            <a:ext cx="8208912" cy="11691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Co se vyrábí ze lnu?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Látka na oděvy.</a:t>
            </a:r>
            <a:endParaRPr lang="cs-CZ" sz="3600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980728"/>
            <a:ext cx="3672408" cy="5508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960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75724"/>
            <a:ext cx="8208912" cy="11691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Na polích pěstujeme pícniny. K čemu se používají?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2420889"/>
            <a:ext cx="6707088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Používají se ke krmení hospodářských zvířat.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96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75724"/>
            <a:ext cx="8208912" cy="11691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Které rostliny se pěstují jako pícniny?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20889"/>
            <a:ext cx="8219256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2060"/>
                </a:solidFill>
              </a:rPr>
              <a:t>Například jetel nebo vojtěška.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26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84" y="116632"/>
            <a:ext cx="3899116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Co to je?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5229200"/>
            <a:ext cx="31021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ln>
                  <a:solidFill>
                    <a:schemeClr val="bg2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</a:rPr>
              <a:t>Jetel luční.</a:t>
            </a:r>
            <a:endParaRPr lang="cs-CZ" sz="4400" b="1" dirty="0">
              <a:ln>
                <a:solidFill>
                  <a:schemeClr val="bg2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416907"/>
            <a:ext cx="3619631" cy="5976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180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7665" y="2708476"/>
            <a:ext cx="7128790" cy="170216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Chvála vítězům,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421080"/>
            <a:ext cx="6711528" cy="1260629"/>
          </a:xfrm>
        </p:spPr>
        <p:txBody>
          <a:bodyPr>
            <a:normAutofit/>
          </a:bodyPr>
          <a:lstStyle/>
          <a:p>
            <a:r>
              <a:rPr lang="cs-CZ" sz="4400" dirty="0" smtClean="0"/>
              <a:t>Čest poraženým!</a:t>
            </a:r>
            <a:endParaRPr lang="cs-CZ" sz="4400" dirty="0"/>
          </a:p>
        </p:txBody>
      </p:sp>
      <p:sp>
        <p:nvSpPr>
          <p:cNvPr id="4" name="Veselý obličej 3"/>
          <p:cNvSpPr/>
          <p:nvPr/>
        </p:nvSpPr>
        <p:spPr>
          <a:xfrm>
            <a:off x="323528" y="692696"/>
            <a:ext cx="1800200" cy="1656184"/>
          </a:xfrm>
          <a:prstGeom prst="smileyFac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ový popisek 4"/>
          <p:cNvSpPr/>
          <p:nvPr/>
        </p:nvSpPr>
        <p:spPr>
          <a:xfrm>
            <a:off x="3401100" y="1520788"/>
            <a:ext cx="5275355" cy="1260140"/>
          </a:xfrm>
          <a:prstGeom prst="wedgeRoundRectCallout">
            <a:avLst>
              <a:gd name="adj1" fmla="val -86575"/>
              <a:gd name="adj2" fmla="val -11006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Kolik jste dali celkem gólů?</a:t>
            </a:r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44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456674" cy="1080120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Seznam použitých materiálů: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08912" cy="5760640"/>
          </a:xfrm>
        </p:spPr>
        <p:txBody>
          <a:bodyPr>
            <a:normAutofit/>
          </a:bodyPr>
          <a:lstStyle/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None/>
            </a:pPr>
            <a:r>
              <a:rPr lang="cs-CZ" sz="1200" dirty="0" smtClean="0">
                <a:solidFill>
                  <a:schemeClr val="accent2">
                    <a:lumMod val="50000"/>
                  </a:schemeClr>
                </a:solidFill>
                <a:latin typeface="DejaVuSerifCondensed"/>
              </a:rPr>
              <a:t> 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 smtClean="0"/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200" dirty="0">
                <a:solidFill>
                  <a:prstClr val="black"/>
                </a:solidFill>
                <a:latin typeface="DejaVuSerifCondensed"/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  <a:latin typeface="DejaVuSerifCondensed-Italic"/>
              </a:rPr>
              <a:t>Já a můj svět: prvouka pro 3. ročník</a:t>
            </a:r>
            <a:r>
              <a:rPr lang="cs-CZ" sz="1200" dirty="0">
                <a:solidFill>
                  <a:prstClr val="black"/>
                </a:solidFill>
                <a:latin typeface="DejaVuSerifCondensed"/>
              </a:rPr>
              <a:t>. 1. vyd. Brno: Nová škola, 2008, 2 sv. Duhová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200" dirty="0">
                <a:solidFill>
                  <a:prstClr val="black"/>
                </a:solidFill>
                <a:latin typeface="DejaVuSerifCondensed"/>
              </a:rPr>
              <a:t>řada. ISBN 978-80-7289-097-2.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200" dirty="0">
                <a:solidFill>
                  <a:prstClr val="black"/>
                </a:solidFill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</a:rPr>
              <a:t>Já a můj svět: prvouka pro 2. ročník : učebnice.</a:t>
            </a:r>
            <a:r>
              <a:rPr lang="cs-CZ" sz="1200" dirty="0">
                <a:solidFill>
                  <a:prstClr val="black"/>
                </a:solidFill>
              </a:rPr>
              <a:t> 1. vyd. Brno: Nová škola, 2008, 2 sv. Duhová řada. ISBN 80-728-9090-5.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1200" dirty="0">
                <a:solidFill>
                  <a:prstClr val="black"/>
                </a:solidFill>
              </a:rPr>
              <a:t>ŠTIKOVÁ, Věra. </a:t>
            </a:r>
            <a:r>
              <a:rPr lang="cs-CZ" sz="1200" i="1" dirty="0">
                <a:solidFill>
                  <a:prstClr val="black"/>
                </a:solidFill>
              </a:rPr>
              <a:t>Metodický průvodce učebnicí prvouka 3</a:t>
            </a:r>
            <a:r>
              <a:rPr lang="cs-CZ" sz="1200" dirty="0">
                <a:solidFill>
                  <a:prstClr val="black"/>
                </a:solidFill>
              </a:rPr>
              <a:t>. Brno, nám. SNP 9: Nová škola, 2007, ISBN 80-7289-065-4.</a:t>
            </a:r>
          </a:p>
          <a:p>
            <a:pPr marL="0" lvl="0" indent="0" fontAlgn="base">
              <a:spcAft>
                <a:spcPct val="0"/>
              </a:spcAft>
              <a:buClrTx/>
              <a:buSzTx/>
              <a:buNone/>
            </a:pPr>
            <a:r>
              <a:rPr lang="cs-CZ" sz="1200" kern="0" dirty="0">
                <a:solidFill>
                  <a:srgbClr val="078F48"/>
                </a:solidFill>
                <a:latin typeface="Arial"/>
              </a:rPr>
              <a:t>VOLNÉ DÍLO. </a:t>
            </a:r>
            <a:r>
              <a:rPr lang="cs-CZ" sz="1200" i="1" kern="0" dirty="0" err="1">
                <a:solidFill>
                  <a:srgbClr val="078F48"/>
                </a:solidFill>
                <a:latin typeface="Arial"/>
              </a:rPr>
              <a:t>Wikimedia</a:t>
            </a:r>
            <a:r>
              <a:rPr lang="cs-CZ" sz="1200" i="1" kern="0" dirty="0">
                <a:solidFill>
                  <a:srgbClr val="078F48"/>
                </a:solidFill>
                <a:latin typeface="Arial"/>
              </a:rPr>
              <a:t> </a:t>
            </a:r>
            <a:r>
              <a:rPr lang="cs-CZ" sz="1200" i="1" kern="0" dirty="0" err="1">
                <a:solidFill>
                  <a:srgbClr val="078F48"/>
                </a:solidFill>
                <a:latin typeface="Arial"/>
              </a:rPr>
              <a:t>Commons</a:t>
            </a:r>
            <a:r>
              <a:rPr lang="cs-CZ" sz="1200" kern="0" dirty="0">
                <a:solidFill>
                  <a:srgbClr val="078F48"/>
                </a:solidFill>
                <a:latin typeface="Arial"/>
              </a:rPr>
              <a:t> [online]. [cit. 4.4.2013]. Dostupný na WWW: </a:t>
            </a:r>
            <a:r>
              <a:rPr lang="cs-CZ" sz="1200" kern="0" dirty="0">
                <a:solidFill>
                  <a:srgbClr val="078F48"/>
                </a:solidFill>
                <a:latin typeface="Arial"/>
                <a:hlinkClick r:id="rId3"/>
              </a:rPr>
              <a:t>http://upload.wikimedia.org/wikipedia/commons/3/39/Allium_sativum_Woodwill_1793.jpg</a:t>
            </a:r>
            <a:r>
              <a:rPr lang="cs-CZ" sz="1200" kern="0" dirty="0">
                <a:solidFill>
                  <a:srgbClr val="078F48"/>
                </a:solidFill>
                <a:latin typeface="Arial"/>
              </a:rPr>
              <a:t> </a:t>
            </a:r>
          </a:p>
          <a:p>
            <a:pPr marL="0" lvl="0" indent="0" fontAlgn="base">
              <a:spcAft>
                <a:spcPct val="0"/>
              </a:spcAft>
              <a:buClrTx/>
              <a:buSzTx/>
              <a:buNone/>
            </a:pPr>
            <a:r>
              <a:rPr lang="cs-CZ" sz="1200" kern="0" dirty="0">
                <a:solidFill>
                  <a:srgbClr val="078F48"/>
                </a:solidFill>
                <a:latin typeface="Arial"/>
              </a:rPr>
              <a:t>SCOTT BAUER. </a:t>
            </a:r>
            <a:r>
              <a:rPr lang="cs-CZ" sz="1200" i="1" kern="0" dirty="0" err="1">
                <a:solidFill>
                  <a:srgbClr val="078F48"/>
                </a:solidFill>
                <a:latin typeface="Arial"/>
              </a:rPr>
              <a:t>Wikimedia</a:t>
            </a:r>
            <a:r>
              <a:rPr lang="cs-CZ" sz="1200" i="1" kern="0" dirty="0">
                <a:solidFill>
                  <a:srgbClr val="078F48"/>
                </a:solidFill>
                <a:latin typeface="Arial"/>
              </a:rPr>
              <a:t> </a:t>
            </a:r>
            <a:r>
              <a:rPr lang="cs-CZ" sz="1200" i="1" kern="0" dirty="0" err="1">
                <a:solidFill>
                  <a:srgbClr val="078F48"/>
                </a:solidFill>
                <a:latin typeface="Arial"/>
              </a:rPr>
              <a:t>Commons</a:t>
            </a:r>
            <a:r>
              <a:rPr lang="cs-CZ" sz="1200" kern="0" dirty="0">
                <a:solidFill>
                  <a:srgbClr val="078F48"/>
                </a:solidFill>
                <a:latin typeface="Arial"/>
              </a:rPr>
              <a:t> [online]. [cit. 4.4.2013]. Dostupný na WWW: </a:t>
            </a:r>
            <a:r>
              <a:rPr lang="cs-CZ" sz="1200" kern="0" dirty="0">
                <a:solidFill>
                  <a:srgbClr val="078F48"/>
                </a:solidFill>
                <a:latin typeface="Arial"/>
                <a:hlinkClick r:id="rId4"/>
              </a:rPr>
              <a:t>http://upload.wikimedia.org/wikipedia/commons/1/12/Potato_plant.jpg</a:t>
            </a:r>
            <a:r>
              <a:rPr lang="cs-CZ" sz="1200" kern="0" dirty="0">
                <a:solidFill>
                  <a:srgbClr val="078F48"/>
                </a:solidFill>
                <a:latin typeface="Arial"/>
              </a:rPr>
              <a:t> </a:t>
            </a:r>
          </a:p>
          <a:p>
            <a:pPr marL="0" indent="0">
              <a:buNone/>
            </a:pPr>
            <a:r>
              <a:rPr lang="cs-CZ" sz="1200" dirty="0" smtClean="0"/>
              <a:t>BLUEMOOSE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8.6.2013].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upload.wikimedia.org/wikipedia/commons/b/b4/Wheat_close-up.JPG</a:t>
            </a:r>
            <a:r>
              <a:rPr lang="cs-CZ" sz="1200" dirty="0" smtClean="0"/>
              <a:t> </a:t>
            </a:r>
            <a:endParaRPr lang="cs-CZ" sz="1200" dirty="0"/>
          </a:p>
          <a:p>
            <a:pPr marL="0" indent="0">
              <a:buNone/>
            </a:pPr>
            <a:r>
              <a:rPr lang="cs-CZ" sz="1200" dirty="0"/>
              <a:t>HAGENLOCHER, Markus.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8.6.2013].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upload.wikimedia.org/wikipedia/commons/d/d5/Wurzelpetersilie_Wurzel.jpg</a:t>
            </a:r>
            <a:r>
              <a:rPr lang="cs-CZ" sz="1200" dirty="0" smtClean="0"/>
              <a:t> </a:t>
            </a:r>
            <a:endParaRPr lang="cs-CZ" sz="1200" dirty="0"/>
          </a:p>
          <a:p>
            <a:pPr marL="0" indent="0">
              <a:buNone/>
            </a:pPr>
            <a:r>
              <a:rPr lang="cs-CZ" sz="1200" dirty="0"/>
              <a:t>BOKIAU, </a:t>
            </a:r>
            <a:r>
              <a:rPr lang="cs-CZ" sz="1200" dirty="0" err="1"/>
              <a:t>Guillaume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9.6.2013].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upload.wikimedia.org/wikipedia/commons/0/02/Choux_de_Bruxelles.jpg</a:t>
            </a:r>
            <a:r>
              <a:rPr lang="cs-CZ" sz="1200" dirty="0" smtClean="0"/>
              <a:t> </a:t>
            </a:r>
          </a:p>
          <a:p>
            <a:pPr marL="0" indent="0">
              <a:buNone/>
            </a:pPr>
            <a:r>
              <a:rPr lang="en-US" sz="1200" dirty="0"/>
              <a:t>FRITZ, Bruce. </a:t>
            </a:r>
            <a:r>
              <a:rPr lang="en-US" sz="1200" i="1" dirty="0"/>
              <a:t>Wikimedia Commons</a:t>
            </a:r>
            <a:r>
              <a:rPr lang="en-US" sz="1200" dirty="0"/>
              <a:t> [online]. [cit. 9.6.2013]. </a:t>
            </a:r>
            <a:r>
              <a:rPr lang="en-US" sz="1200" dirty="0" err="1"/>
              <a:t>Dostupný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WWW: </a:t>
            </a:r>
            <a:r>
              <a:rPr lang="en-US" sz="1200" dirty="0">
                <a:hlinkClick r:id="rId8"/>
              </a:rPr>
              <a:t>http://</a:t>
            </a:r>
            <a:r>
              <a:rPr lang="en-US" sz="1200" dirty="0" smtClean="0">
                <a:hlinkClick r:id="rId8"/>
              </a:rPr>
              <a:t>upload.wikimedia.org/wikipedia/commons/d/d5/Sunflowers.jpg</a:t>
            </a:r>
            <a:r>
              <a:rPr lang="cs-CZ" sz="1200" dirty="0" smtClean="0"/>
              <a:t> </a:t>
            </a:r>
            <a:endParaRPr lang="cs-CZ" sz="1200" dirty="0"/>
          </a:p>
          <a:p>
            <a:pPr marL="0" indent="0">
              <a:buNone/>
            </a:pPr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9.6.2013].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upload.wikimedia.org/wikipedia/commons/2/27/Linum_usitatissimum_L_ag1.jpg</a:t>
            </a:r>
            <a:r>
              <a:rPr lang="cs-CZ" sz="1200" dirty="0" smtClean="0"/>
              <a:t> </a:t>
            </a:r>
          </a:p>
          <a:p>
            <a:pPr marL="0" indent="0">
              <a:buNone/>
            </a:pPr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9.6.2013]. Dostupný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upload.wikimedia.org/wikipedia/commons/a/ae/Illustration_Trifolium_pratense0.jpg</a:t>
            </a:r>
            <a:r>
              <a:rPr lang="cs-CZ" sz="1200" dirty="0" smtClean="0"/>
              <a:t> </a:t>
            </a:r>
            <a:endParaRPr lang="cs-CZ" sz="1200" dirty="0"/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7484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lick.wav"/>
          </p:stSnd>
        </p:sndAc>
      </p:transition>
    </mc:Choice>
    <mc:Fallback xmlns="">
      <p:transition spd="med">
        <p:fade/>
        <p:sndAc>
          <p:stSnd>
            <p:snd r:embed="rId1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8004</TotalTime>
  <Words>633</Words>
  <Application>Microsoft Office PowerPoint</Application>
  <PresentationFormat>Předvádění na obrazovce (4:3)</PresentationFormat>
  <Paragraphs>108</Paragraphs>
  <Slides>32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5" baseType="lpstr">
      <vt:lpstr>Motiv sady Office</vt:lpstr>
      <vt:lpstr>Austin</vt:lpstr>
      <vt:lpstr>Microsoft PowerPoint Presentation</vt:lpstr>
      <vt:lpstr>Prezentace aplikace PowerPoint</vt:lpstr>
      <vt:lpstr>Anotace</vt:lpstr>
      <vt:lpstr>Užitkové rostliny</vt:lpstr>
      <vt:lpstr>Víš, jaký máme užitek z rostlin?</vt:lpstr>
      <vt:lpstr>Kopaná před tabulí</vt:lpstr>
      <vt:lpstr>Proč pěstujeme užitkové rostliny?</vt:lpstr>
      <vt:lpstr>Jmenuj tři ovocné stromy.  Které ovoce na nich roste?</vt:lpstr>
      <vt:lpstr>Jmenuj tři ovocné keře.  Které ovoce na nich roste?</vt:lpstr>
      <vt:lpstr>Jmenuj zeleninu plodovou:</vt:lpstr>
      <vt:lpstr>Jmenuj zeleninu kořenovou:</vt:lpstr>
      <vt:lpstr>Co to je?</vt:lpstr>
      <vt:lpstr>Jmenuj zeleninu listovou:</vt:lpstr>
      <vt:lpstr>Jmenuj zeleninu košťálovou:</vt:lpstr>
      <vt:lpstr>Co to je?</vt:lpstr>
      <vt:lpstr>Jmenuj zeleninu cibulovou:</vt:lpstr>
      <vt:lpstr>Co to je?</vt:lpstr>
      <vt:lpstr>Mezi polní plodiny patří obilniny.  Jmenuj je:</vt:lpstr>
      <vt:lpstr>Co to je?</vt:lpstr>
      <vt:lpstr>Co vyrábíme z obilí?</vt:lpstr>
      <vt:lpstr>Mezi polní plodiny patří okopaniny.  Jmenuj je:</vt:lpstr>
      <vt:lpstr>Co to je?</vt:lpstr>
      <vt:lpstr>Mezi polní plodiny patří luskoviny.  Jmenuj je:</vt:lpstr>
      <vt:lpstr>Mezi polní plodiny patří olejniny.  Jmenuj je:</vt:lpstr>
      <vt:lpstr>Co to je?</vt:lpstr>
      <vt:lpstr>Co získáváme lisováním semen olejnin?</vt:lpstr>
      <vt:lpstr>Kterou textilní plodinu pěstujeme na polích?</vt:lpstr>
      <vt:lpstr>Co se vyrábí ze lnu?</vt:lpstr>
      <vt:lpstr>Na polích pěstujeme pícniny. K čemu se používají?</vt:lpstr>
      <vt:lpstr>Které rostliny se pěstují jako pícniny?</vt:lpstr>
      <vt:lpstr>Co to je?</vt:lpstr>
      <vt:lpstr>Chvála vítězům,</vt:lpstr>
      <vt:lpstr>Seznam použitých materiálů: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314</cp:revision>
  <dcterms:created xsi:type="dcterms:W3CDTF">2013-01-18T15:24:45Z</dcterms:created>
  <dcterms:modified xsi:type="dcterms:W3CDTF">2013-06-09T20:40:06Z</dcterms:modified>
</cp:coreProperties>
</file>