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EDE463F4-7DCD-4E37-A66F-2501AD3AB2B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9AE265CB-CF06-4B90-8A02-B9F6D72FD61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61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2076428"/>
              </p:ext>
            </p:extLst>
          </p:nvPr>
        </p:nvGraphicFramePr>
        <p:xfrm>
          <a:off x="261045" y="4508638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:      VY_32_INOVACE_4B_05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5" y="1586975"/>
            <a:ext cx="4626171" cy="291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123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odvozuje vzoreček pro výpočet povrchu kužele. Odvození je vždy důležité pro snadnější zapamatování si vzorečku. Nechybí ani příklad výpočtu.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2838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Povrch kužele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007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kužele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rovná součtu obsahů podstavy a pláště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33" r="33755"/>
          <a:stretch/>
        </p:blipFill>
        <p:spPr bwMode="auto">
          <a:xfrm>
            <a:off x="1043608" y="3212976"/>
            <a:ext cx="2286001" cy="2325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999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podstavy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Jednodušší část – jde o obsah kruhu</a:t>
                </a:r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𝑺𝒑</m:t>
                      </m:r>
                      <m:r>
                        <a:rPr lang="cs-CZ" b="1" i="1" smtClean="0">
                          <a:latin typeface="Cambria Math"/>
                        </a:rPr>
                        <m:t>=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800" t="-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ál 3"/>
          <p:cNvSpPr/>
          <p:nvPr/>
        </p:nvSpPr>
        <p:spPr>
          <a:xfrm>
            <a:off x="4355976" y="3573016"/>
            <a:ext cx="2232248" cy="2232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065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pláště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Plášť má tvar kruhové výseče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Tu můžeme rozdělit a sestavit z něj „obdélník“</a:t>
            </a:r>
          </a:p>
          <a:p>
            <a:endParaRPr lang="cs-CZ" dirty="0"/>
          </a:p>
        </p:txBody>
      </p:sp>
      <p:sp>
        <p:nvSpPr>
          <p:cNvPr id="4" name="Výseč 3"/>
          <p:cNvSpPr/>
          <p:nvPr/>
        </p:nvSpPr>
        <p:spPr>
          <a:xfrm>
            <a:off x="4271044" y="-1323528"/>
            <a:ext cx="3960169" cy="3960169"/>
          </a:xfrm>
          <a:prstGeom prst="pie">
            <a:avLst>
              <a:gd name="adj1" fmla="val 0"/>
              <a:gd name="adj2" fmla="val 62829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429001"/>
            <a:ext cx="4392488" cy="1900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ravá složená závorka 4"/>
          <p:cNvSpPr/>
          <p:nvPr/>
        </p:nvSpPr>
        <p:spPr>
          <a:xfrm>
            <a:off x="7020272" y="3551040"/>
            <a:ext cx="576064" cy="1534143"/>
          </a:xfrm>
          <a:prstGeom prst="righ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složená závorka 6"/>
          <p:cNvSpPr/>
          <p:nvPr/>
        </p:nvSpPr>
        <p:spPr>
          <a:xfrm rot="5400000">
            <a:off x="5184066" y="4284893"/>
            <a:ext cx="576067" cy="2664295"/>
          </a:xfrm>
          <a:prstGeom prst="rightBrac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139952" y="3551040"/>
            <a:ext cx="2520280" cy="1534143"/>
          </a:xfrm>
          <a:prstGeom prst="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148063" y="5805264"/>
                <a:ext cx="16561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accent5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2800" dirty="0" smtClean="0">
                    <a:solidFill>
                      <a:schemeClr val="accent5"/>
                    </a:solidFill>
                  </a:rPr>
                  <a:t>r</a:t>
                </a:r>
                <a:endParaRPr lang="cs-CZ" sz="2800" dirty="0">
                  <a:solidFill>
                    <a:schemeClr val="accent5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3" y="5805264"/>
                <a:ext cx="1656184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7667222" y="4056501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/>
                </a:solidFill>
              </a:rPr>
              <a:t>s</a:t>
            </a:r>
            <a:endParaRPr lang="cs-CZ" sz="2800" dirty="0">
              <a:solidFill>
                <a:schemeClr val="accent5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5905074"/>
                <a:ext cx="1921680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𝑆𝑝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𝑟𝑠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5905074"/>
                <a:ext cx="1921680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1331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kužele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 = </a:t>
                </a:r>
                <a:r>
                  <a:rPr lang="cs-CZ" dirty="0" err="1" smtClean="0"/>
                  <a:t>Sp</a:t>
                </a:r>
                <a:r>
                  <a:rPr lang="cs-CZ" dirty="0" smtClean="0"/>
                  <a:t> + </a:t>
                </a:r>
                <a:r>
                  <a:rPr lang="cs-CZ" dirty="0" err="1" smtClean="0"/>
                  <a:t>Sq</a:t>
                </a:r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latin typeface="Cambria Math"/>
                        </a:rPr>
                        <m:t>𝑺</m:t>
                      </m:r>
                      <m:r>
                        <a:rPr lang="cs-CZ" sz="3600" b="1" i="1" smtClean="0">
                          <a:latin typeface="Cambria Math"/>
                        </a:rPr>
                        <m:t>=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36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600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3600" b="1" i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</a:rPr>
                        <m:t>𝛑</m:t>
                      </m:r>
                      <m:r>
                        <a:rPr lang="cs-CZ" sz="3600" b="1" i="1" smtClean="0">
                          <a:latin typeface="Cambria Math"/>
                          <a:ea typeface="Cambria Math"/>
                        </a:rPr>
                        <m:t>𝒓𝒔</m:t>
                      </m:r>
                    </m:oMath>
                  </m:oMathPara>
                </a14:m>
                <a:endParaRPr lang="cs-CZ" sz="3600" b="1" dirty="0" smtClean="0">
                  <a:ea typeface="Cambria Math"/>
                </a:endParaRPr>
              </a:p>
              <a:p>
                <a:r>
                  <a:rPr lang="cs-CZ" dirty="0" smtClean="0"/>
                  <a:t>Neboli</a:t>
                </a:r>
              </a:p>
              <a:p>
                <a:pPr algn="ctr"/>
                <a:r>
                  <a:rPr lang="cs-CZ" sz="3600" dirty="0" smtClean="0"/>
                  <a:t>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latin typeface="Cambria Math"/>
                      </a:rPr>
                      <m:t>𝑺</m:t>
                    </m:r>
                    <m:r>
                      <a:rPr lang="cs-CZ" sz="3600" b="1" i="1" smtClean="0">
                        <a:latin typeface="Cambria Math"/>
                      </a:rPr>
                      <m:t>=</m:t>
                    </m:r>
                    <m:r>
                      <a:rPr lang="cs-CZ" sz="3600" b="1" i="1" smtClean="0">
                        <a:latin typeface="Cambria Math"/>
                        <a:ea typeface="Cambria Math"/>
                      </a:rPr>
                      <m:t>𝝅</m:t>
                    </m:r>
                    <m:r>
                      <a:rPr lang="cs-CZ" sz="3600" b="1" i="1" smtClean="0">
                        <a:latin typeface="Cambria Math"/>
                        <a:ea typeface="Cambria Math"/>
                      </a:rPr>
                      <m:t>𝒓</m:t>
                    </m:r>
                    <m:r>
                      <a:rPr lang="cs-CZ" sz="3600" b="1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36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3600" b="1" i="1" smtClean="0">
                            <a:latin typeface="Cambria Math"/>
                            <a:ea typeface="Cambria Math"/>
                          </a:rPr>
                          <m:t>𝒓</m:t>
                        </m:r>
                        <m:r>
                          <a:rPr lang="cs-CZ" sz="3600" b="1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3600" b="1" i="1" smtClean="0">
                            <a:latin typeface="Cambria Math"/>
                            <a:ea typeface="Cambria Math"/>
                          </a:rPr>
                          <m:t>𝒔</m:t>
                        </m:r>
                      </m:e>
                    </m:d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800" t="-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1178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Vypočítej povrch rotačního kužele s poměrem podstavy 4,5cm a výškou 7,2cm</a:t>
                </a:r>
              </a:p>
              <a:p>
                <a:pPr algn="r"/>
                <a:r>
                  <a:rPr lang="cs-CZ" b="0" dirty="0" smtClean="0"/>
                  <a:t>Pomocí PYTHAGOROVY VĚTY vypočítáme </a:t>
                </a:r>
                <a:r>
                  <a:rPr lang="cs-CZ" dirty="0" smtClean="0"/>
                  <a:t>s:</a:t>
                </a:r>
              </a:p>
              <a:p>
                <a:pPr algn="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𝒔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𝒗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 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 smtClean="0"/>
              </a:p>
              <a:p>
                <a:pPr algn="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𝒔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𝟕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 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algn="ctr"/>
                <a:r>
                  <a:rPr lang="cs-CZ" b="0" dirty="0" smtClean="0"/>
                  <a:t>s = 8,5cm</a:t>
                </a:r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𝑺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𝝅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𝒓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𝒓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𝒔</m:t>
                        </m:r>
                      </m:e>
                    </m:d>
                  </m:oMath>
                </a14:m>
                <a:endParaRPr lang="cs-CZ" dirty="0"/>
              </a:p>
              <a:p>
                <a:r>
                  <a:rPr lang="cs-CZ" b="0" dirty="0" smtClean="0"/>
                  <a:t>S = 3,14</a:t>
                </a:r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b="0" dirty="0" smtClean="0"/>
                  <a:t>4,5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b="0" dirty="0" smtClean="0"/>
                  <a:t> (4,5 +  8,5)</a:t>
                </a:r>
              </a:p>
              <a:p>
                <a:r>
                  <a:rPr lang="cs-CZ" b="0" dirty="0" smtClean="0"/>
                  <a:t>S = 183,7cm³</a:t>
                </a:r>
                <a:endParaRPr lang="cs-CZ" b="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800" t="-558" r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33" r="33755"/>
          <a:stretch/>
        </p:blipFill>
        <p:spPr bwMode="auto">
          <a:xfrm>
            <a:off x="1259632" y="2708920"/>
            <a:ext cx="1143000" cy="1162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098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KUŘINA, František. </a:t>
            </a:r>
            <a:r>
              <a:rPr lang="cs-CZ" sz="2400" i="1" dirty="0"/>
              <a:t>Matematika</a:t>
            </a:r>
            <a:r>
              <a:rPr lang="cs-CZ" sz="2400" dirty="0"/>
              <a:t>: </a:t>
            </a:r>
            <a:r>
              <a:rPr lang="cs-CZ" sz="2400" i="1" dirty="0"/>
              <a:t>geometrie</a:t>
            </a:r>
            <a:r>
              <a:rPr lang="cs-CZ" sz="2400" dirty="0"/>
              <a:t>. Praha: Fortuna, 1991. ISBN 80-85298-18-X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Obrázky vytvořeny v programu GEOGEBRA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Autorem materiálu a všech jeho částí,</a:t>
            </a:r>
          </a:p>
          <a:p>
            <a:r>
              <a:rPr lang="cs-CZ" sz="2400" dirty="0"/>
              <a:t>není-li uvedeno jinak, je Mgr. Marcela Šašková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078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64</TotalTime>
  <Words>239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Základní</vt:lpstr>
      <vt:lpstr>Prezentace aplikace PowerPoint</vt:lpstr>
      <vt:lpstr>Anotace</vt:lpstr>
      <vt:lpstr>Povrch kužele</vt:lpstr>
      <vt:lpstr>Povrch kužele</vt:lpstr>
      <vt:lpstr>Obsah podstavy</vt:lpstr>
      <vt:lpstr>Obsah pláště</vt:lpstr>
      <vt:lpstr>Povrch kužele</vt:lpstr>
      <vt:lpstr>příklad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kužele</dc:title>
  <dc:creator>marcela</dc:creator>
  <cp:lastModifiedBy>jitka</cp:lastModifiedBy>
  <cp:revision>10</cp:revision>
  <dcterms:created xsi:type="dcterms:W3CDTF">2012-07-24T11:25:43Z</dcterms:created>
  <dcterms:modified xsi:type="dcterms:W3CDTF">2013-05-18T12:10:44Z</dcterms:modified>
</cp:coreProperties>
</file>