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5" r:id="rId2"/>
    <p:sldId id="266" r:id="rId3"/>
    <p:sldId id="256" r:id="rId4"/>
    <p:sldId id="257" r:id="rId5"/>
    <p:sldId id="263" r:id="rId6"/>
    <p:sldId id="258" r:id="rId7"/>
    <p:sldId id="261" r:id="rId8"/>
    <p:sldId id="259" r:id="rId9"/>
    <p:sldId id="262" r:id="rId10"/>
    <p:sldId id="26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409" autoAdjust="0"/>
  </p:normalViewPr>
  <p:slideViewPr>
    <p:cSldViewPr>
      <p:cViewPr varScale="1">
        <p:scale>
          <a:sx n="57" d="100"/>
          <a:sy n="57" d="100"/>
        </p:scale>
        <p:origin x="-840" y="-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ACC5A5-9AC5-4DC0-8D3C-F8138CB5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B5045A-4C40-408F-BCC1-E754F44D22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213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B5045A-4C40-408F-BCC1-E754F44D226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893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51435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95250" y="2571750"/>
            <a:ext cx="51435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400050"/>
            <a:ext cx="5105400" cy="2151126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2654898"/>
            <a:ext cx="5114778" cy="825936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4918459"/>
            <a:ext cx="2002464" cy="170177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4918460"/>
            <a:ext cx="2927722" cy="17145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4917186"/>
            <a:ext cx="588336" cy="17145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116378"/>
            <a:ext cx="6255488" cy="1021556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428751"/>
            <a:ext cx="6255488" cy="55763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4917607"/>
            <a:ext cx="2002464" cy="170177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4917608"/>
            <a:ext cx="2895600" cy="17145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4916334"/>
            <a:ext cx="588336" cy="171450"/>
          </a:xfrm>
        </p:spPr>
        <p:txBody>
          <a:bodyPr/>
          <a:lstStyle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0030"/>
            <a:ext cx="7242048" cy="85725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3520440" cy="3394472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200151"/>
            <a:ext cx="3520440" cy="3394472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0030"/>
            <a:ext cx="7242048" cy="85725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4400550"/>
            <a:ext cx="3520440" cy="3429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4400550"/>
            <a:ext cx="3520440" cy="3429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283880"/>
            <a:ext cx="3520440" cy="308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283880"/>
            <a:ext cx="3520440" cy="308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0030"/>
            <a:ext cx="7242048" cy="85725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71450"/>
            <a:ext cx="5897880" cy="88011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123062"/>
            <a:ext cx="5897880" cy="451884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239000" cy="327881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9" y="753501"/>
            <a:ext cx="4319527" cy="323443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7" y="749112"/>
            <a:ext cx="4319527" cy="323443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857250"/>
            <a:ext cx="3429000" cy="154305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2462726"/>
            <a:ext cx="3429000" cy="144018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780752"/>
            <a:ext cx="4206240" cy="315468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06217"/>
            <a:ext cx="1524000" cy="4388644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82"/>
            <a:ext cx="6019800" cy="4388644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4918459"/>
            <a:ext cx="2002464" cy="170177"/>
          </a:xfrm>
        </p:spPr>
        <p:txBody>
          <a:bodyPr/>
          <a:lstStyle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4917186"/>
            <a:ext cx="3657600" cy="17145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4914900"/>
            <a:ext cx="588336" cy="17145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51435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240030"/>
            <a:ext cx="7239000" cy="85725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207062"/>
            <a:ext cx="7239000" cy="363474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4918459"/>
            <a:ext cx="2002464" cy="170177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A81965E-C9A1-439B-A504-5F7C7D5BDF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4918460"/>
            <a:ext cx="3657600" cy="17145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4917186"/>
            <a:ext cx="588336" cy="17145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D2537AD-62D4-436B-91D2-6D2D073774C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notesSlide" Target="../notesSlides/notesSlide1.xml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png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3" Type="http://schemas.openxmlformats.org/officeDocument/2006/relationships/oleObject" Target="../embeddings/oleObject3.bin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7.wmf"/><Relationship Id="rId9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249496"/>
            <a:ext cx="5472608" cy="94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811090"/>
              </p:ext>
            </p:extLst>
          </p:nvPr>
        </p:nvGraphicFramePr>
        <p:xfrm>
          <a:off x="261045" y="3381479"/>
          <a:ext cx="8556592" cy="171058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50408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</a:rPr>
                        <a:t>:      VY_32_INOVACE_4B_13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TÉMA:      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</a:rPr>
                        <a:t>GEOMETRIE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633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4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4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6" y="1190231"/>
            <a:ext cx="4626171" cy="218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5881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zavádí jednotlivé věty</a:t>
            </a:r>
            <a:br>
              <a:rPr lang="cs-CZ" dirty="0" smtClean="0"/>
            </a:br>
            <a:r>
              <a:rPr lang="cs-CZ" dirty="0" smtClean="0"/>
              <a:t>o podobnosti trojúhelníků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016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Podobnost trojúhelníků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581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Věta </a:t>
            </a:r>
            <a:r>
              <a:rPr lang="cs-CZ" dirty="0" err="1" smtClean="0"/>
              <a:t>sss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Každé dva trojúhelníky, které mají sobě rovné poměry délek všech tří dvojic odpovídajících stran, jsou si podobné</a:t>
            </a:r>
          </a:p>
          <a:p>
            <a:r>
              <a:rPr lang="cs-CZ" dirty="0" smtClean="0"/>
              <a:t>a´ : a    =    b´: b    =   c´: c    =    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539799" y="3175636"/>
            <a:ext cx="2160000" cy="14400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4716016" y="3175636"/>
            <a:ext cx="1080000" cy="7200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9772" y="35356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71426" y="387961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23728" y="460119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19972" y="34568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b´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64436" y="3867894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c´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454" y="3272230"/>
            <a:ext cx="575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a´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71426" y="4601190"/>
            <a:ext cx="268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71425" y="2967940"/>
            <a:ext cx="268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699799" y="4615636"/>
            <a:ext cx="268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47643" y="2903394"/>
            <a:ext cx="616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C´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48512" y="3867894"/>
            <a:ext cx="479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B´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46025" y="3841790"/>
            <a:ext cx="697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A´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96017" y="4201081"/>
            <a:ext cx="230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000" b="1" dirty="0" smtClean="0">
                <a:latin typeface="Calibri"/>
                <a:cs typeface="Calibri"/>
              </a:rPr>
              <a:t>Δ</a:t>
            </a:r>
            <a:r>
              <a:rPr lang="cs-CZ" sz="2000" b="1" dirty="0" smtClean="0">
                <a:latin typeface="Calibri"/>
                <a:cs typeface="Calibri"/>
              </a:rPr>
              <a:t> ABC</a:t>
            </a:r>
            <a:r>
              <a:rPr lang="cs-CZ" sz="2800" b="1" dirty="0" smtClean="0">
                <a:latin typeface="Calibri"/>
                <a:cs typeface="Calibri"/>
              </a:rPr>
              <a:t>  </a:t>
            </a:r>
            <a:r>
              <a:rPr lang="cs-CZ" sz="4400" b="1" dirty="0" smtClean="0">
                <a:latin typeface="Calibri"/>
                <a:cs typeface="Calibri"/>
              </a:rPr>
              <a:t> </a:t>
            </a:r>
            <a:r>
              <a:rPr lang="cs-CZ" sz="2000" b="1" dirty="0">
                <a:latin typeface="Calibri"/>
                <a:cs typeface="Calibri"/>
              </a:rPr>
              <a:t>̃ </a:t>
            </a:r>
            <a:r>
              <a:rPr lang="el-GR" sz="2000" b="1" dirty="0">
                <a:latin typeface="Calibri"/>
                <a:cs typeface="Calibri"/>
              </a:rPr>
              <a:t>Δ</a:t>
            </a:r>
            <a:r>
              <a:rPr lang="cs-CZ" sz="2000" b="1" dirty="0">
                <a:latin typeface="Calibri"/>
                <a:cs typeface="Calibri"/>
              </a:rPr>
              <a:t> </a:t>
            </a:r>
            <a:r>
              <a:rPr lang="cs-CZ" sz="2000" b="1" dirty="0" smtClean="0">
                <a:latin typeface="Calibri"/>
                <a:cs typeface="Calibri"/>
              </a:rPr>
              <a:t>A´</a:t>
            </a:r>
            <a:r>
              <a:rPr lang="cs-CZ" sz="2000" b="1" dirty="0" smtClean="0"/>
              <a:t>B´C´</a:t>
            </a:r>
            <a:r>
              <a:rPr lang="cs-CZ" sz="2000" b="1" dirty="0" smtClean="0">
                <a:latin typeface="Calibri"/>
                <a:cs typeface="Calibri"/>
              </a:rPr>
              <a:t>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9959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7657422"/>
              </p:ext>
            </p:extLst>
          </p:nvPr>
        </p:nvGraphicFramePr>
        <p:xfrm>
          <a:off x="899592" y="1379207"/>
          <a:ext cx="6897389" cy="22727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2" name="Solid Edge Draft Document" r:id="rId4" imgW="7458120" imgH="2457360" progId="SolidEdge.DraftDocument">
                  <p:embed/>
                </p:oleObj>
              </mc:Choice>
              <mc:Fallback>
                <p:oleObj name="Solid Edge Draft Document" r:id="rId4" imgW="7458120" imgH="245736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99592" y="1379207"/>
                        <a:ext cx="6897389" cy="227270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clrChange>
              <a:clrFrom>
                <a:srgbClr val="FFAF3F"/>
              </a:clrFrom>
              <a:clrTo>
                <a:srgbClr val="FFAF3F">
                  <a:alpha val="0"/>
                </a:srgbClr>
              </a:clrTo>
            </a:clrChange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507853"/>
            <a:ext cx="7560840" cy="68448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clrChange>
              <a:clrFrom>
                <a:srgbClr val="FFAF3F"/>
              </a:clrFrom>
              <a:clrTo>
                <a:srgbClr val="FFAF3F">
                  <a:alpha val="0"/>
                </a:srgbClr>
              </a:clrTo>
            </a:clrChange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1365">
            <a:off x="3700253" y="3907863"/>
            <a:ext cx="7560840" cy="68448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AF3F"/>
              </a:clrFrom>
              <a:clrTo>
                <a:srgbClr val="FFAF3F">
                  <a:alpha val="0"/>
                </a:srgbClr>
              </a:clrTo>
            </a:clrChange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510"/>
          <a:stretch/>
        </p:blipFill>
        <p:spPr>
          <a:xfrm rot="19921142">
            <a:off x="851475" y="2285366"/>
            <a:ext cx="5405252" cy="684487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50858587"/>
              </p:ext>
            </p:extLst>
          </p:nvPr>
        </p:nvGraphicFramePr>
        <p:xfrm>
          <a:off x="548544" y="281346"/>
          <a:ext cx="3453344" cy="1137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3" name="Solid Edge Draft Document" r:id="rId7" imgW="7458120" imgH="2457360" progId="SolidEdge.DraftDocument">
                  <p:embed/>
                </p:oleObj>
              </mc:Choice>
              <mc:Fallback>
                <p:oleObj name="Solid Edge Draft Document" r:id="rId7" imgW="7458120" imgH="2457360" progId="SolidEdge.DraftDocument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544" y="281346"/>
                        <a:ext cx="3453344" cy="1137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AF3F"/>
              </a:clrFrom>
              <a:clrTo>
                <a:srgbClr val="FFAF3F">
                  <a:alpha val="0"/>
                </a:srgbClr>
              </a:clrTo>
            </a:clrChange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872"/>
          <a:stretch/>
        </p:blipFill>
        <p:spPr>
          <a:xfrm rot="2398514" flipH="1" flipV="1">
            <a:off x="2167129" y="27397"/>
            <a:ext cx="2126718" cy="68448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AF3F"/>
              </a:clrFrom>
              <a:clrTo>
                <a:srgbClr val="FFAF3F">
                  <a:alpha val="0"/>
                </a:srgbClr>
              </a:clrTo>
            </a:clrChange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31"/>
          <a:stretch/>
        </p:blipFill>
        <p:spPr>
          <a:xfrm rot="9152088">
            <a:off x="-1020866" y="496212"/>
            <a:ext cx="3657142" cy="68448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AF3F"/>
              </a:clrFrom>
              <a:clrTo>
                <a:srgbClr val="FFAF3F">
                  <a:alpha val="0"/>
                </a:srgbClr>
              </a:clrTo>
            </a:clrChange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310"/>
          <a:stretch/>
        </p:blipFill>
        <p:spPr>
          <a:xfrm>
            <a:off x="617030" y="1437445"/>
            <a:ext cx="4134990" cy="684487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65510" y="1252779"/>
            <a:ext cx="251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1148912"/>
            <a:ext cx="269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2664" y="81806"/>
            <a:ext cx="269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1173054"/>
            <a:ext cx="269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45785" y="3276730"/>
            <a:ext cx="269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3615" y="3323187"/>
            <a:ext cx="269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3458" y="4011910"/>
            <a:ext cx="243106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q=5cm</a:t>
            </a:r>
          </a:p>
          <a:p>
            <a:r>
              <a:rPr lang="cs-CZ" sz="1600" dirty="0" smtClean="0"/>
              <a:t>v=10cm</a:t>
            </a:r>
          </a:p>
          <a:p>
            <a:r>
              <a:rPr lang="cs-CZ" sz="1600" dirty="0"/>
              <a:t>	</a:t>
            </a:r>
            <a:r>
              <a:rPr lang="cs-CZ" sz="1600" dirty="0" smtClean="0"/>
              <a:t>k=</a:t>
            </a:r>
            <a:r>
              <a:rPr lang="cs-CZ" sz="1600" dirty="0" err="1" smtClean="0"/>
              <a:t>q:v</a:t>
            </a:r>
            <a:r>
              <a:rPr lang="cs-CZ" sz="1600" dirty="0" smtClean="0"/>
              <a:t>=0,5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82440" y="4011910"/>
            <a:ext cx="21602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o=2,5cm</a:t>
            </a:r>
          </a:p>
          <a:p>
            <a:r>
              <a:rPr lang="cs-CZ" sz="1600" dirty="0" smtClean="0"/>
              <a:t>s=5cm</a:t>
            </a:r>
          </a:p>
          <a:p>
            <a:r>
              <a:rPr lang="cs-CZ" sz="1600" dirty="0"/>
              <a:t>	</a:t>
            </a:r>
            <a:r>
              <a:rPr lang="cs-CZ" sz="1600" dirty="0" smtClean="0"/>
              <a:t>k=</a:t>
            </a:r>
            <a:r>
              <a:rPr lang="cs-CZ" sz="1600" dirty="0" err="1" smtClean="0"/>
              <a:t>o:s</a:t>
            </a:r>
            <a:r>
              <a:rPr lang="cs-CZ" sz="1600" dirty="0" smtClean="0"/>
              <a:t>=0,5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08104" y="4011910"/>
            <a:ext cx="235905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p=3,5cm</a:t>
            </a:r>
          </a:p>
          <a:p>
            <a:r>
              <a:rPr lang="cs-CZ" sz="1600" dirty="0" smtClean="0"/>
              <a:t>t=7cm</a:t>
            </a:r>
          </a:p>
          <a:p>
            <a:r>
              <a:rPr lang="cs-CZ" sz="1600" dirty="0"/>
              <a:t>	</a:t>
            </a:r>
            <a:r>
              <a:rPr lang="cs-CZ" sz="1600" dirty="0" smtClean="0"/>
              <a:t>k=</a:t>
            </a:r>
            <a:r>
              <a:rPr lang="cs-CZ" sz="1600" dirty="0" err="1" smtClean="0"/>
              <a:t>p:t</a:t>
            </a:r>
            <a:r>
              <a:rPr lang="cs-CZ" sz="1600" dirty="0" smtClean="0"/>
              <a:t>=0,5</a:t>
            </a:r>
            <a:endParaRPr lang="cs-CZ" sz="1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220305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libri"/>
                <a:cs typeface="Calibri"/>
              </a:rPr>
              <a:t>Δ</a:t>
            </a:r>
            <a:r>
              <a:rPr lang="cs-CZ" dirty="0" smtClean="0">
                <a:latin typeface="Calibri"/>
                <a:cs typeface="Calibri"/>
              </a:rPr>
              <a:t> STV</a:t>
            </a:r>
            <a:r>
              <a:rPr lang="cs-CZ" sz="2400" dirty="0" smtClean="0">
                <a:latin typeface="Calibri"/>
                <a:cs typeface="Calibri"/>
              </a:rPr>
              <a:t>   </a:t>
            </a:r>
            <a:r>
              <a:rPr lang="cs-CZ" dirty="0" smtClean="0">
                <a:latin typeface="Calibri"/>
                <a:cs typeface="Calibri"/>
              </a:rPr>
              <a:t>̃ </a:t>
            </a:r>
            <a:r>
              <a:rPr lang="el-GR" dirty="0" smtClean="0">
                <a:latin typeface="Calibri"/>
                <a:cs typeface="Calibri"/>
              </a:rPr>
              <a:t>Δ</a:t>
            </a:r>
            <a:r>
              <a:rPr lang="cs-CZ" dirty="0" smtClean="0">
                <a:latin typeface="Calibri"/>
                <a:cs typeface="Calibri"/>
              </a:rPr>
              <a:t> OPQ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72107" y="132934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72907" y="45113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76439" y="45113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238708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85013" y="2387084"/>
            <a:ext cx="134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96183" y="3646062"/>
            <a:ext cx="739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6909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Věta </a:t>
            </a:r>
            <a:r>
              <a:rPr lang="cs-CZ" dirty="0" err="1" smtClean="0"/>
              <a:t>sus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Každé dva trojúhelníky, které mají sobě rovné poměry délek dvou dvojic odpovídajících si stran a shodují se v úhlu jimi sevřeném, jsou podobné.</a:t>
            </a:r>
          </a:p>
          <a:p>
            <a:r>
              <a:rPr lang="cs-CZ" dirty="0"/>
              <a:t>a´ : a = b´: b </a:t>
            </a:r>
            <a:r>
              <a:rPr lang="cs-CZ" dirty="0" smtClean="0"/>
              <a:t>= k, </a:t>
            </a:r>
            <a:r>
              <a:rPr lang="el-GR" dirty="0" smtClean="0">
                <a:latin typeface="Calibri"/>
                <a:cs typeface="Calibri"/>
              </a:rPr>
              <a:t>γ</a:t>
            </a:r>
            <a:r>
              <a:rPr lang="cs-CZ" dirty="0" smtClean="0">
                <a:latin typeface="Calibri"/>
                <a:cs typeface="Calibri"/>
              </a:rPr>
              <a:t>=̃</a:t>
            </a:r>
            <a:r>
              <a:rPr lang="el-GR" dirty="0" smtClean="0">
                <a:latin typeface="Calibri"/>
                <a:cs typeface="Calibri"/>
              </a:rPr>
              <a:t>γ</a:t>
            </a:r>
            <a:r>
              <a:rPr lang="cs-CZ" dirty="0" smtClean="0">
                <a:latin typeface="Calibri"/>
                <a:cs typeface="Calibri"/>
              </a:rPr>
              <a:t>´ 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 flipH="1">
            <a:off x="693377" y="3363838"/>
            <a:ext cx="2520000" cy="1440000"/>
          </a:xfrm>
          <a:prstGeom prst="triangle">
            <a:avLst>
              <a:gd name="adj" fmla="val 211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flipH="1">
            <a:off x="3923928" y="2462500"/>
            <a:ext cx="3780000" cy="2160000"/>
          </a:xfrm>
          <a:prstGeom prst="triangle">
            <a:avLst>
              <a:gd name="adj" fmla="val 211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seč 5"/>
          <p:cNvSpPr/>
          <p:nvPr/>
        </p:nvSpPr>
        <p:spPr>
          <a:xfrm>
            <a:off x="2267744" y="2936694"/>
            <a:ext cx="854287" cy="854287"/>
          </a:xfrm>
          <a:prstGeom prst="pie">
            <a:avLst>
              <a:gd name="adj1" fmla="val 4309859"/>
              <a:gd name="adj2" fmla="val 86711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Výseč 6"/>
          <p:cNvSpPr/>
          <p:nvPr/>
        </p:nvSpPr>
        <p:spPr>
          <a:xfrm>
            <a:off x="6499122" y="2014720"/>
            <a:ext cx="854287" cy="921974"/>
          </a:xfrm>
          <a:prstGeom prst="pie">
            <a:avLst>
              <a:gd name="adj1" fmla="val 4431113"/>
              <a:gd name="adj2" fmla="val 87682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78863" y="3421648"/>
            <a:ext cx="2929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Arial" pitchFamily="34" charset="0"/>
                <a:cs typeface="Arial" pitchFamily="34" charset="0"/>
              </a:rPr>
              <a:t>γ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10241" y="258378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Arial" pitchFamily="34" charset="0"/>
                <a:cs typeface="Arial" pitchFamily="34" charset="0"/>
              </a:rPr>
              <a:t>γ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56772" y="379098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23839" y="38991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31791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a´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96956" y="3052316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b´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9088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1512747"/>
              </p:ext>
            </p:extLst>
          </p:nvPr>
        </p:nvGraphicFramePr>
        <p:xfrm>
          <a:off x="323850" y="101600"/>
          <a:ext cx="7312025" cy="3240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9" name="Solid Edge Draft Document" r:id="rId3" imgW="5029200" imgH="2228760" progId="SolidEdge.DraftDocument">
                  <p:embed/>
                </p:oleObj>
              </mc:Choice>
              <mc:Fallback>
                <p:oleObj name="Solid Edge Draft Document" r:id="rId3" imgW="5029200" imgH="2228760" progId="SolidEdge.DraftDocument">
                  <p:embed/>
                  <p:pic>
                    <p:nvPicPr>
                      <p:cNvPr id="0" name="Objekt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101600"/>
                        <a:ext cx="7312025" cy="3240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89743428"/>
              </p:ext>
            </p:extLst>
          </p:nvPr>
        </p:nvGraphicFramePr>
        <p:xfrm>
          <a:off x="2805113" y="2790825"/>
          <a:ext cx="5029200" cy="2228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0" name="Solid Edge Draft Document" r:id="rId5" imgW="5029200" imgH="2228760" progId="SolidEdge.DraftDocument">
                  <p:embed/>
                </p:oleObj>
              </mc:Choice>
              <mc:Fallback>
                <p:oleObj name="Solid Edge Draft Document" r:id="rId5" imgW="5029200" imgH="2228760" progId="SolidEdge.DraftDocument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805113" y="2790825"/>
                        <a:ext cx="5029200" cy="2228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998536">
            <a:off x="3587199" y="3172461"/>
            <a:ext cx="3443246" cy="3117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31104">
            <a:off x="2819617" y="3508913"/>
            <a:ext cx="3443246" cy="311721"/>
          </a:xfrm>
          <a:prstGeom prst="rect">
            <a:avLst/>
          </a:prstGeom>
        </p:spPr>
      </p:pic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81312713"/>
              </p:ext>
            </p:extLst>
          </p:nvPr>
        </p:nvGraphicFramePr>
        <p:xfrm>
          <a:off x="3565525" y="1731963"/>
          <a:ext cx="739775" cy="6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1" name="Solid Edge Draft Document" r:id="rId8" imgW="1104840" imgH="9360" progId="SolidEdge.DraftDocument">
                  <p:embed/>
                </p:oleObj>
              </mc:Choice>
              <mc:Fallback>
                <p:oleObj name="Solid Edge Draft Document" r:id="rId8" imgW="1104840" imgH="9360" progId="SolidEdge.DraftDocument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5525" y="1731963"/>
                        <a:ext cx="739775" cy="6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Výseč 11"/>
          <p:cNvSpPr/>
          <p:nvPr/>
        </p:nvSpPr>
        <p:spPr>
          <a:xfrm>
            <a:off x="4259291" y="2953787"/>
            <a:ext cx="792088" cy="720080"/>
          </a:xfrm>
          <a:prstGeom prst="pie">
            <a:avLst>
              <a:gd name="adj1" fmla="val 1173741"/>
              <a:gd name="adj2" fmla="val 8526856"/>
            </a:avLst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25129" y="3313827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libri"/>
                <a:cs typeface="Calibri"/>
              </a:rPr>
              <a:t>α</a:t>
            </a:r>
            <a:endParaRPr lang="cs-CZ" dirty="0"/>
          </a:p>
        </p:txBody>
      </p:sp>
      <p:sp>
        <p:nvSpPr>
          <p:cNvPr id="20" name="Výseč 19"/>
          <p:cNvSpPr/>
          <p:nvPr/>
        </p:nvSpPr>
        <p:spPr>
          <a:xfrm>
            <a:off x="2603026" y="465196"/>
            <a:ext cx="792088" cy="808459"/>
          </a:xfrm>
          <a:prstGeom prst="pie">
            <a:avLst>
              <a:gd name="adj1" fmla="val 1194409"/>
              <a:gd name="adj2" fmla="val 8515258"/>
            </a:avLst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33577" y="869425"/>
            <a:ext cx="252028" cy="414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libri"/>
                <a:cs typeface="Calibri"/>
              </a:rPr>
              <a:t>α</a:t>
            </a:r>
            <a:endParaRPr lang="cs-CZ" dirty="0"/>
          </a:p>
        </p:txBody>
      </p:sp>
      <p:sp>
        <p:nvSpPr>
          <p:cNvPr id="4" name="Obdélník s jedním zakulaceným rohem 3"/>
          <p:cNvSpPr/>
          <p:nvPr/>
        </p:nvSpPr>
        <p:spPr>
          <a:xfrm flipH="1">
            <a:off x="422121" y="2259900"/>
            <a:ext cx="288032" cy="781330"/>
          </a:xfrm>
          <a:prstGeom prst="round1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740352" y="782572"/>
            <a:ext cx="1403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j= 10,5cm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v= 7cm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k=1,5</a:t>
            </a:r>
          </a:p>
          <a:p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520" y="3683159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libri"/>
                <a:cs typeface="Calibri"/>
              </a:rPr>
              <a:t>Δ</a:t>
            </a:r>
            <a:r>
              <a:rPr lang="cs-CZ" dirty="0" smtClean="0">
                <a:latin typeface="Calibri"/>
                <a:cs typeface="Calibri"/>
              </a:rPr>
              <a:t> UVW</a:t>
            </a:r>
            <a:r>
              <a:rPr lang="cs-CZ" sz="2400" dirty="0" smtClean="0">
                <a:latin typeface="Calibri"/>
                <a:cs typeface="Calibri"/>
              </a:rPr>
              <a:t>   </a:t>
            </a:r>
            <a:r>
              <a:rPr lang="cs-CZ" dirty="0" smtClean="0">
                <a:latin typeface="Calibri"/>
                <a:cs typeface="Calibri"/>
              </a:rPr>
              <a:t>̃ </a:t>
            </a:r>
            <a:r>
              <a:rPr lang="el-GR" dirty="0" smtClean="0">
                <a:latin typeface="Calibri"/>
                <a:cs typeface="Calibri"/>
              </a:rPr>
              <a:t>Δ</a:t>
            </a:r>
            <a:r>
              <a:rPr lang="cs-CZ" dirty="0" smtClean="0">
                <a:latin typeface="Calibri"/>
                <a:cs typeface="Calibri"/>
              </a:rPr>
              <a:t> IJK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754289" y="2791255"/>
            <a:ext cx="1403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I= 12cm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u= 8cm</a:t>
            </a:r>
          </a:p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k=1,5</a:t>
            </a:r>
          </a:p>
          <a:p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Obdélník s jedním zakulaceným rohem 17"/>
          <p:cNvSpPr/>
          <p:nvPr/>
        </p:nvSpPr>
        <p:spPr>
          <a:xfrm flipH="1">
            <a:off x="3083297" y="295425"/>
            <a:ext cx="288032" cy="573999"/>
          </a:xfrm>
          <a:prstGeom prst="round1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</a:t>
            </a:r>
          </a:p>
        </p:txBody>
      </p:sp>
      <p:sp>
        <p:nvSpPr>
          <p:cNvPr id="19" name="Obdélník s jedním zakulaceným rohem 18"/>
          <p:cNvSpPr/>
          <p:nvPr/>
        </p:nvSpPr>
        <p:spPr>
          <a:xfrm flipH="1">
            <a:off x="6084168" y="2095430"/>
            <a:ext cx="392758" cy="390665"/>
          </a:xfrm>
          <a:prstGeom prst="round1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48085">
            <a:off x="351860" y="1654850"/>
            <a:ext cx="3443246" cy="3117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03626">
            <a:off x="2819616" y="1442022"/>
            <a:ext cx="3443246" cy="311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652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Věta </a:t>
            </a:r>
            <a:r>
              <a:rPr lang="cs-CZ" dirty="0" err="1" smtClean="0"/>
              <a:t>uu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Každé dva trojúhelníky, které se shodují ve dvou úhlech, jsou podobné</a:t>
            </a:r>
          </a:p>
          <a:p>
            <a:r>
              <a:rPr lang="el-GR" dirty="0" smtClean="0">
                <a:latin typeface="Calibri"/>
                <a:cs typeface="Calibri"/>
              </a:rPr>
              <a:t>α</a:t>
            </a:r>
            <a:r>
              <a:rPr lang="cs-CZ" dirty="0" smtClean="0">
                <a:latin typeface="Calibri"/>
                <a:cs typeface="Calibri"/>
              </a:rPr>
              <a:t>=̃</a:t>
            </a:r>
            <a:r>
              <a:rPr lang="el-GR" dirty="0" smtClean="0">
                <a:latin typeface="Calibri"/>
                <a:cs typeface="Calibri"/>
              </a:rPr>
              <a:t>α</a:t>
            </a:r>
            <a:r>
              <a:rPr lang="cs-CZ" dirty="0" smtClean="0">
                <a:latin typeface="Calibri"/>
                <a:cs typeface="Calibri"/>
              </a:rPr>
              <a:t>´, </a:t>
            </a:r>
            <a:r>
              <a:rPr lang="el-GR" dirty="0" smtClean="0">
                <a:latin typeface="Calibri"/>
                <a:cs typeface="Calibri"/>
              </a:rPr>
              <a:t> β</a:t>
            </a:r>
            <a:r>
              <a:rPr lang="cs-CZ" dirty="0" smtClean="0">
                <a:latin typeface="Calibri"/>
                <a:cs typeface="Calibri"/>
              </a:rPr>
              <a:t>=̃</a:t>
            </a:r>
            <a:r>
              <a:rPr lang="el-GR" dirty="0" smtClean="0">
                <a:latin typeface="Calibri"/>
                <a:cs typeface="Calibri"/>
              </a:rPr>
              <a:t>β</a:t>
            </a:r>
            <a:r>
              <a:rPr lang="cs-CZ" dirty="0" smtClean="0">
                <a:latin typeface="Calibri"/>
                <a:cs typeface="Calibri"/>
              </a:rPr>
              <a:t>´</a:t>
            </a:r>
            <a:r>
              <a:rPr lang="el-GR" dirty="0" smtClean="0">
                <a:latin typeface="Calibri"/>
                <a:cs typeface="Calibri"/>
              </a:rPr>
              <a:t> 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 flipH="1" flipV="1">
            <a:off x="879731" y="3363837"/>
            <a:ext cx="2880000" cy="720080"/>
          </a:xfrm>
          <a:prstGeom prst="triangle">
            <a:avLst>
              <a:gd name="adj" fmla="val 21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19190519" flipH="1" flipV="1">
            <a:off x="3061276" y="2891177"/>
            <a:ext cx="5760000" cy="1440000"/>
          </a:xfrm>
          <a:prstGeom prst="triangle">
            <a:avLst>
              <a:gd name="adj" fmla="val 21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seč 5"/>
          <p:cNvSpPr/>
          <p:nvPr/>
        </p:nvSpPr>
        <p:spPr>
          <a:xfrm>
            <a:off x="385362" y="2880393"/>
            <a:ext cx="966889" cy="966889"/>
          </a:xfrm>
          <a:prstGeom prst="pie">
            <a:avLst>
              <a:gd name="adj1" fmla="val 72328"/>
              <a:gd name="adj2" fmla="val 10806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Výseč 6"/>
          <p:cNvSpPr/>
          <p:nvPr/>
        </p:nvSpPr>
        <p:spPr>
          <a:xfrm rot="19205803">
            <a:off x="2792843" y="4427019"/>
            <a:ext cx="966889" cy="966889"/>
          </a:xfrm>
          <a:prstGeom prst="pie">
            <a:avLst>
              <a:gd name="adj1" fmla="val 0"/>
              <a:gd name="adj2" fmla="val 10806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Výseč 7"/>
          <p:cNvSpPr/>
          <p:nvPr/>
        </p:nvSpPr>
        <p:spPr>
          <a:xfrm>
            <a:off x="3276287" y="2880393"/>
            <a:ext cx="966889" cy="966889"/>
          </a:xfrm>
          <a:prstGeom prst="pie">
            <a:avLst>
              <a:gd name="adj1" fmla="val 7861875"/>
              <a:gd name="adj2" fmla="val 107129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Výseč 8"/>
          <p:cNvSpPr/>
          <p:nvPr/>
        </p:nvSpPr>
        <p:spPr>
          <a:xfrm>
            <a:off x="7196771" y="720152"/>
            <a:ext cx="966889" cy="966889"/>
          </a:xfrm>
          <a:prstGeom prst="pie">
            <a:avLst>
              <a:gd name="adj1" fmla="val 5583467"/>
              <a:gd name="adj2" fmla="val 83167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9621" y="328253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libri"/>
                <a:cs typeface="Calibri"/>
              </a:rPr>
              <a:t>α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59730" y="4299942"/>
            <a:ext cx="812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libri"/>
                <a:cs typeface="Calibri"/>
              </a:rPr>
              <a:t>α</a:t>
            </a:r>
            <a:r>
              <a:rPr lang="cs-CZ" dirty="0" smtClean="0">
                <a:latin typeface="Calibri"/>
                <a:cs typeface="Calibri"/>
              </a:rPr>
              <a:t>´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5" y="331928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libri"/>
                <a:cs typeface="Calibri"/>
              </a:rPr>
              <a:t>β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96771" y="1687412"/>
            <a:ext cx="390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libri"/>
                <a:cs typeface="Calibri"/>
              </a:rPr>
              <a:t>β</a:t>
            </a:r>
            <a:r>
              <a:rPr lang="cs-CZ" dirty="0" smtClean="0">
                <a:latin typeface="Calibri"/>
                <a:cs typeface="Calibri"/>
              </a:rPr>
              <a:t>´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838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48" b="96073" l="7171" r="899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7" y="1131590"/>
            <a:ext cx="7305675" cy="363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48" b="96073" l="7171" r="899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11510"/>
            <a:ext cx="3614136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48" b="96073" l="7171" r="899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11510"/>
            <a:ext cx="3614136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48" b="96073" l="7171" r="899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11510"/>
            <a:ext cx="3614136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4" y="415592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4155926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4" y="1707654"/>
            <a:ext cx="4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1746" y="18923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63056" y="1861206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483518"/>
            <a:ext cx="279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391185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libri"/>
                <a:cs typeface="Calibri"/>
              </a:rPr>
              <a:t>Δ</a:t>
            </a:r>
            <a:r>
              <a:rPr lang="cs-CZ" dirty="0" smtClean="0">
                <a:latin typeface="Calibri"/>
                <a:cs typeface="Calibri"/>
              </a:rPr>
              <a:t> STV</a:t>
            </a:r>
            <a:r>
              <a:rPr lang="cs-CZ" sz="2400" dirty="0" smtClean="0">
                <a:latin typeface="Calibri"/>
                <a:cs typeface="Calibri"/>
              </a:rPr>
              <a:t>   </a:t>
            </a:r>
            <a:r>
              <a:rPr lang="cs-CZ" dirty="0" smtClean="0">
                <a:latin typeface="Calibri"/>
                <a:cs typeface="Calibri"/>
              </a:rPr>
              <a:t>̃ </a:t>
            </a:r>
            <a:r>
              <a:rPr lang="el-GR" dirty="0" smtClean="0">
                <a:latin typeface="Calibri"/>
                <a:cs typeface="Calibri"/>
              </a:rPr>
              <a:t>Δ</a:t>
            </a:r>
            <a:r>
              <a:rPr lang="cs-CZ" dirty="0" smtClean="0">
                <a:latin typeface="Calibri"/>
                <a:cs typeface="Calibri"/>
              </a:rPr>
              <a:t> ABC</a:t>
            </a:r>
            <a:endParaRPr lang="cs-CZ" dirty="0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48" b="96073" l="7171" r="899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150" y="430538"/>
            <a:ext cx="3614136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841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7284E-6 L -0.39427 0.454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22" y="2274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0.00679 L -0.06354 0.4623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7" y="2345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7284E-6 L -0.39427 0.2169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22" y="1083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3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KUŘINA, František. </a:t>
            </a:r>
            <a:r>
              <a:rPr lang="cs-CZ" sz="2400" i="1" dirty="0"/>
              <a:t>Matematika</a:t>
            </a:r>
            <a:r>
              <a:rPr lang="cs-CZ" sz="2400" dirty="0"/>
              <a:t>: </a:t>
            </a:r>
            <a:r>
              <a:rPr lang="cs-CZ" sz="2400" i="1" dirty="0"/>
              <a:t>geometrie</a:t>
            </a:r>
            <a:r>
              <a:rPr lang="cs-CZ" sz="2400" dirty="0"/>
              <a:t>. Praha: Fortuna, 1991. ISBN 80-85298-18-X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Obrázky vytvořeny v programu GEOGEBRA</a:t>
            </a:r>
          </a:p>
          <a:p>
            <a:endParaRPr lang="cs-CZ" sz="2400" dirty="0"/>
          </a:p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6981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2076</TotalTime>
  <Words>268</Words>
  <Application>Microsoft Office PowerPoint</Application>
  <PresentationFormat>Předvádění na obrazovce (16:9)</PresentationFormat>
  <Paragraphs>90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Bohatý</vt:lpstr>
      <vt:lpstr>Solid Edge Draft Document</vt:lpstr>
      <vt:lpstr>Prezentace aplikace PowerPoint</vt:lpstr>
      <vt:lpstr>anotace</vt:lpstr>
      <vt:lpstr>Podobnost trojúhelníků</vt:lpstr>
      <vt:lpstr>Věta sss</vt:lpstr>
      <vt:lpstr>Prezentace aplikace PowerPoint</vt:lpstr>
      <vt:lpstr>Věta sus</vt:lpstr>
      <vt:lpstr>Prezentace aplikace PowerPoint</vt:lpstr>
      <vt:lpstr>Věta uu</vt:lpstr>
      <vt:lpstr>Prezentace aplikace PowerPoint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Podobnost trojúhelníků</dc:title>
  <dc:creator>marcela</dc:creator>
  <cp:lastModifiedBy>jitka</cp:lastModifiedBy>
  <cp:revision>34</cp:revision>
  <dcterms:created xsi:type="dcterms:W3CDTF">2012-04-20T09:12:19Z</dcterms:created>
  <dcterms:modified xsi:type="dcterms:W3CDTF">2013-05-18T12:13:44Z</dcterms:modified>
</cp:coreProperties>
</file>