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sldIdLst>
    <p:sldId id="261" r:id="rId2"/>
    <p:sldId id="263" r:id="rId3"/>
    <p:sldId id="256" r:id="rId4"/>
    <p:sldId id="257" r:id="rId5"/>
    <p:sldId id="259" r:id="rId6"/>
    <p:sldId id="260" r:id="rId7"/>
    <p:sldId id="258" r:id="rId8"/>
    <p:sldId id="262" r:id="rId9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414" autoAdjust="0"/>
    <p:restoredTop sz="94660"/>
  </p:normalViewPr>
  <p:slideViewPr>
    <p:cSldViewPr>
      <p:cViewPr varScale="1">
        <p:scale>
          <a:sx n="57" d="100"/>
          <a:sy n="57" d="100"/>
        </p:scale>
        <p:origin x="-786" y="-84"/>
      </p:cViewPr>
      <p:guideLst>
        <p:guide orient="horz" pos="3117"/>
        <p:guide pos="2154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image" Target="../media/image5.wmf"/><Relationship Id="rId4" Type="http://schemas.openxmlformats.org/officeDocument/2006/relationships/image" Target="../media/image8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image" Target="../media/image9.wmf"/></Relationships>
</file>

<file path=ppt/drawings/_rels/vmlDrawing4.v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4.wmf"/><Relationship Id="rId7" Type="http://schemas.openxmlformats.org/officeDocument/2006/relationships/image" Target="../media/image18.wmf"/><Relationship Id="rId2" Type="http://schemas.openxmlformats.org/officeDocument/2006/relationships/image" Target="../media/image13.wmf"/><Relationship Id="rId1" Type="http://schemas.openxmlformats.org/officeDocument/2006/relationships/image" Target="../media/image12.wmf"/><Relationship Id="rId6" Type="http://schemas.openxmlformats.org/officeDocument/2006/relationships/image" Target="../media/image17.wmf"/><Relationship Id="rId11" Type="http://schemas.openxmlformats.org/officeDocument/2006/relationships/image" Target="../media/image22.wmf"/><Relationship Id="rId5" Type="http://schemas.openxmlformats.org/officeDocument/2006/relationships/image" Target="../media/image16.wmf"/><Relationship Id="rId10" Type="http://schemas.openxmlformats.org/officeDocument/2006/relationships/image" Target="../media/image21.wmf"/><Relationship Id="rId4" Type="http://schemas.openxmlformats.org/officeDocument/2006/relationships/image" Target="../media/image15.wmf"/><Relationship Id="rId9" Type="http://schemas.openxmlformats.org/officeDocument/2006/relationships/image" Target="../media/image20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14299"/>
            <a:ext cx="1981200" cy="491718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15442"/>
            <a:ext cx="6705600" cy="49149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0400" y="1539720"/>
            <a:ext cx="1981200" cy="1371600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EFEB5B7F-C299-493E-A4BB-76985462BA7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FCF7B8C-34DD-4E55-A0FF-E47B2FBD3336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7200" y="1539720"/>
            <a:ext cx="6324600" cy="137160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EB5B7F-C299-493E-A4BB-76985462BA7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CF7B8C-34DD-4E55-A0FF-E47B2FBD3336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14299"/>
            <a:ext cx="1981200" cy="491718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15442"/>
            <a:ext cx="6705600" cy="49149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2800" y="2169208"/>
            <a:ext cx="1600201" cy="1234440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FEB5B7F-C299-493E-A4BB-76985462BA7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5FCF7B8C-34DD-4E55-A0FF-E47B2FBD333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1000" y="2169208"/>
            <a:ext cx="6324600" cy="123444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89304"/>
            <a:ext cx="4038600" cy="330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89304"/>
            <a:ext cx="4038600" cy="330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EB5B7F-C299-493E-A4BB-76985462BA7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CF7B8C-34DD-4E55-A0FF-E47B2FBD333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91828"/>
            <a:ext cx="4040188" cy="47982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828800"/>
            <a:ext cx="4040188" cy="276582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291828"/>
            <a:ext cx="4041775" cy="47982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1828800"/>
            <a:ext cx="4041775" cy="276582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EB5B7F-C299-493E-A4BB-76985462BA7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CF7B8C-34DD-4E55-A0FF-E47B2FBD333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EB5B7F-C299-493E-A4BB-76985462BA7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CF7B8C-34DD-4E55-A0FF-E47B2FBD3336}" type="slidenum">
              <a:rPr lang="cs-CZ" smtClean="0"/>
              <a:t>‹#›</a:t>
            </a:fld>
            <a:endParaRPr lang="cs-CZ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" y="113189"/>
            <a:ext cx="8831802" cy="491718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EB5B7F-C299-493E-A4BB-76985462BA7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CF7B8C-34DD-4E55-A0FF-E47B2FBD33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13157"/>
            <a:ext cx="1981200" cy="491718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152400" y="114300"/>
            <a:ext cx="6705600" cy="49149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228600"/>
            <a:ext cx="586740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59752" y="1597914"/>
            <a:ext cx="1673352" cy="2112264"/>
          </a:xfrm>
        </p:spPr>
        <p:txBody>
          <a:bodyPr tIns="0"/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EB5B7F-C299-493E-A4BB-76985462BA7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noFill/>
          </a:ln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FCF7B8C-34DD-4E55-A0FF-E47B2FBD333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7159752" y="342900"/>
            <a:ext cx="1675660" cy="1255014"/>
          </a:xfrm>
        </p:spPr>
        <p:txBody>
          <a:bodyPr anchor="b"/>
          <a:lstStyle>
            <a:lvl1pPr algn="l">
              <a:defRPr sz="20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7010400" y="113157"/>
            <a:ext cx="1981200" cy="491718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" y="114300"/>
            <a:ext cx="6705600" cy="4914900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2800" y="1600200"/>
            <a:ext cx="1676400" cy="2228850"/>
          </a:xfrm>
        </p:spPr>
        <p:txBody>
          <a:bodyPr tIns="0"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EB5B7F-C299-493E-A4BB-76985462BA7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CF7B8C-34DD-4E55-A0FF-E47B2FBD333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162800" y="345186"/>
            <a:ext cx="1676400" cy="1255014"/>
          </a:xfrm>
        </p:spPr>
        <p:txBody>
          <a:bodyPr anchor="b"/>
          <a:lstStyle>
            <a:lvl1pPr algn="l">
              <a:defRPr sz="2000" spc="150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EB5B7F-C299-493E-A4BB-76985462BA7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CF7B8C-34DD-4E55-A0FF-E47B2FBD33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52400" y="110489"/>
            <a:ext cx="6705600" cy="491718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10489"/>
            <a:ext cx="1956046" cy="491718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62800" y="205979"/>
            <a:ext cx="1676400" cy="438864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EB5B7F-C299-493E-A4BB-76985462BA7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5FCF7B8C-34DD-4E55-A0FF-E47B2FBD33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52400" y="1226228"/>
            <a:ext cx="8831802" cy="378410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14301"/>
            <a:ext cx="8814047" cy="100983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266885"/>
            <a:ext cx="8381260" cy="79079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289303"/>
            <a:ext cx="8407893" cy="33055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70888" y="4767263"/>
            <a:ext cx="2133600" cy="2057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EFEB5B7F-C299-493E-A4BB-76985462BA7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48000" y="4767263"/>
            <a:ext cx="3352800" cy="2057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34680" y="4766310"/>
            <a:ext cx="582966" cy="205740"/>
          </a:xfrm>
          <a:prstGeom prst="rect">
            <a:avLst/>
          </a:prstGeom>
          <a:ln w="19050">
            <a:noFill/>
          </a:ln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5FCF7B8C-34DD-4E55-A0FF-E47B2FBD333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200" kern="1200" cap="all" spc="200" baseline="0">
          <a:ln>
            <a:noFill/>
          </a:ln>
          <a:solidFill>
            <a:schemeClr val="bg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"/>
        <a:defRPr sz="2000" kern="1200" spc="150" baseline="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800" kern="1200" spc="100" baseline="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600" kern="1200" spc="100" baseline="0">
          <a:solidFill>
            <a:schemeClr val="tx2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buClr>
          <a:schemeClr val="accent4"/>
        </a:buClr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6"/>
        </a:buClr>
        <a:buFont typeface="Wingdings" pitchFamily="2" charset="2"/>
        <a:buChar char="§"/>
        <a:defRPr sz="1300" kern="1200" spc="100" baseline="0">
          <a:solidFill>
            <a:schemeClr val="tx2"/>
          </a:solidFill>
          <a:latin typeface="+mn-lt"/>
          <a:ea typeface="+mn-ea"/>
          <a:cs typeface="+mn-cs"/>
        </a:defRPr>
      </a:lvl5pPr>
      <a:lvl6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5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oleObject" Target="../embeddings/oleObject2.bin"/><Relationship Id="rId7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6.wmf"/><Relationship Id="rId5" Type="http://schemas.openxmlformats.org/officeDocument/2006/relationships/oleObject" Target="../embeddings/oleObject3.bin"/><Relationship Id="rId10" Type="http://schemas.openxmlformats.org/officeDocument/2006/relationships/image" Target="../media/image8.wmf"/><Relationship Id="rId4" Type="http://schemas.openxmlformats.org/officeDocument/2006/relationships/image" Target="../media/image5.wmf"/><Relationship Id="rId9" Type="http://schemas.openxmlformats.org/officeDocument/2006/relationships/oleObject" Target="../embeddings/oleObject5.bin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oleObject" Target="../embeddings/oleObject6.bin"/><Relationship Id="rId7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10.wmf"/><Relationship Id="rId5" Type="http://schemas.openxmlformats.org/officeDocument/2006/relationships/oleObject" Target="../embeddings/oleObject7.bin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13" Type="http://schemas.openxmlformats.org/officeDocument/2006/relationships/oleObject" Target="../embeddings/oleObject14.bin"/><Relationship Id="rId18" Type="http://schemas.openxmlformats.org/officeDocument/2006/relationships/image" Target="../media/image19.wmf"/><Relationship Id="rId3" Type="http://schemas.openxmlformats.org/officeDocument/2006/relationships/oleObject" Target="../embeddings/oleObject9.bin"/><Relationship Id="rId21" Type="http://schemas.openxmlformats.org/officeDocument/2006/relationships/oleObject" Target="../embeddings/oleObject18.bin"/><Relationship Id="rId7" Type="http://schemas.openxmlformats.org/officeDocument/2006/relationships/oleObject" Target="../embeddings/oleObject11.bin"/><Relationship Id="rId12" Type="http://schemas.openxmlformats.org/officeDocument/2006/relationships/image" Target="../media/image16.wmf"/><Relationship Id="rId17" Type="http://schemas.openxmlformats.org/officeDocument/2006/relationships/oleObject" Target="../embeddings/oleObject16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8.wmf"/><Relationship Id="rId20" Type="http://schemas.openxmlformats.org/officeDocument/2006/relationships/image" Target="../media/image20.wmf"/><Relationship Id="rId1" Type="http://schemas.openxmlformats.org/officeDocument/2006/relationships/vmlDrawing" Target="../drawings/vmlDrawing4.vml"/><Relationship Id="rId6" Type="http://schemas.openxmlformats.org/officeDocument/2006/relationships/image" Target="../media/image13.wmf"/><Relationship Id="rId11" Type="http://schemas.openxmlformats.org/officeDocument/2006/relationships/oleObject" Target="../embeddings/oleObject13.bin"/><Relationship Id="rId24" Type="http://schemas.openxmlformats.org/officeDocument/2006/relationships/image" Target="../media/image22.wmf"/><Relationship Id="rId5" Type="http://schemas.openxmlformats.org/officeDocument/2006/relationships/oleObject" Target="../embeddings/oleObject10.bin"/><Relationship Id="rId15" Type="http://schemas.openxmlformats.org/officeDocument/2006/relationships/oleObject" Target="../embeddings/oleObject15.bin"/><Relationship Id="rId23" Type="http://schemas.openxmlformats.org/officeDocument/2006/relationships/oleObject" Target="../embeddings/oleObject19.bin"/><Relationship Id="rId10" Type="http://schemas.openxmlformats.org/officeDocument/2006/relationships/image" Target="../media/image15.wmf"/><Relationship Id="rId19" Type="http://schemas.openxmlformats.org/officeDocument/2006/relationships/oleObject" Target="../embeddings/oleObject17.bin"/><Relationship Id="rId4" Type="http://schemas.openxmlformats.org/officeDocument/2006/relationships/image" Target="../media/image12.wmf"/><Relationship Id="rId9" Type="http://schemas.openxmlformats.org/officeDocument/2006/relationships/oleObject" Target="../embeddings/oleObject12.bin"/><Relationship Id="rId14" Type="http://schemas.openxmlformats.org/officeDocument/2006/relationships/image" Target="../media/image17.wmf"/><Relationship Id="rId22" Type="http://schemas.openxmlformats.org/officeDocument/2006/relationships/image" Target="../media/image21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249495"/>
            <a:ext cx="5472608" cy="940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2676688"/>
              </p:ext>
            </p:extLst>
          </p:nvPr>
        </p:nvGraphicFramePr>
        <p:xfrm>
          <a:off x="261045" y="3381478"/>
          <a:ext cx="8556592" cy="171058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8556592"/>
              </a:tblGrid>
              <a:tr h="504082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Základní škola a Mateřská škola generála Pattona Dýšina, příspěvková organizace</a:t>
                      </a:r>
                      <a:endParaRPr lang="cs-CZ" sz="14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672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AUTOR:      Mgr. Marcela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 Šašková</a:t>
                      </a:r>
                      <a:endParaRPr lang="cs-CZ" sz="14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672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NÁZEV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:      </a:t>
                      </a:r>
                      <a:r>
                        <a:rPr lang="cs-CZ" sz="1400" kern="120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VY_32_Inovace_4C_09</a:t>
                      </a:r>
                      <a:endParaRPr lang="cs-CZ" sz="14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672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TÉMA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:       </a:t>
                      </a:r>
                      <a:r>
                        <a:rPr lang="cs-CZ" sz="1400" kern="1200" baseline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400" kern="120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GEOMETRIE_VI</a:t>
                      </a:r>
                      <a:endParaRPr lang="cs-CZ" sz="14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86331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ČÍSLO PROJEKTU:  </a:t>
                      </a:r>
                      <a:r>
                        <a:rPr lang="cs-CZ" sz="1400" i="1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CZ.</a:t>
                      </a:r>
                      <a:r>
                        <a:rPr lang="cs-CZ" sz="1400" i="1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 1. 07/ 1. 4. 00/ 21. 1843</a:t>
                      </a:r>
                      <a:endParaRPr lang="cs-CZ" sz="14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33" y="1190232"/>
            <a:ext cx="4626171" cy="2187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5377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vysvětluje pojem kružnice vepsaná trojúhelníku. Poté hledá její střed a názorně ukazuje postup při jejím zobrazení.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5502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Trojúhelník a jeho vepsaná kružnice</a:t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9151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Abychom mohli říct, že je kružnice trojúhelníku vepsaná, musí se zevnitř dotýkat všech jeho tří stran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? vepsaná?</a:t>
            </a:r>
            <a:endParaRPr lang="cs-CZ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71387787"/>
              </p:ext>
            </p:extLst>
          </p:nvPr>
        </p:nvGraphicFramePr>
        <p:xfrm>
          <a:off x="1619672" y="2155125"/>
          <a:ext cx="5256584" cy="280214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3" name="Solid Edge Draft Document" r:id="rId3" imgW="12972960" imgH="6915240" progId="SolidEdge.DraftDocument">
                  <p:embed/>
                </p:oleObj>
              </mc:Choice>
              <mc:Fallback>
                <p:oleObj name="Solid Edge Draft Document" r:id="rId3" imgW="12972960" imgH="6915240" progId="SolidEdge.DraftDocument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19672" y="2155125"/>
                        <a:ext cx="5256584" cy="280214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127450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0491" y="51471"/>
            <a:ext cx="9144000" cy="1368152"/>
          </a:xfrm>
        </p:spPr>
        <p:txBody>
          <a:bodyPr/>
          <a:lstStyle/>
          <a:p>
            <a:r>
              <a:rPr lang="cs-CZ" sz="2800" dirty="0">
                <a:solidFill>
                  <a:schemeClr val="bg2"/>
                </a:solidFill>
              </a:rPr>
              <a:t>Zjednodušme si situaci na vnitřní dotyk dvou </a:t>
            </a:r>
            <a:r>
              <a:rPr lang="cs-CZ" sz="2800" dirty="0" smtClean="0">
                <a:solidFill>
                  <a:schemeClr val="bg2"/>
                </a:solidFill>
              </a:rPr>
              <a:t>stran</a:t>
            </a:r>
            <a:endParaRPr lang="cs-CZ" sz="2800" dirty="0">
              <a:solidFill>
                <a:schemeClr val="bg2"/>
              </a:solidFill>
            </a:endParaRP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17111749"/>
              </p:ext>
            </p:extLst>
          </p:nvPr>
        </p:nvGraphicFramePr>
        <p:xfrm>
          <a:off x="3066031" y="1903500"/>
          <a:ext cx="6077969" cy="3240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38" name="Solid Edge Draft Document" r:id="rId3" imgW="12972960" imgH="6915240" progId="SolidEdge.DraftDocument">
                  <p:embed/>
                </p:oleObj>
              </mc:Choice>
              <mc:Fallback>
                <p:oleObj name="Solid Edge Draft Document" r:id="rId3" imgW="12972960" imgH="6915240" progId="SolidEdge.DraftDocument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066031" y="1903500"/>
                        <a:ext cx="6077969" cy="3240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8" name="Objekt 2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17102312"/>
              </p:ext>
            </p:extLst>
          </p:nvPr>
        </p:nvGraphicFramePr>
        <p:xfrm>
          <a:off x="3066033" y="1903500"/>
          <a:ext cx="6077967" cy="3240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39" name="Solid Edge Draft Document" r:id="rId5" imgW="12972960" imgH="6915240" progId="SolidEdge.DraftDocument">
                  <p:embed/>
                </p:oleObj>
              </mc:Choice>
              <mc:Fallback>
                <p:oleObj name="Solid Edge Draft Document" r:id="rId5" imgW="12972960" imgH="6915240" progId="SolidEdge.DraftDocument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3066033" y="1903500"/>
                        <a:ext cx="6077967" cy="3240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295131" y="4650690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×</a:t>
            </a:r>
            <a:endParaRPr lang="cs-CZ" dirty="0"/>
          </a:p>
        </p:txBody>
      </p:sp>
      <p:graphicFrame>
        <p:nvGraphicFramePr>
          <p:cNvPr id="29" name="Objekt 2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24332468"/>
              </p:ext>
            </p:extLst>
          </p:nvPr>
        </p:nvGraphicFramePr>
        <p:xfrm>
          <a:off x="3066033" y="1903500"/>
          <a:ext cx="6077967" cy="3240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40" name="Solid Edge Draft Document" r:id="rId7" imgW="12972960" imgH="6915240" progId="SolidEdge.DraftDocument">
                  <p:embed/>
                </p:oleObj>
              </mc:Choice>
              <mc:Fallback>
                <p:oleObj name="Solid Edge Draft Document" r:id="rId7" imgW="12972960" imgH="6915240" progId="SolidEdge.DraftDocument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3066033" y="1903500"/>
                        <a:ext cx="6077967" cy="3240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3" name="TextovéPole 22"/>
          <p:cNvSpPr txBox="1"/>
          <p:nvPr/>
        </p:nvSpPr>
        <p:spPr>
          <a:xfrm>
            <a:off x="3625999" y="451596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×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980879" y="4420691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  </a:t>
            </a:r>
            <a:r>
              <a:rPr lang="cs-CZ" dirty="0" smtClean="0"/>
              <a:t>×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572000" y="4225473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×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057948" y="392073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         </a:t>
            </a:r>
            <a:r>
              <a:rPr lang="cs-CZ" dirty="0" smtClean="0"/>
              <a:t>×</a:t>
            </a:r>
            <a:endParaRPr lang="cs-CZ" dirty="0"/>
          </a:p>
        </p:txBody>
      </p:sp>
      <p:graphicFrame>
        <p:nvGraphicFramePr>
          <p:cNvPr id="33" name="Objekt 3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3799517"/>
              </p:ext>
            </p:extLst>
          </p:nvPr>
        </p:nvGraphicFramePr>
        <p:xfrm>
          <a:off x="3066033" y="1903500"/>
          <a:ext cx="6077967" cy="3240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41" name="Solid Edge Draft Document" r:id="rId9" imgW="12972960" imgH="6915240" progId="SolidEdge.DraftDocument">
                  <p:embed/>
                </p:oleObj>
              </mc:Choice>
              <mc:Fallback>
                <p:oleObj name="Solid Edge Draft Document" r:id="rId9" imgW="12972960" imgH="6915240" progId="SolidEdge.DraftDocument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3066033" y="1903500"/>
                        <a:ext cx="6077967" cy="3240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699792" y="456753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495928" y="4502014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020272" y="1554033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8047" y="1331553"/>
            <a:ext cx="8435279" cy="1384213"/>
          </a:xfrm>
        </p:spPr>
        <p:txBody>
          <a:bodyPr>
            <a:normAutofit fontScale="92500" lnSpcReduction="20000"/>
          </a:bodyPr>
          <a:lstStyle/>
          <a:p>
            <a:r>
              <a:rPr lang="cs-CZ" sz="2500" dirty="0" smtClean="0"/>
              <a:t>Kde musí ležet střed těchto kružnic, aby byl vzdálen vždy stejně daleko od obou stran?</a:t>
            </a:r>
          </a:p>
          <a:p>
            <a:r>
              <a:rPr lang="cs-CZ" sz="2500" dirty="0" smtClean="0"/>
              <a:t>Na ose příslušného úhlu</a:t>
            </a:r>
          </a:p>
          <a:p>
            <a:r>
              <a:rPr lang="cs-CZ" sz="2500" dirty="0" smtClean="0"/>
              <a:t>Stejně to platí i pro ostatní dvojice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0907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3" grpId="0"/>
      <p:bldP spid="24" grpId="0"/>
      <p:bldP spid="25" grpId="0"/>
      <p:bldP spid="26" grpId="0"/>
      <p:bldP spid="5" grpId="0"/>
      <p:bldP spid="7" grpId="0"/>
      <p:bldP spid="8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77852019"/>
              </p:ext>
            </p:extLst>
          </p:nvPr>
        </p:nvGraphicFramePr>
        <p:xfrm>
          <a:off x="2771802" y="1491630"/>
          <a:ext cx="6077967" cy="3240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43" name="Solid Edge Draft Document" r:id="rId3" imgW="12972960" imgH="6915240" progId="SolidEdge.DraftDocument">
                  <p:embed/>
                </p:oleObj>
              </mc:Choice>
              <mc:Fallback>
                <p:oleObj name="Solid Edge Draft Document" r:id="rId3" imgW="12972960" imgH="6915240" progId="SolidEdge.DraftDocument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771802" y="1491630"/>
                        <a:ext cx="6077967" cy="3240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9" name="Skupina 8"/>
          <p:cNvGrpSpPr/>
          <p:nvPr/>
        </p:nvGrpSpPr>
        <p:grpSpPr>
          <a:xfrm>
            <a:off x="2771800" y="1491631"/>
            <a:ext cx="6096000" cy="3249613"/>
            <a:chOff x="2771800" y="1707654"/>
            <a:chExt cx="6096000" cy="3249613"/>
          </a:xfrm>
        </p:grpSpPr>
        <p:graphicFrame>
          <p:nvGraphicFramePr>
            <p:cNvPr id="5" name="Objekt 4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1740866295"/>
                </p:ext>
              </p:extLst>
            </p:nvPr>
          </p:nvGraphicFramePr>
          <p:xfrm>
            <a:off x="2771800" y="1707654"/>
            <a:ext cx="6096000" cy="3249613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4144" name="Solid Edge Draft Document" r:id="rId5" imgW="12972960" imgH="6915240" progId="SolidEdge.DraftDocument">
                    <p:embed/>
                  </p:oleObj>
                </mc:Choice>
                <mc:Fallback>
                  <p:oleObj name="Solid Edge Draft Document" r:id="rId5" imgW="12972960" imgH="6915240" progId="SolidEdge.DraftDocument">
                    <p:embed/>
                    <p:pic>
                      <p:nvPicPr>
                        <p:cNvPr id="0" name=""/>
                        <p:cNvPicPr/>
                        <p:nvPr/>
                      </p:nvPicPr>
                      <p:blipFill>
                        <a:blip r:embed="rId6"/>
                        <a:stretch>
                          <a:fillRect/>
                        </a:stretch>
                      </p:blipFill>
                      <p:spPr>
                        <a:xfrm>
                          <a:off x="2771800" y="1707654"/>
                          <a:ext cx="6096000" cy="3249613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8" name="TextovéPole 7"/>
            <p:cNvSpPr txBox="1"/>
            <p:nvPr/>
          </p:nvSpPr>
          <p:spPr>
            <a:xfrm>
              <a:off x="6660232" y="3003798"/>
              <a:ext cx="43204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>
                  <a:ln>
                    <a:solidFill>
                      <a:schemeClr val="tx1"/>
                    </a:solidFill>
                  </a:ln>
                </a:rPr>
                <a:t>S</a:t>
              </a:r>
              <a:endParaRPr lang="cs-CZ" sz="2000" dirty="0"/>
            </a:p>
          </p:txBody>
        </p:sp>
      </p:grp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95486"/>
            <a:ext cx="8229600" cy="864096"/>
          </a:xfrm>
        </p:spPr>
        <p:txBody>
          <a:bodyPr/>
          <a:lstStyle/>
          <a:p>
            <a:r>
              <a:rPr lang="cs-CZ" dirty="0" smtClean="0"/>
              <a:t>Kružnice vepsaná</a:t>
            </a:r>
            <a:endParaRPr lang="cs-CZ" dirty="0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1554006"/>
              </p:ext>
            </p:extLst>
          </p:nvPr>
        </p:nvGraphicFramePr>
        <p:xfrm>
          <a:off x="2771800" y="1491631"/>
          <a:ext cx="6096000" cy="32496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45" name="Solid Edge Draft Document" r:id="rId7" imgW="12972960" imgH="6915240" progId="SolidEdge.DraftDocument">
                  <p:embed/>
                </p:oleObj>
              </mc:Choice>
              <mc:Fallback>
                <p:oleObj name="Solid Edge Draft Document" r:id="rId7" imgW="12972960" imgH="6915240" progId="SolidEdge.DraftDocument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2771800" y="1491631"/>
                        <a:ext cx="6096000" cy="32496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2483768" y="432755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568036" y="4515966"/>
            <a:ext cx="611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077148" y="1419622"/>
            <a:ext cx="467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1141051"/>
            <a:ext cx="8435280" cy="3394472"/>
          </a:xfrm>
        </p:spPr>
        <p:txBody>
          <a:bodyPr>
            <a:normAutofit/>
          </a:bodyPr>
          <a:lstStyle/>
          <a:p>
            <a:r>
              <a:rPr lang="cs-CZ" dirty="0" smtClean="0"/>
              <a:t>Chceme-li aby se dotýkala kružnice všech třech stran, musíme tedy najít</a:t>
            </a:r>
          </a:p>
          <a:p>
            <a:pPr marL="0" indent="0">
              <a:buNone/>
            </a:pPr>
            <a:r>
              <a:rPr lang="cs-CZ" dirty="0" smtClean="0"/>
              <a:t>    průsečík os úhlů</a:t>
            </a:r>
          </a:p>
          <a:p>
            <a:r>
              <a:rPr lang="cs-CZ" dirty="0" smtClean="0"/>
              <a:t>Existuje vždy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jen jedna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kružnice vepsaná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2692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16397940"/>
              </p:ext>
            </p:extLst>
          </p:nvPr>
        </p:nvGraphicFramePr>
        <p:xfrm>
          <a:off x="3014514" y="1864594"/>
          <a:ext cx="5949974" cy="317177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94" name="Solid Edge Draft Document" r:id="rId3" imgW="12972960" imgH="6915240" progId="SolidEdge.DraftDocument">
                  <p:embed/>
                </p:oleObj>
              </mc:Choice>
              <mc:Fallback>
                <p:oleObj name="Solid Edge Draft Document" r:id="rId3" imgW="12972960" imgH="6915240" progId="SolidEdge.DraftDocument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014514" y="1864594"/>
                        <a:ext cx="5949974" cy="317177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28510099"/>
              </p:ext>
            </p:extLst>
          </p:nvPr>
        </p:nvGraphicFramePr>
        <p:xfrm>
          <a:off x="3048000" y="1893888"/>
          <a:ext cx="6096000" cy="32496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95" name="Solid Edge Draft Document" r:id="rId5" imgW="12972960" imgH="6915240" progId="SolidEdge.DraftDocument">
                  <p:embed/>
                </p:oleObj>
              </mc:Choice>
              <mc:Fallback>
                <p:oleObj name="Solid Edge Draft Document" r:id="rId5" imgW="12972960" imgH="6915240" progId="SolidEdge.DraftDocument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3048000" y="1893888"/>
                        <a:ext cx="6096000" cy="32496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23088669"/>
              </p:ext>
            </p:extLst>
          </p:nvPr>
        </p:nvGraphicFramePr>
        <p:xfrm>
          <a:off x="3048000" y="1893888"/>
          <a:ext cx="6096000" cy="32496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96" name="Solid Edge Draft Document" r:id="rId7" imgW="12972960" imgH="6915240" progId="SolidEdge.DraftDocument">
                  <p:embed/>
                </p:oleObj>
              </mc:Choice>
              <mc:Fallback>
                <p:oleObj name="Solid Edge Draft Document" r:id="rId7" imgW="12972960" imgH="6915240" progId="SolidEdge.DraftDocument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3048000" y="1893888"/>
                        <a:ext cx="6096000" cy="32496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25966796"/>
              </p:ext>
            </p:extLst>
          </p:nvPr>
        </p:nvGraphicFramePr>
        <p:xfrm>
          <a:off x="3048000" y="1893888"/>
          <a:ext cx="6096000" cy="32496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97" name="Solid Edge Draft Document" r:id="rId9" imgW="12972960" imgH="6915240" progId="SolidEdge.DraftDocument">
                  <p:embed/>
                </p:oleObj>
              </mc:Choice>
              <mc:Fallback>
                <p:oleObj name="Solid Edge Draft Document" r:id="rId9" imgW="12972960" imgH="6915240" progId="SolidEdge.DraftDocument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3048000" y="1893888"/>
                        <a:ext cx="6096000" cy="32496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93807067"/>
              </p:ext>
            </p:extLst>
          </p:nvPr>
        </p:nvGraphicFramePr>
        <p:xfrm>
          <a:off x="3048000" y="1893888"/>
          <a:ext cx="6096000" cy="32496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98" name="Solid Edge Draft Document" r:id="rId11" imgW="12972960" imgH="6915240" progId="SolidEdge.DraftDocument">
                  <p:embed/>
                </p:oleObj>
              </mc:Choice>
              <mc:Fallback>
                <p:oleObj name="Solid Edge Draft Document" r:id="rId11" imgW="12972960" imgH="6915240" progId="SolidEdge.DraftDocument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3048000" y="1893888"/>
                        <a:ext cx="6096000" cy="32496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kt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23286717"/>
              </p:ext>
            </p:extLst>
          </p:nvPr>
        </p:nvGraphicFramePr>
        <p:xfrm>
          <a:off x="3048000" y="1893888"/>
          <a:ext cx="6096000" cy="32496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99" name="Solid Edge Draft Document" r:id="rId13" imgW="12972960" imgH="6915240" progId="SolidEdge.DraftDocument">
                  <p:embed/>
                </p:oleObj>
              </mc:Choice>
              <mc:Fallback>
                <p:oleObj name="Solid Edge Draft Document" r:id="rId13" imgW="12972960" imgH="6915240" progId="SolidEdge.DraftDocument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3048000" y="1893888"/>
                        <a:ext cx="6096000" cy="32496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kt 1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93805303"/>
              </p:ext>
            </p:extLst>
          </p:nvPr>
        </p:nvGraphicFramePr>
        <p:xfrm>
          <a:off x="3048000" y="1893888"/>
          <a:ext cx="6096000" cy="32496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00" name="Solid Edge Draft Document" r:id="rId15" imgW="12972960" imgH="6915240" progId="SolidEdge.DraftDocument">
                  <p:embed/>
                </p:oleObj>
              </mc:Choice>
              <mc:Fallback>
                <p:oleObj name="Solid Edge Draft Document" r:id="rId15" imgW="12972960" imgH="6915240" progId="SolidEdge.DraftDocument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6"/>
                      <a:stretch>
                        <a:fillRect/>
                      </a:stretch>
                    </p:blipFill>
                    <p:spPr>
                      <a:xfrm>
                        <a:off x="3048000" y="1893888"/>
                        <a:ext cx="6096000" cy="32496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kt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45496082"/>
              </p:ext>
            </p:extLst>
          </p:nvPr>
        </p:nvGraphicFramePr>
        <p:xfrm>
          <a:off x="3048000" y="1893888"/>
          <a:ext cx="6096000" cy="32496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01" name="Solid Edge Draft Document" r:id="rId17" imgW="12972960" imgH="6915240" progId="SolidEdge.DraftDocument">
                  <p:embed/>
                </p:oleObj>
              </mc:Choice>
              <mc:Fallback>
                <p:oleObj name="Solid Edge Draft Document" r:id="rId17" imgW="12972960" imgH="6915240" progId="SolidEdge.DraftDocument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8"/>
                      <a:stretch>
                        <a:fillRect/>
                      </a:stretch>
                    </p:blipFill>
                    <p:spPr>
                      <a:xfrm>
                        <a:off x="3048000" y="1893888"/>
                        <a:ext cx="6096000" cy="32496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Objekt 1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53230686"/>
              </p:ext>
            </p:extLst>
          </p:nvPr>
        </p:nvGraphicFramePr>
        <p:xfrm>
          <a:off x="3048000" y="1893888"/>
          <a:ext cx="6096000" cy="32496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02" name="Solid Edge Draft Document" r:id="rId19" imgW="12972960" imgH="6915240" progId="SolidEdge.DraftDocument">
                  <p:embed/>
                </p:oleObj>
              </mc:Choice>
              <mc:Fallback>
                <p:oleObj name="Solid Edge Draft Document" r:id="rId19" imgW="12972960" imgH="6915240" progId="SolidEdge.DraftDocument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20"/>
                      <a:stretch>
                        <a:fillRect/>
                      </a:stretch>
                    </p:blipFill>
                    <p:spPr>
                      <a:xfrm>
                        <a:off x="3048000" y="1893888"/>
                        <a:ext cx="6096000" cy="32496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" name="Objekt 1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80511884"/>
              </p:ext>
            </p:extLst>
          </p:nvPr>
        </p:nvGraphicFramePr>
        <p:xfrm>
          <a:off x="3048000" y="1893888"/>
          <a:ext cx="6096000" cy="32496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03" name="Solid Edge Draft Document" r:id="rId21" imgW="12972960" imgH="6915240" progId="SolidEdge.DraftDocument">
                  <p:embed/>
                </p:oleObj>
              </mc:Choice>
              <mc:Fallback>
                <p:oleObj name="Solid Edge Draft Document" r:id="rId21" imgW="12972960" imgH="6915240" progId="SolidEdge.DraftDocument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22"/>
                      <a:stretch>
                        <a:fillRect/>
                      </a:stretch>
                    </p:blipFill>
                    <p:spPr>
                      <a:xfrm>
                        <a:off x="3048000" y="1893888"/>
                        <a:ext cx="6096000" cy="32496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" name="Objekt 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40245803"/>
              </p:ext>
            </p:extLst>
          </p:nvPr>
        </p:nvGraphicFramePr>
        <p:xfrm>
          <a:off x="3048000" y="1893888"/>
          <a:ext cx="6096000" cy="32496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04" name="Solid Edge Draft Document" r:id="rId23" imgW="12972960" imgH="6915240" progId="SolidEdge.DraftDocument">
                  <p:embed/>
                </p:oleObj>
              </mc:Choice>
              <mc:Fallback>
                <p:oleObj name="Solid Edge Draft Document" r:id="rId23" imgW="12972960" imgH="6915240" progId="SolidEdge.DraftDocument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24"/>
                      <a:stretch>
                        <a:fillRect/>
                      </a:stretch>
                    </p:blipFill>
                    <p:spPr>
                      <a:xfrm>
                        <a:off x="3048000" y="1893888"/>
                        <a:ext cx="6096000" cy="32496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1203598"/>
            <a:ext cx="3898776" cy="3394472"/>
          </a:xfrm>
        </p:spPr>
        <p:txBody>
          <a:bodyPr>
            <a:normAutofit/>
          </a:bodyPr>
          <a:lstStyle/>
          <a:p>
            <a:r>
              <a:rPr lang="el-GR" dirty="0" smtClean="0">
                <a:latin typeface="Calibri"/>
                <a:cs typeface="Calibri"/>
              </a:rPr>
              <a:t>Δ</a:t>
            </a:r>
            <a:r>
              <a:rPr lang="cs-CZ" dirty="0" smtClean="0">
                <a:latin typeface="Calibri"/>
                <a:cs typeface="Calibri"/>
              </a:rPr>
              <a:t> ABC</a:t>
            </a:r>
          </a:p>
          <a:p>
            <a:r>
              <a:rPr lang="cs-CZ" dirty="0" smtClean="0">
                <a:latin typeface="Calibri"/>
                <a:cs typeface="Calibri"/>
              </a:rPr>
              <a:t>osa úhlu </a:t>
            </a:r>
            <a:r>
              <a:rPr lang="el-GR" dirty="0" smtClean="0">
                <a:latin typeface="Calibri"/>
                <a:cs typeface="Calibri"/>
              </a:rPr>
              <a:t>α</a:t>
            </a:r>
            <a:endParaRPr lang="cs-CZ" dirty="0" smtClean="0">
              <a:latin typeface="Calibri"/>
              <a:cs typeface="Calibri"/>
            </a:endParaRPr>
          </a:p>
          <a:p>
            <a:r>
              <a:rPr lang="cs-CZ" dirty="0" smtClean="0">
                <a:latin typeface="Calibri"/>
                <a:cs typeface="Calibri"/>
              </a:rPr>
              <a:t>osa úhlu </a:t>
            </a:r>
            <a:r>
              <a:rPr lang="el-GR" dirty="0" smtClean="0">
                <a:latin typeface="Calibri"/>
                <a:cs typeface="Calibri"/>
              </a:rPr>
              <a:t>β</a:t>
            </a:r>
            <a:endParaRPr lang="cs-CZ" dirty="0" smtClean="0">
              <a:latin typeface="Calibri"/>
              <a:cs typeface="Calibri"/>
            </a:endParaRPr>
          </a:p>
          <a:p>
            <a:r>
              <a:rPr lang="cs-CZ" dirty="0">
                <a:latin typeface="Calibri"/>
                <a:cs typeface="Calibri"/>
              </a:rPr>
              <a:t>k</a:t>
            </a:r>
            <a:r>
              <a:rPr lang="cs-CZ" dirty="0" smtClean="0">
                <a:latin typeface="Calibri"/>
                <a:cs typeface="Calibri"/>
              </a:rPr>
              <a:t>olmice z průsečíku os na stranu c</a:t>
            </a:r>
          </a:p>
          <a:p>
            <a:r>
              <a:rPr lang="cs-CZ" dirty="0" smtClean="0">
                <a:latin typeface="Calibri"/>
                <a:cs typeface="Calibri"/>
              </a:rPr>
              <a:t>kružnice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konstrukce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62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"/>
                            </p:stCondLst>
                            <p:childTnLst>
                              <p:par>
                                <p:cTn id="4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500"/>
                            </p:stCondLst>
                            <p:childTnLst>
                              <p:par>
                                <p:cTn id="4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"/>
                            </p:stCondLst>
                            <p:childTnLst>
                              <p:par>
                                <p:cTn id="4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500"/>
                            </p:stCondLst>
                            <p:childTnLst>
                              <p:par>
                                <p:cTn id="5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500"/>
                            </p:stCondLst>
                            <p:childTnLst>
                              <p:par>
                                <p:cTn id="6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500"/>
                            </p:stCondLst>
                            <p:childTnLst>
                              <p:par>
                                <p:cTn id="7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91680" y="2163407"/>
            <a:ext cx="8752320" cy="2844770"/>
          </a:xfrm>
          <a:prstGeom prst="rect">
            <a:avLst/>
          </a:prstGeom>
        </p:spPr>
        <p:txBody>
          <a:bodyPr wrap="square" lIns="74057" tIns="37029" rIns="74057" bIns="37029">
            <a:spAutoFit/>
          </a:bodyPr>
          <a:lstStyle/>
          <a:p>
            <a:r>
              <a:rPr lang="cs-CZ" dirty="0" smtClean="0"/>
              <a:t>Použitá literatura:</a:t>
            </a:r>
          </a:p>
          <a:p>
            <a:r>
              <a:rPr lang="cs-CZ" dirty="0" smtClean="0"/>
              <a:t>PŮLPÁN; ČIHÁK. </a:t>
            </a:r>
            <a:r>
              <a:rPr lang="cs-CZ" i="1" dirty="0" smtClean="0"/>
              <a:t>matematika pro 6. ročník ZŠ - geometrie</a:t>
            </a:r>
            <a:r>
              <a:rPr lang="cs-CZ" dirty="0" smtClean="0"/>
              <a:t>. Praha: SPN, 2007, </a:t>
            </a:r>
            <a:br>
              <a:rPr lang="cs-CZ" dirty="0" smtClean="0"/>
            </a:br>
            <a:r>
              <a:rPr lang="cs-CZ" dirty="0" smtClean="0"/>
              <a:t>ISBN 978-80-7235-365-1.</a:t>
            </a:r>
          </a:p>
          <a:p>
            <a:r>
              <a:rPr lang="cs-CZ" dirty="0" smtClean="0"/>
              <a:t>MOLNÁR, Josef. </a:t>
            </a:r>
            <a:r>
              <a:rPr lang="cs-CZ" i="1" dirty="0" smtClean="0"/>
              <a:t>Matematika 6</a:t>
            </a:r>
            <a:r>
              <a:rPr lang="cs-CZ" dirty="0" smtClean="0"/>
              <a:t>. Olomouc: </a:t>
            </a:r>
            <a:r>
              <a:rPr lang="cs-CZ" dirty="0" err="1" smtClean="0"/>
              <a:t>Prodos</a:t>
            </a:r>
            <a:r>
              <a:rPr lang="cs-CZ" dirty="0" smtClean="0"/>
              <a:t>, c1998, 143 s. ISBN 80-858-0698-3.</a:t>
            </a:r>
          </a:p>
          <a:p>
            <a:endParaRPr lang="cs-CZ" dirty="0" smtClean="0"/>
          </a:p>
          <a:p>
            <a:r>
              <a:rPr lang="cs-CZ" dirty="0" smtClean="0"/>
              <a:t>Obrázky vytvořeny pomocí programu GEOGEBRA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Autorem materiálu a všech jeho částí, není-li uvedeno jinak, je Mgr. Marcela Šašková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4677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řížka">
  <a:themeElements>
    <a:clrScheme name="Vlastní 4">
      <a:dk1>
        <a:srgbClr val="595959"/>
      </a:dk1>
      <a:lt1>
        <a:srgbClr val="FFE093"/>
      </a:lt1>
      <a:dk2>
        <a:srgbClr val="FF5C5C"/>
      </a:dk2>
      <a:lt2>
        <a:srgbClr val="FFFFFF"/>
      </a:lt2>
      <a:accent1>
        <a:srgbClr val="FFFFFF"/>
      </a:accent1>
      <a:accent2>
        <a:srgbClr val="FFFFFF"/>
      </a:accent2>
      <a:accent3>
        <a:srgbClr val="E66C7D"/>
      </a:accent3>
      <a:accent4>
        <a:srgbClr val="FFFFFF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řížka">
      <a:maj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inorFont>
    </a:fontScheme>
    <a:fmtScheme name="Mřížka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3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3000"/>
                <a:satMod val="1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483</TotalTime>
  <Words>203</Words>
  <Application>Microsoft Office PowerPoint</Application>
  <PresentationFormat>Předvádění na obrazovce (16:9)</PresentationFormat>
  <Paragraphs>48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Mřížka</vt:lpstr>
      <vt:lpstr>Solid Edge Draft Document</vt:lpstr>
      <vt:lpstr>Prezentace aplikace PowerPoint</vt:lpstr>
      <vt:lpstr>anotace</vt:lpstr>
      <vt:lpstr>Trojúhelník a jeho vepsaná kružnice </vt:lpstr>
      <vt:lpstr>? vepsaná?</vt:lpstr>
      <vt:lpstr>Zjednodušme si situaci na vnitřní dotyk dvou stran</vt:lpstr>
      <vt:lpstr>Kružnice vepsaná</vt:lpstr>
      <vt:lpstr>konstrukce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Trojúhelník a jeho vepsaná kružnice</dc:title>
  <dc:creator>marcela</dc:creator>
  <cp:lastModifiedBy>jitka</cp:lastModifiedBy>
  <cp:revision>25</cp:revision>
  <dcterms:created xsi:type="dcterms:W3CDTF">2012-04-21T18:06:24Z</dcterms:created>
  <dcterms:modified xsi:type="dcterms:W3CDTF">2013-05-18T12:26:02Z</dcterms:modified>
</cp:coreProperties>
</file>