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1"/>
  </p:notesMasterIdLst>
  <p:sldIdLst>
    <p:sldId id="264" r:id="rId2"/>
    <p:sldId id="265" r:id="rId3"/>
    <p:sldId id="268" r:id="rId4"/>
    <p:sldId id="266" r:id="rId5"/>
    <p:sldId id="269" r:id="rId6"/>
    <p:sldId id="270" r:id="rId7"/>
    <p:sldId id="271" r:id="rId8"/>
    <p:sldId id="272" r:id="rId9"/>
    <p:sldId id="27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1B919BB-8321-4D8D-94B3-B32728D41E57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28BAEBB-1AA7-48B4-8B35-46B342ECCA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88778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69A77D-0709-49E7-9E6C-7F7F58399549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D2804-D4B2-4AB7-98A8-2CBD691D56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69A77D-0709-49E7-9E6C-7F7F58399549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D2804-D4B2-4AB7-98A8-2CBD691D56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69A77D-0709-49E7-9E6C-7F7F58399549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D2804-D4B2-4AB7-98A8-2CBD691D56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69A77D-0709-49E7-9E6C-7F7F58399549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D2804-D4B2-4AB7-98A8-2CBD691D56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69A77D-0709-49E7-9E6C-7F7F58399549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D2804-D4B2-4AB7-98A8-2CBD691D56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69A77D-0709-49E7-9E6C-7F7F58399549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D2804-D4B2-4AB7-98A8-2CBD691D56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69A77D-0709-49E7-9E6C-7F7F58399549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D2804-D4B2-4AB7-98A8-2CBD691D56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69A77D-0709-49E7-9E6C-7F7F58399549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D2804-D4B2-4AB7-98A8-2CBD691D56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69A77D-0709-49E7-9E6C-7F7F58399549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D2804-D4B2-4AB7-98A8-2CBD691D56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69A77D-0709-49E7-9E6C-7F7F58399549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D2804-D4B2-4AB7-98A8-2CBD691D56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69A77D-0709-49E7-9E6C-7F7F58399549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D2804-D4B2-4AB7-98A8-2CBD691D56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C69A77D-0709-49E7-9E6C-7F7F58399549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CD2804-D4B2-4AB7-98A8-2CBD691D565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image" Target="../media/image10.wmf"/><Relationship Id="rId4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png"/><Relationship Id="rId4" Type="http://schemas.openxmlformats.org/officeDocument/2006/relationships/image" Target="../media/image1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wmf"/><Relationship Id="rId5" Type="http://schemas.openxmlformats.org/officeDocument/2006/relationships/image" Target="../media/image19.wmf"/><Relationship Id="rId4" Type="http://schemas.openxmlformats.org/officeDocument/2006/relationships/image" Target="../media/image18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3400" y="260648"/>
            <a:ext cx="7851648" cy="2939752"/>
          </a:xfrm>
        </p:spPr>
        <p:txBody>
          <a:bodyPr>
            <a:normAutofit fontScale="90000"/>
          </a:bodyPr>
          <a:lstStyle/>
          <a:p>
            <a:pPr lvl="0" algn="l"/>
            <a:r>
              <a:rPr lang="cs-CZ" sz="1800" dirty="0"/>
              <a:t>NÁZEV ŠKOLY: Základní škola a praktická škola Arkadie o.</a:t>
            </a:r>
            <a:r>
              <a:rPr lang="cs-CZ" sz="1800" dirty="0" err="1"/>
              <a:t>p.s</a:t>
            </a:r>
            <a:r>
              <a:rPr lang="cs-CZ" sz="1800" dirty="0"/>
              <a:t/>
            </a:r>
            <a:br>
              <a:rPr lang="cs-CZ" sz="1800" dirty="0"/>
            </a:br>
            <a:r>
              <a:rPr lang="cs-CZ" sz="1800" dirty="0"/>
              <a:t>AUTOR: </a:t>
            </a:r>
            <a:r>
              <a:rPr lang="cs-CZ" sz="1800" dirty="0" smtClean="0"/>
              <a:t>Bc. Vladimíra </a:t>
            </a:r>
            <a:r>
              <a:rPr lang="cs-CZ" sz="1800" dirty="0" err="1" smtClean="0"/>
              <a:t>Benediktová</a:t>
            </a:r>
            <a:r>
              <a:rPr lang="cs-CZ" sz="1800" dirty="0"/>
              <a:t/>
            </a:r>
            <a:br>
              <a:rPr lang="cs-CZ" sz="1800" dirty="0"/>
            </a:br>
            <a:r>
              <a:rPr lang="cs-CZ" sz="1800" dirty="0"/>
              <a:t>NÁZEV</a:t>
            </a:r>
            <a:r>
              <a:rPr lang="cs-CZ" sz="1800"/>
              <a:t>: </a:t>
            </a:r>
            <a:r>
              <a:rPr lang="cs-CZ" sz="1800" smtClean="0"/>
              <a:t>VY_32_INOVACE_206_FYZIKA_LÁTKY</a:t>
            </a:r>
            <a:r>
              <a:rPr lang="cs-CZ" sz="1800" dirty="0"/>
              <a:t/>
            </a:r>
            <a:br>
              <a:rPr lang="cs-CZ" sz="1800" dirty="0"/>
            </a:br>
            <a:r>
              <a:rPr lang="cs-CZ" sz="1800" dirty="0" smtClean="0"/>
              <a:t>TÉMA</a:t>
            </a:r>
            <a:r>
              <a:rPr lang="cs-CZ" sz="1800" dirty="0"/>
              <a:t>: </a:t>
            </a:r>
            <a:r>
              <a:rPr lang="cs-CZ" sz="1800" dirty="0" smtClean="0"/>
              <a:t>LÁTKY</a:t>
            </a:r>
            <a:r>
              <a:rPr lang="cs-CZ" sz="1800" dirty="0"/>
              <a:t/>
            </a:r>
            <a:br>
              <a:rPr lang="cs-CZ" sz="1800" dirty="0"/>
            </a:br>
            <a:r>
              <a:rPr lang="cs-CZ" sz="1800" dirty="0"/>
              <a:t>ČÍSLO PROJEKTU: CZ.1.07./1.4.00/21.2257 </a:t>
            </a:r>
            <a:r>
              <a:rPr lang="cs-CZ" sz="6000" dirty="0"/>
              <a:t/>
            </a:r>
            <a:br>
              <a:rPr lang="cs-CZ" sz="6000" dirty="0"/>
            </a:br>
            <a:r>
              <a:rPr lang="cs-CZ" sz="6000" dirty="0"/>
              <a:t/>
            </a:r>
            <a:br>
              <a:rPr lang="cs-CZ" sz="6000" dirty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67744" y="3622486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5455397"/>
      </p:ext>
    </p:extLst>
  </p:cSld>
  <p:clrMapOvr>
    <a:masterClrMapping/>
  </p:clrMapOvr>
  <p:transition spd="slow">
    <p:circl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42900" lvl="0">
              <a:buClr>
                <a:srgbClr val="6F6F74"/>
              </a:buClr>
              <a:buSzPct val="76000"/>
              <a:buFont typeface="Wingdings 2" pitchFamily="18" charset="2"/>
              <a:buChar char=""/>
            </a:pPr>
            <a:r>
              <a:rPr lang="cs-CZ" sz="2400" dirty="0">
                <a:solidFill>
                  <a:srgbClr val="46464A"/>
                </a:solidFill>
                <a:latin typeface="Calibri" pitchFamily="34" charset="0"/>
                <a:cs typeface="Calibri" pitchFamily="34" charset="0"/>
              </a:rPr>
              <a:t>Materiál pro výuku </a:t>
            </a:r>
            <a:r>
              <a:rPr lang="cs-CZ" sz="2400" dirty="0" smtClean="0">
                <a:solidFill>
                  <a:srgbClr val="46464A"/>
                </a:solidFill>
                <a:latin typeface="Calibri" pitchFamily="34" charset="0"/>
                <a:cs typeface="Calibri" pitchFamily="34" charset="0"/>
              </a:rPr>
              <a:t>fyziky </a:t>
            </a:r>
            <a:r>
              <a:rPr lang="cs-CZ" sz="2400" dirty="0">
                <a:solidFill>
                  <a:srgbClr val="46464A"/>
                </a:solidFill>
                <a:latin typeface="Calibri" pitchFamily="34" charset="0"/>
                <a:cs typeface="Calibri" pitchFamily="34" charset="0"/>
              </a:rPr>
              <a:t>v </a:t>
            </a:r>
            <a:r>
              <a:rPr lang="cs-CZ" sz="2400" dirty="0" smtClean="0">
                <a:solidFill>
                  <a:srgbClr val="46464A"/>
                </a:solidFill>
                <a:latin typeface="Calibri" pitchFamily="34" charset="0"/>
                <a:cs typeface="Calibri" pitchFamily="34" charset="0"/>
              </a:rPr>
              <a:t>7. </a:t>
            </a:r>
            <a:r>
              <a:rPr lang="cs-CZ" sz="2400" dirty="0">
                <a:solidFill>
                  <a:srgbClr val="46464A"/>
                </a:solidFill>
                <a:latin typeface="Calibri" pitchFamily="34" charset="0"/>
                <a:cs typeface="Calibri" pitchFamily="34" charset="0"/>
              </a:rPr>
              <a:t>třídě základní </a:t>
            </a:r>
            <a:r>
              <a:rPr lang="cs-CZ" sz="2400" dirty="0" smtClean="0">
                <a:solidFill>
                  <a:srgbClr val="46464A"/>
                </a:solidFill>
                <a:latin typeface="Calibri" pitchFamily="34" charset="0"/>
                <a:cs typeface="Calibri" pitchFamily="34" charset="0"/>
              </a:rPr>
              <a:t>školy  </a:t>
            </a:r>
            <a:r>
              <a:rPr lang="cs-CZ" sz="2400" dirty="0">
                <a:solidFill>
                  <a:srgbClr val="46464A"/>
                </a:solidFill>
                <a:latin typeface="Calibri" pitchFamily="34" charset="0"/>
                <a:cs typeface="Calibri" pitchFamily="34" charset="0"/>
              </a:rPr>
              <a:t>praktické</a:t>
            </a:r>
          </a:p>
          <a:p>
            <a:pPr marL="342900" lvl="0">
              <a:buClr>
                <a:srgbClr val="6F6F74"/>
              </a:buClr>
              <a:buSzPct val="76000"/>
              <a:buFont typeface="Wingdings 2" pitchFamily="18" charset="2"/>
              <a:buChar char=""/>
            </a:pPr>
            <a:r>
              <a:rPr lang="cs-CZ" sz="2400" dirty="0">
                <a:solidFill>
                  <a:srgbClr val="46464A"/>
                </a:solidFill>
                <a:latin typeface="Calibri" pitchFamily="34" charset="0"/>
                <a:cs typeface="Calibri" pitchFamily="34" charset="0"/>
              </a:rPr>
              <a:t>Určeno pro interaktivní tabuli</a:t>
            </a:r>
          </a:p>
          <a:p>
            <a:pPr marL="342900" lvl="0">
              <a:buClr>
                <a:srgbClr val="6F6F74"/>
              </a:buClr>
              <a:buSzPct val="76000"/>
              <a:buFont typeface="Wingdings 2" pitchFamily="18" charset="2"/>
              <a:buChar char=""/>
            </a:pPr>
            <a:r>
              <a:rPr lang="cs-CZ" sz="2400" dirty="0">
                <a:solidFill>
                  <a:srgbClr val="46464A"/>
                </a:solidFill>
                <a:latin typeface="Calibri" pitchFamily="34" charset="0"/>
                <a:cs typeface="Calibri" pitchFamily="34" charset="0"/>
              </a:rPr>
              <a:t>Výklad nové </a:t>
            </a:r>
            <a:r>
              <a:rPr lang="cs-CZ" sz="2400" dirty="0" smtClean="0">
                <a:solidFill>
                  <a:srgbClr val="46464A"/>
                </a:solidFill>
                <a:latin typeface="Calibri" pitchFamily="34" charset="0"/>
                <a:cs typeface="Calibri" pitchFamily="34" charset="0"/>
              </a:rPr>
              <a:t>látky </a:t>
            </a:r>
            <a:r>
              <a:rPr lang="cs-CZ" sz="2400" smtClean="0">
                <a:solidFill>
                  <a:srgbClr val="46464A"/>
                </a:solidFill>
                <a:latin typeface="Calibri" pitchFamily="34" charset="0"/>
                <a:cs typeface="Calibri" pitchFamily="34" charset="0"/>
              </a:rPr>
              <a:t>– </a:t>
            </a:r>
            <a:r>
              <a:rPr lang="cs-CZ" sz="2400">
                <a:solidFill>
                  <a:srgbClr val="46464A"/>
                </a:solidFill>
                <a:latin typeface="Calibri" pitchFamily="34" charset="0"/>
                <a:cs typeface="Calibri" pitchFamily="34" charset="0"/>
              </a:rPr>
              <a:t>L</a:t>
            </a:r>
            <a:r>
              <a:rPr lang="cs-CZ" sz="2400" smtClean="0">
                <a:solidFill>
                  <a:srgbClr val="46464A"/>
                </a:solidFill>
                <a:latin typeface="Calibri" pitchFamily="34" charset="0"/>
                <a:cs typeface="Calibri" pitchFamily="34" charset="0"/>
              </a:rPr>
              <a:t>átky </a:t>
            </a:r>
            <a:r>
              <a:rPr lang="cs-CZ" sz="2400" dirty="0" smtClean="0">
                <a:solidFill>
                  <a:srgbClr val="46464A"/>
                </a:solidFill>
                <a:latin typeface="Calibri" pitchFamily="34" charset="0"/>
                <a:cs typeface="Calibri" pitchFamily="34" charset="0"/>
              </a:rPr>
              <a:t>- spojený s obrázkovými hádankami, možné použít i na upevňování a procvičení probrané látky</a:t>
            </a:r>
          </a:p>
          <a:p>
            <a:pPr>
              <a:buClr>
                <a:srgbClr val="6F6F74"/>
              </a:buClr>
              <a:buSzPct val="76000"/>
              <a:buFont typeface="Wingdings 2" pitchFamily="18" charset="2"/>
              <a:buChar char=""/>
            </a:pPr>
            <a:r>
              <a:rPr lang="cs-CZ" sz="2400" dirty="0" smtClean="0">
                <a:solidFill>
                  <a:srgbClr val="46464A"/>
                </a:solidFill>
                <a:latin typeface="Calibri" pitchFamily="34" charset="0"/>
                <a:cs typeface="Calibri" pitchFamily="34" charset="0"/>
              </a:rPr>
              <a:t>Charakteristika: látka, látka pevná, látka kapalná, látka plynná</a:t>
            </a:r>
          </a:p>
          <a:p>
            <a:pPr marL="342900" lvl="0">
              <a:buClr>
                <a:srgbClr val="6F6F74"/>
              </a:buClr>
              <a:buSzPct val="76000"/>
              <a:buFont typeface="Wingdings 2" pitchFamily="18" charset="2"/>
              <a:buChar char=""/>
            </a:pPr>
            <a:r>
              <a:rPr lang="cs-CZ" sz="2400" dirty="0" smtClean="0">
                <a:solidFill>
                  <a:srgbClr val="46464A"/>
                </a:solidFill>
                <a:latin typeface="Calibri" pitchFamily="34" charset="0"/>
                <a:cs typeface="Calibri" pitchFamily="34" charset="0"/>
              </a:rPr>
              <a:t>Prostor pro samostatnou nebo skupinovou práci – názvy </a:t>
            </a:r>
            <a:endParaRPr lang="cs-CZ" sz="2400" dirty="0">
              <a:solidFill>
                <a:srgbClr val="46464A"/>
              </a:solidFill>
              <a:latin typeface="Calibri" pitchFamily="34" charset="0"/>
              <a:cs typeface="Calibri" pitchFamily="34" charset="0"/>
            </a:endParaRPr>
          </a:p>
          <a:p>
            <a:pPr marL="342900" lvl="0">
              <a:buClr>
                <a:srgbClr val="6F6F74"/>
              </a:buClr>
              <a:buSzPct val="76000"/>
              <a:buFont typeface="Wingdings 2" pitchFamily="18" charset="2"/>
              <a:buChar char=""/>
            </a:pPr>
            <a:r>
              <a:rPr lang="cs-CZ" sz="2400" dirty="0">
                <a:solidFill>
                  <a:srgbClr val="46464A"/>
                </a:solidFill>
                <a:latin typeface="Calibri" pitchFamily="34" charset="0"/>
                <a:cs typeface="Calibri" pitchFamily="34" charset="0"/>
              </a:rPr>
              <a:t>Použití v hodině žáky zaujalo, aktivně se zapojovali do diskuse a práce na interaktivní </a:t>
            </a:r>
            <a:r>
              <a:rPr lang="cs-CZ" sz="2400" dirty="0" smtClean="0">
                <a:solidFill>
                  <a:srgbClr val="46464A"/>
                </a:solidFill>
                <a:latin typeface="Calibri" pitchFamily="34" charset="0"/>
                <a:cs typeface="Calibri" pitchFamily="34" charset="0"/>
              </a:rPr>
              <a:t>tabuli</a:t>
            </a:r>
          </a:p>
          <a:p>
            <a:pPr marL="342900" lvl="0">
              <a:buClr>
                <a:srgbClr val="6F6F74"/>
              </a:buClr>
              <a:buSzPct val="76000"/>
              <a:buFont typeface="Wingdings 2" pitchFamily="18" charset="2"/>
              <a:buChar char=""/>
            </a:pPr>
            <a:r>
              <a:rPr lang="cs-CZ" sz="2400" dirty="0" smtClean="0">
                <a:solidFill>
                  <a:srgbClr val="46464A"/>
                </a:solidFill>
                <a:latin typeface="Calibri" pitchFamily="34" charset="0"/>
                <a:cs typeface="Calibri" pitchFamily="34" charset="0"/>
              </a:rPr>
              <a:t>Vytvořeno  19. 12. 2012</a:t>
            </a:r>
            <a:endParaRPr lang="cs-CZ" sz="2400" dirty="0">
              <a:solidFill>
                <a:srgbClr val="46464A"/>
              </a:solidFill>
              <a:latin typeface="Calibri" pitchFamily="34" charset="0"/>
              <a:cs typeface="Calibri" pitchFamily="34" charset="0"/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23954019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5" name="Picture 7" descr="C:\Users\User\AppData\Local\Microsoft\Windows\Temporary Internet Files\Content.IE5\REQH03EN\MC900441284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0800000" flipV="1">
            <a:off x="3851920" y="5157192"/>
            <a:ext cx="1299592" cy="1299592"/>
          </a:xfrm>
          <a:prstGeom prst="rect">
            <a:avLst/>
          </a:prstGeom>
          <a:noFill/>
        </p:spPr>
      </p:pic>
      <p:pic>
        <p:nvPicPr>
          <p:cNvPr id="2063" name="Picture 15" descr="C:\Users\User\AppData\Local\Microsoft\Windows\Temporary Internet Files\Content.IE5\MYNG2VKX\MC900441708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452320" y="3284984"/>
            <a:ext cx="1299592" cy="1299592"/>
          </a:xfrm>
          <a:prstGeom prst="rect">
            <a:avLst/>
          </a:prstGeom>
          <a:noFill/>
        </p:spPr>
      </p:pic>
      <p:pic>
        <p:nvPicPr>
          <p:cNvPr id="2079" name="Picture 31" descr="C:\Users\User\AppData\Local\Microsoft\Windows\Temporary Internet Files\Content.IE5\6FJYVSA6\MC900352201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300192" y="4725144"/>
            <a:ext cx="1044166" cy="1792586"/>
          </a:xfrm>
          <a:prstGeom prst="rect">
            <a:avLst/>
          </a:prstGeom>
          <a:noFill/>
        </p:spPr>
      </p:pic>
      <p:pic>
        <p:nvPicPr>
          <p:cNvPr id="2080" name="Picture 32" descr="C:\Users\User\AppData\Local\Microsoft\Windows\Temporary Internet Files\Content.IE5\637121T3\MC90021536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763688" y="5085184"/>
            <a:ext cx="1667887" cy="1368151"/>
          </a:xfrm>
          <a:prstGeom prst="rect">
            <a:avLst/>
          </a:prstGeom>
          <a:noFill/>
        </p:spPr>
      </p:pic>
      <p:graphicFrame>
        <p:nvGraphicFramePr>
          <p:cNvPr id="38" name="Tabulka 37"/>
          <p:cNvGraphicFramePr>
            <a:graphicFrameLocks noGrp="1"/>
          </p:cNvGraphicFramePr>
          <p:nvPr/>
        </p:nvGraphicFramePr>
        <p:xfrm>
          <a:off x="2195736" y="1556792"/>
          <a:ext cx="4128120" cy="183842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58680"/>
                <a:gridCol w="458680"/>
                <a:gridCol w="458680"/>
                <a:gridCol w="458680"/>
                <a:gridCol w="458680"/>
                <a:gridCol w="458680"/>
                <a:gridCol w="458680"/>
                <a:gridCol w="458680"/>
                <a:gridCol w="458680"/>
              </a:tblGrid>
              <a:tr h="36768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1..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</a:tr>
              <a:tr h="36768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</a:tr>
              <a:tr h="36768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67685">
                <a:tc>
                  <a:txBody>
                    <a:bodyPr/>
                    <a:lstStyle/>
                    <a:p>
                      <a:r>
                        <a:rPr lang="cs-CZ" dirty="0" smtClean="0"/>
                        <a:t>4.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</a:tr>
              <a:tr h="36768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5.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39" name="TextovéPole 38"/>
          <p:cNvSpPr txBox="1"/>
          <p:nvPr/>
        </p:nvSpPr>
        <p:spPr>
          <a:xfrm>
            <a:off x="3131840" y="1556792"/>
            <a:ext cx="432048" cy="369332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1.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1763688" y="1916832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2771800" y="2276872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2267744" y="548680"/>
            <a:ext cx="333937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Rockwell" pitchFamily="18" charset="0"/>
              </a:rPr>
              <a:t>Vylušti tajenku</a:t>
            </a:r>
            <a:endParaRPr lang="cs-CZ" sz="3600" dirty="0">
              <a:latin typeface="Rockwell" pitchFamily="18" charset="0"/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755576" y="3212976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1619672" y="5085184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4211960" y="4869160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5940152" y="4941168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7236296" y="3573016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  <p:pic>
        <p:nvPicPr>
          <p:cNvPr id="2051" name="Picture 3" descr="C:\Users\User\AppData\Local\Microsoft\Windows\Temporary Internet Files\Content.IE5\6FJYVSA6\MC900150777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79512" y="3284984"/>
            <a:ext cx="1847088" cy="132953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08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20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0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207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20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2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206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20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20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Všechna tělesa se skládají z látek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LÁTKY PEVNÉ </a:t>
            </a:r>
            <a:r>
              <a:rPr lang="cs-CZ" dirty="0" smtClean="0"/>
              <a:t>: papír, dřevo, sklo, železo, ocel, 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kámen, hlína……..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1027" name="Picture 3" descr="C:\Users\User\AppData\Local\Microsoft\Windows\Temporary Internet Files\Content.IE5\WL428E9A\MP90040693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3284984"/>
            <a:ext cx="2267321" cy="1510957"/>
          </a:xfrm>
          <a:prstGeom prst="rect">
            <a:avLst/>
          </a:prstGeom>
          <a:noFill/>
        </p:spPr>
      </p:pic>
      <p:pic>
        <p:nvPicPr>
          <p:cNvPr id="1031" name="Picture 7" descr="C:\Users\User\AppData\Local\Microsoft\Windows\Temporary Internet Files\Content.IE5\WL428E9A\MP90043072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03848" y="3284984"/>
            <a:ext cx="1556792" cy="1556792"/>
          </a:xfrm>
          <a:prstGeom prst="rect">
            <a:avLst/>
          </a:prstGeom>
          <a:noFill/>
        </p:spPr>
      </p:pic>
      <p:pic>
        <p:nvPicPr>
          <p:cNvPr id="1034" name="Picture 10" descr="C:\Users\User\AppData\Local\Microsoft\Windows\Temporary Internet Files\Content.IE5\XQS3PGP2\MP900387617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12160" y="2924944"/>
            <a:ext cx="1458641" cy="2044824"/>
          </a:xfrm>
          <a:prstGeom prst="rect">
            <a:avLst/>
          </a:prstGeom>
          <a:noFill/>
        </p:spPr>
      </p:pic>
      <p:pic>
        <p:nvPicPr>
          <p:cNvPr id="1036" name="Picture 12" descr="C:\Users\User\AppData\Local\Microsoft\Windows\Temporary Internet Files\Content.IE5\T91O9917\MC900207276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187624" y="5013176"/>
            <a:ext cx="2444861" cy="1614114"/>
          </a:xfrm>
          <a:prstGeom prst="rect">
            <a:avLst/>
          </a:prstGeom>
          <a:noFill/>
        </p:spPr>
      </p:pic>
      <p:pic>
        <p:nvPicPr>
          <p:cNvPr id="1039" name="Picture 15" descr="C:\Users\User\AppData\Local\Microsoft\Windows\Temporary Internet Files\Content.IE5\REQH03EN\MP900390170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427984" y="5157192"/>
            <a:ext cx="1929746" cy="137655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764704"/>
            <a:ext cx="8229600" cy="4525963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LÁTKY KAPALNÉ </a:t>
            </a:r>
            <a:r>
              <a:rPr lang="cs-CZ" dirty="0" smtClean="0"/>
              <a:t>: voda, ocet, čaj, mléko, líh……</a:t>
            </a:r>
            <a:endParaRPr lang="cs-CZ" dirty="0"/>
          </a:p>
        </p:txBody>
      </p:sp>
      <p:pic>
        <p:nvPicPr>
          <p:cNvPr id="2052" name="Picture 4" descr="C:\Users\User\AppData\Local\Microsoft\Windows\Temporary Internet Files\Content.IE5\YUWUC4CL\MP90038785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3573016"/>
            <a:ext cx="2229127" cy="3124944"/>
          </a:xfrm>
          <a:prstGeom prst="rect">
            <a:avLst/>
          </a:prstGeom>
          <a:noFill/>
        </p:spPr>
      </p:pic>
      <p:pic>
        <p:nvPicPr>
          <p:cNvPr id="2054" name="Picture 6" descr="C:\Users\User\AppData\Local\Microsoft\Windows\Temporary Internet Files\Content.IE5\SF2GM8PH\MP900448644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11960" y="1916832"/>
            <a:ext cx="3491880" cy="2256354"/>
          </a:xfrm>
          <a:prstGeom prst="rect">
            <a:avLst/>
          </a:prstGeom>
          <a:noFill/>
        </p:spPr>
      </p:pic>
      <p:pic>
        <p:nvPicPr>
          <p:cNvPr id="2057" name="Picture 9" descr="C:\Users\User\AppData\Local\Microsoft\Windows\Temporary Internet Files\Content.IE5\5CC25BQH\MP900386725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27984" y="4437112"/>
            <a:ext cx="2793504" cy="1992700"/>
          </a:xfrm>
          <a:prstGeom prst="rect">
            <a:avLst/>
          </a:prstGeom>
          <a:noFill/>
        </p:spPr>
      </p:pic>
      <p:pic>
        <p:nvPicPr>
          <p:cNvPr id="1027" name="Picture 3" descr="C:\Users\User\AppData\Local\Microsoft\Windows\Temporary Internet Files\Content.IE5\V74FUSD4\MC900441750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115616" y="1340768"/>
            <a:ext cx="1947664" cy="194766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692696"/>
            <a:ext cx="8229600" cy="4525963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LÁTKY PLYNNÉ </a:t>
            </a:r>
            <a:r>
              <a:rPr lang="cs-CZ" dirty="0" smtClean="0"/>
              <a:t>: vzduch, kyslík, pára, zemní plyn</a:t>
            </a:r>
            <a:endParaRPr lang="cs-CZ" dirty="0"/>
          </a:p>
        </p:txBody>
      </p:sp>
      <p:pic>
        <p:nvPicPr>
          <p:cNvPr id="3079" name="Picture 7" descr="C:\Users\User\AppData\Local\Microsoft\Windows\Temporary Internet Files\Content.IE5\SF2GM8PH\MP90040135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988840"/>
            <a:ext cx="3131591" cy="3131591"/>
          </a:xfrm>
          <a:prstGeom prst="rect">
            <a:avLst/>
          </a:prstGeom>
          <a:noFill/>
        </p:spPr>
      </p:pic>
      <p:pic>
        <p:nvPicPr>
          <p:cNvPr id="3083" name="Picture 11" descr="C:\Users\User\AppData\Local\Microsoft\Windows\Temporary Internet Files\Content.IE5\XQS3PGP2\MC90035359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95936" y="1916832"/>
            <a:ext cx="1803149" cy="1614535"/>
          </a:xfrm>
          <a:prstGeom prst="rect">
            <a:avLst/>
          </a:prstGeom>
          <a:noFill/>
        </p:spPr>
      </p:pic>
      <p:pic>
        <p:nvPicPr>
          <p:cNvPr id="3084" name="Picture 12" descr="C:\Users\User\AppData\Local\Microsoft\Windows\Temporary Internet Files\Content.IE5\8XMJSTAW\MP900422859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07904" y="4221088"/>
            <a:ext cx="2987824" cy="1993439"/>
          </a:xfrm>
          <a:prstGeom prst="rect">
            <a:avLst/>
          </a:prstGeom>
          <a:noFill/>
        </p:spPr>
      </p:pic>
      <p:pic>
        <p:nvPicPr>
          <p:cNvPr id="3085" name="Picture 13" descr="C:\Users\User\AppData\Local\Microsoft\Windows\Temporary Internet Files\Content.IE5\V74FUSD4\MC900351301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516216" y="1484784"/>
            <a:ext cx="1275030" cy="1789568"/>
          </a:xfrm>
          <a:prstGeom prst="rect">
            <a:avLst/>
          </a:prstGeom>
          <a:noFill/>
        </p:spPr>
      </p:pic>
      <p:pic>
        <p:nvPicPr>
          <p:cNvPr id="3086" name="Picture 14" descr="C:\Users\User\AppData\Local\Microsoft\Windows\Temporary Internet Files\Content.IE5\6FJYVSA6\MC900014755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876256" y="4365104"/>
            <a:ext cx="858622" cy="186537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0" fill="hold"/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0" fill="hold"/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0" fill="hold"/>
                                        <p:tgtEl>
                                          <p:spTgt spid="30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0" fill="hold"/>
                                        <p:tgtEl>
                                          <p:spTgt spid="30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0" fill="hold"/>
                                        <p:tgtEl>
                                          <p:spTgt spid="30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0" fill="hold"/>
                                        <p:tgtEl>
                                          <p:spTgt spid="30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Látky -  procvičování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1484785"/>
            <a:ext cx="8568952" cy="42165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Které z následujících pojmů označují </a:t>
            </a:r>
            <a:r>
              <a:rPr lang="cs-CZ" sz="3200" u="sng" dirty="0" smtClean="0">
                <a:solidFill>
                  <a:srgbClr val="FF0000"/>
                </a:solidFill>
              </a:rPr>
              <a:t>látky </a:t>
            </a:r>
            <a:r>
              <a:rPr lang="cs-CZ" sz="3200" dirty="0" smtClean="0">
                <a:solidFill>
                  <a:srgbClr val="FF0000"/>
                </a:solidFill>
              </a:rPr>
              <a:t>? Podtrhni správný pojem.</a:t>
            </a:r>
          </a:p>
          <a:p>
            <a:endParaRPr lang="cs-CZ" sz="2400" dirty="0" smtClean="0"/>
          </a:p>
          <a:p>
            <a:r>
              <a:rPr lang="cs-CZ" sz="3600" dirty="0" smtClean="0"/>
              <a:t>Papír, tužka, ocet, počítač, stůl, kniha, kámen, porcelán, keramika, míč, guma, oxid uhličitý, tiskárna, dřevo, plast, mlha, stůl, olej, hrnek. </a:t>
            </a:r>
          </a:p>
          <a:p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</p:spPr>
        <p:txBody>
          <a:bodyPr/>
          <a:lstStyle/>
          <a:p>
            <a:r>
              <a:rPr lang="cs-CZ" dirty="0" smtClean="0"/>
              <a:t>Kontrola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1916832"/>
            <a:ext cx="7560839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u="sng" dirty="0" smtClean="0"/>
              <a:t>Papír,</a:t>
            </a:r>
            <a:r>
              <a:rPr lang="cs-CZ" sz="3600" dirty="0" smtClean="0"/>
              <a:t> tužka, </a:t>
            </a:r>
            <a:r>
              <a:rPr lang="cs-CZ" sz="3600" u="sng" dirty="0" smtClean="0"/>
              <a:t>ocet,</a:t>
            </a:r>
            <a:r>
              <a:rPr lang="cs-CZ" sz="3600" dirty="0" smtClean="0"/>
              <a:t> počítač, stůl, kniha, </a:t>
            </a:r>
            <a:r>
              <a:rPr lang="cs-CZ" sz="3600" u="sng" dirty="0" smtClean="0"/>
              <a:t>kámen</a:t>
            </a:r>
            <a:r>
              <a:rPr lang="cs-CZ" sz="3600" dirty="0" smtClean="0"/>
              <a:t>, </a:t>
            </a:r>
            <a:r>
              <a:rPr lang="cs-CZ" sz="3600" u="sng" dirty="0" smtClean="0"/>
              <a:t>porcelán</a:t>
            </a:r>
            <a:r>
              <a:rPr lang="cs-CZ" sz="3600" dirty="0" smtClean="0"/>
              <a:t>, </a:t>
            </a:r>
            <a:r>
              <a:rPr lang="cs-CZ" sz="3600" u="sng" dirty="0" smtClean="0"/>
              <a:t>keramika</a:t>
            </a:r>
            <a:r>
              <a:rPr lang="cs-CZ" sz="3600" dirty="0" smtClean="0"/>
              <a:t>, míč, </a:t>
            </a:r>
            <a:r>
              <a:rPr lang="cs-CZ" sz="3600" u="sng" dirty="0" smtClean="0"/>
              <a:t>guma,</a:t>
            </a:r>
            <a:r>
              <a:rPr lang="cs-CZ" sz="3600" dirty="0" smtClean="0"/>
              <a:t> </a:t>
            </a:r>
            <a:r>
              <a:rPr lang="cs-CZ" sz="3600" u="sng" dirty="0" smtClean="0"/>
              <a:t>oxid uhličitý</a:t>
            </a:r>
            <a:r>
              <a:rPr lang="cs-CZ" sz="3600" dirty="0" smtClean="0"/>
              <a:t>, tiskárna, </a:t>
            </a:r>
            <a:r>
              <a:rPr lang="cs-CZ" sz="3600" u="sng" dirty="0" smtClean="0"/>
              <a:t>dřevo</a:t>
            </a:r>
            <a:r>
              <a:rPr lang="cs-CZ" sz="3600" dirty="0" smtClean="0"/>
              <a:t>, </a:t>
            </a:r>
            <a:r>
              <a:rPr lang="cs-CZ" sz="3600" u="sng" dirty="0" smtClean="0"/>
              <a:t>plast, mlha</a:t>
            </a:r>
            <a:r>
              <a:rPr lang="cs-CZ" sz="3600" dirty="0" smtClean="0"/>
              <a:t>, stůl, </a:t>
            </a:r>
            <a:r>
              <a:rPr lang="cs-CZ" sz="3600" u="sng" dirty="0" smtClean="0"/>
              <a:t>olej</a:t>
            </a:r>
            <a:r>
              <a:rPr lang="cs-CZ" sz="3600" dirty="0" smtClean="0"/>
              <a:t>, hrnek.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1259632" y="1844824"/>
            <a:ext cx="348313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>
                <a:latin typeface="Calibri" pitchFamily="34" charset="0"/>
                <a:cs typeface="Calibri" pitchFamily="34" charset="0"/>
              </a:rPr>
              <a:t>www.</a:t>
            </a:r>
            <a:r>
              <a:rPr lang="cs-CZ" sz="2400" dirty="0" err="1" smtClean="0">
                <a:latin typeface="Calibri" pitchFamily="34" charset="0"/>
                <a:cs typeface="Calibri" pitchFamily="34" charset="0"/>
              </a:rPr>
              <a:t>microsoft.office.com</a:t>
            </a:r>
            <a:endParaRPr lang="cs-CZ" sz="2400" dirty="0" smtClean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302</TotalTime>
  <Words>256</Words>
  <Application>Microsoft Office PowerPoint</Application>
  <PresentationFormat>Předvádění na obrazovce (4:3)</PresentationFormat>
  <Paragraphs>36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NÁZEV ŠKOLY: Základní škola a praktická škola Arkadie o.p.s AUTOR: Bc. Vladimíra Benediktová NÁZEV: VY_32_INOVACE_206_FYZIKA_LÁTKY TÉMA: LÁTKY ČÍSLO PROJEKTU: CZ.1.07./1.4.00/21.2257   </vt:lpstr>
      <vt:lpstr>Anotace</vt:lpstr>
      <vt:lpstr>Prezentace aplikace PowerPoint</vt:lpstr>
      <vt:lpstr>Všechna tělesa se skládají z látek</vt:lpstr>
      <vt:lpstr>Prezentace aplikace PowerPoint</vt:lpstr>
      <vt:lpstr>Prezentace aplikace PowerPoint</vt:lpstr>
      <vt:lpstr>Látky -  procvičování</vt:lpstr>
      <vt:lpstr>Kontrola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User</dc:creator>
  <cp:lastModifiedBy>Benediktová Vladimíra</cp:lastModifiedBy>
  <cp:revision>46</cp:revision>
  <dcterms:created xsi:type="dcterms:W3CDTF">2013-02-04T19:02:12Z</dcterms:created>
  <dcterms:modified xsi:type="dcterms:W3CDTF">2013-05-28T11:33:06Z</dcterms:modified>
</cp:coreProperties>
</file>