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7" r:id="rId2"/>
    <p:sldId id="263" r:id="rId3"/>
    <p:sldId id="262" r:id="rId4"/>
    <p:sldId id="259" r:id="rId5"/>
    <p:sldId id="258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VY_32_INOVACE_209_FYZIKA_ZDROJE </a:t>
          </a:r>
          <a:r>
            <a:rPr lang="cs-CZ" sz="2000" baseline="0" dirty="0" smtClean="0"/>
            <a:t>ELEKTRICKÉHO NAPĚTÍ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Vladimíra </a:t>
          </a:r>
          <a:r>
            <a:rPr lang="cs-CZ" sz="2000" dirty="0" err="1" smtClean="0"/>
            <a:t>Benediktová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aseline="0" dirty="0" smtClean="0"/>
            <a:t>ZDROJE ELEKTRICKÉHO NAPĚTÍ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57A3559-4472-4B4E-AD92-D302A60E9F4A}" type="presOf" srcId="{4C35D32F-0EAB-4CD7-82EE-45574DC2A586}" destId="{890E4F0B-2866-4A3F-A3C7-2A14B1797930}" srcOrd="1" destOrd="0" presId="urn:microsoft.com/office/officeart/2005/8/layout/target3"/>
    <dgm:cxn modelId="{0C383D7E-18E3-4058-A3D8-660A430E39E9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AC53B30-D8E0-4757-94EF-AB9A5AA7A51B}" type="presOf" srcId="{B651F6E3-6281-48DB-9319-2AEAFDAE7572}" destId="{6BB5E863-4638-4E1D-BFDE-399D028AC4ED}" srcOrd="1" destOrd="0" presId="urn:microsoft.com/office/officeart/2005/8/layout/target3"/>
    <dgm:cxn modelId="{AEBC190B-66B8-4858-8DD5-FCE503467582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4029851-A95F-441A-8A3F-1C13BBEF7205}" type="presOf" srcId="{D1B46980-6531-4606-95E6-44980827E919}" destId="{6140AFEC-043D-4C43-A2F9-D0F5331DF3A3}" srcOrd="0" destOrd="0" presId="urn:microsoft.com/office/officeart/2005/8/layout/target3"/>
    <dgm:cxn modelId="{DD9FCC07-4E1F-4D53-867B-FD9EFC872C76}" type="presOf" srcId="{D1D4F407-5343-4D3F-B5B9-D407B03CAEB4}" destId="{D005CE8C-CC26-4C3E-AC11-E15060ECD759}" srcOrd="0" destOrd="0" presId="urn:microsoft.com/office/officeart/2005/8/layout/target3"/>
    <dgm:cxn modelId="{9EDB0317-C1E1-48A4-A8A5-6A510FD1E6F9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F386FDF-CCEC-4B6C-8C87-9BFBF5FB6008}" type="presOf" srcId="{757F3AB3-0718-4624-B441-E567A8F0AB56}" destId="{333A1088-737F-45CB-B68E-254E46348037}" srcOrd="0" destOrd="0" presId="urn:microsoft.com/office/officeart/2005/8/layout/target3"/>
    <dgm:cxn modelId="{54771EF2-D8FF-48A0-8207-1EDF45371171}" type="presOf" srcId="{D1B46980-6531-4606-95E6-44980827E919}" destId="{2BE915AB-18AA-4053-B92C-3BFC9ED204BB}" srcOrd="1" destOrd="0" presId="urn:microsoft.com/office/officeart/2005/8/layout/target3"/>
    <dgm:cxn modelId="{CCC89381-3F8A-408C-8ACC-F586A6A41DF2}" type="presOf" srcId="{D1D4F407-5343-4D3F-B5B9-D407B03CAEB4}" destId="{AED2198E-93D5-4001-81B4-73124B309672}" srcOrd="1" destOrd="0" presId="urn:microsoft.com/office/officeart/2005/8/layout/target3"/>
    <dgm:cxn modelId="{88F5DBC5-7673-4F60-9AD2-34CA4EC9602D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2977FF-E19B-43B3-B5C0-8DFFF80C0ABD}" type="presParOf" srcId="{333A1088-737F-45CB-B68E-254E46348037}" destId="{F5ABB229-8D3B-4694-996A-96F23CF14429}" srcOrd="0" destOrd="0" presId="urn:microsoft.com/office/officeart/2005/8/layout/target3"/>
    <dgm:cxn modelId="{C970DA4F-2314-42AD-A0C7-B3D132F7C81C}" type="presParOf" srcId="{333A1088-737F-45CB-B68E-254E46348037}" destId="{F41139FD-01EE-4571-8B17-4FB00FC51163}" srcOrd="1" destOrd="0" presId="urn:microsoft.com/office/officeart/2005/8/layout/target3"/>
    <dgm:cxn modelId="{BBB53D78-D853-4306-AB4B-F3825438FA46}" type="presParOf" srcId="{333A1088-737F-45CB-B68E-254E46348037}" destId="{D005CE8C-CC26-4C3E-AC11-E15060ECD759}" srcOrd="2" destOrd="0" presId="urn:microsoft.com/office/officeart/2005/8/layout/target3"/>
    <dgm:cxn modelId="{1FCFD3AF-F4CC-4BFD-9B68-E01030C89979}" type="presParOf" srcId="{333A1088-737F-45CB-B68E-254E46348037}" destId="{2C702D82-9B77-49B7-9568-BB8EB47C3372}" srcOrd="3" destOrd="0" presId="urn:microsoft.com/office/officeart/2005/8/layout/target3"/>
    <dgm:cxn modelId="{2079B8E6-66DE-4227-9C31-74E369F5AF39}" type="presParOf" srcId="{333A1088-737F-45CB-B68E-254E46348037}" destId="{A52A0455-90FF-4808-ABD0-F02540D31D5A}" srcOrd="4" destOrd="0" presId="urn:microsoft.com/office/officeart/2005/8/layout/target3"/>
    <dgm:cxn modelId="{250F226F-7DED-452F-B674-EFB302DCE809}" type="presParOf" srcId="{333A1088-737F-45CB-B68E-254E46348037}" destId="{6140AFEC-043D-4C43-A2F9-D0F5331DF3A3}" srcOrd="5" destOrd="0" presId="urn:microsoft.com/office/officeart/2005/8/layout/target3"/>
    <dgm:cxn modelId="{59EF08FF-C697-474D-8A14-04C0D7AFB8EB}" type="presParOf" srcId="{333A1088-737F-45CB-B68E-254E46348037}" destId="{9358AC05-5D7D-4327-9F80-1AD486AEA664}" srcOrd="6" destOrd="0" presId="urn:microsoft.com/office/officeart/2005/8/layout/target3"/>
    <dgm:cxn modelId="{89FE0E1C-9975-416D-8229-57DDE7D28562}" type="presParOf" srcId="{333A1088-737F-45CB-B68E-254E46348037}" destId="{313FC574-E1CD-4FB4-B054-0B805CE0447D}" srcOrd="7" destOrd="0" presId="urn:microsoft.com/office/officeart/2005/8/layout/target3"/>
    <dgm:cxn modelId="{4E1E60B5-45F8-4B6B-BBB5-89C5E835A282}" type="presParOf" srcId="{333A1088-737F-45CB-B68E-254E46348037}" destId="{619D679B-A015-4ECF-8348-D1034C574F40}" srcOrd="8" destOrd="0" presId="urn:microsoft.com/office/officeart/2005/8/layout/target3"/>
    <dgm:cxn modelId="{BC7480BF-33EC-467B-9A3F-67BEABDDA620}" type="presParOf" srcId="{333A1088-737F-45CB-B68E-254E46348037}" destId="{322283A8-4A27-4CDA-BAE3-F381106A9174}" srcOrd="9" destOrd="0" presId="urn:microsoft.com/office/officeart/2005/8/layout/target3"/>
    <dgm:cxn modelId="{4BF046C7-C98D-4946-96E3-5A90F8B46667}" type="presParOf" srcId="{333A1088-737F-45CB-B68E-254E46348037}" destId="{FFC9F71D-1B4F-4AD9-A4A6-86ADEFC8AF5C}" srcOrd="10" destOrd="0" presId="urn:microsoft.com/office/officeart/2005/8/layout/target3"/>
    <dgm:cxn modelId="{902A122B-E344-4695-AE0B-C0F522293FA1}" type="presParOf" srcId="{333A1088-737F-45CB-B68E-254E46348037}" destId="{25B08C86-7E15-44DC-BE7F-FFB55DD49D12}" srcOrd="11" destOrd="0" presId="urn:microsoft.com/office/officeart/2005/8/layout/target3"/>
    <dgm:cxn modelId="{1C651363-97CF-4292-8F74-0DFCB3584C7A}" type="presParOf" srcId="{333A1088-737F-45CB-B68E-254E46348037}" destId="{76644BE8-9D7C-4C09-B250-3D10AF48CBB7}" srcOrd="12" destOrd="0" presId="urn:microsoft.com/office/officeart/2005/8/layout/target3"/>
    <dgm:cxn modelId="{216E38C0-0EDE-4DD5-AAB1-B80FA9EF3D9C}" type="presParOf" srcId="{333A1088-737F-45CB-B68E-254E46348037}" destId="{EE85B701-7295-41C0-BA7A-34D3756A2AE6}" srcOrd="13" destOrd="0" presId="urn:microsoft.com/office/officeart/2005/8/layout/target3"/>
    <dgm:cxn modelId="{96F8DA3E-28AD-40EB-9C43-014A60CADBF7}" type="presParOf" srcId="{333A1088-737F-45CB-B68E-254E46348037}" destId="{8BEBB6EC-1DAA-4CAC-8A25-BC0FCBD5DBD5}" srcOrd="14" destOrd="0" presId="urn:microsoft.com/office/officeart/2005/8/layout/target3"/>
    <dgm:cxn modelId="{08E12313-4C71-4AB6-8392-40E253535D38}" type="presParOf" srcId="{333A1088-737F-45CB-B68E-254E46348037}" destId="{AED2198E-93D5-4001-81B4-73124B309672}" srcOrd="15" destOrd="0" presId="urn:microsoft.com/office/officeart/2005/8/layout/target3"/>
    <dgm:cxn modelId="{99B841B1-FDB7-4E05-A9C5-DE6B30991206}" type="presParOf" srcId="{333A1088-737F-45CB-B68E-254E46348037}" destId="{2BE915AB-18AA-4053-B92C-3BFC9ED204BB}" srcOrd="16" destOrd="0" presId="urn:microsoft.com/office/officeart/2005/8/layout/target3"/>
    <dgm:cxn modelId="{EE3A5C11-43B2-47B2-956E-8547A66AD0C6}" type="presParOf" srcId="{333A1088-737F-45CB-B68E-254E46348037}" destId="{6BB5E863-4638-4E1D-BFDE-399D028AC4ED}" srcOrd="17" destOrd="0" presId="urn:microsoft.com/office/officeart/2005/8/layout/target3"/>
    <dgm:cxn modelId="{CA167A36-8A84-44CC-871A-E378B98726FA}" type="presParOf" srcId="{333A1088-737F-45CB-B68E-254E46348037}" destId="{5A5FFA88-C948-4069-8E93-59FA12366E83}" srcOrd="18" destOrd="0" presId="urn:microsoft.com/office/officeart/2005/8/layout/target3"/>
    <dgm:cxn modelId="{51A809D5-5A0B-4FE6-8B27-85B64935A53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63629" y="0"/>
          <a:ext cx="7475115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363629" y="0"/>
        <a:ext cx="7475115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442198"/>
          <a:ext cx="7475115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Vladimíra </a:t>
          </a:r>
          <a:r>
            <a:rPr lang="cs-CZ" sz="2000" kern="1200" dirty="0" err="1" smtClean="0"/>
            <a:t>Benediktová</a:t>
          </a:r>
          <a:endParaRPr lang="cs-CZ" sz="2000" kern="1200" dirty="0"/>
        </a:p>
      </dsp:txBody>
      <dsp:txXfrm>
        <a:off x="1381869" y="442198"/>
        <a:ext cx="7475115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7475115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VY_32_INOVACE_209_FYZIKA_ZDROJE </a:t>
          </a:r>
          <a:r>
            <a:rPr lang="cs-CZ" sz="2000" kern="1200" baseline="0" dirty="0" smtClean="0"/>
            <a:t>ELEKTRICKÉHO NAPĚTÍ</a:t>
          </a:r>
          <a:endParaRPr lang="cs-CZ" sz="2000" kern="1200" dirty="0"/>
        </a:p>
      </dsp:txBody>
      <dsp:txXfrm>
        <a:off x="1381869" y="884396"/>
        <a:ext cx="7475115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7475115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baseline="0" dirty="0" smtClean="0"/>
            <a:t>ZDROJE ELEKTRICKÉHO NAPĚTÍ</a:t>
          </a:r>
          <a:endParaRPr lang="cs-CZ" sz="2000" kern="1200" dirty="0"/>
        </a:p>
      </dsp:txBody>
      <dsp:txXfrm>
        <a:off x="1381869" y="1326594"/>
        <a:ext cx="7475115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7475115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381869" y="1768792"/>
        <a:ext cx="7475115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39AD5A-0B26-41B3-B680-76E01C09960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6BFEC3-2CE7-4AF2-9B8E-F153BB09FFD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44838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F3AF-66A3-43CA-9CD7-77B6CAC0614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0528-1CDA-4428-80BD-1A0F461CF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F3AF-66A3-43CA-9CD7-77B6CAC0614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0528-1CDA-4428-80BD-1A0F461CF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F3AF-66A3-43CA-9CD7-77B6CAC0614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0528-1CDA-4428-80BD-1A0F461CF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F3AF-66A3-43CA-9CD7-77B6CAC0614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0528-1CDA-4428-80BD-1A0F461CF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F3AF-66A3-43CA-9CD7-77B6CAC0614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0528-1CDA-4428-80BD-1A0F461CF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F3AF-66A3-43CA-9CD7-77B6CAC0614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0528-1CDA-4428-80BD-1A0F461CF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F3AF-66A3-43CA-9CD7-77B6CAC0614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0528-1CDA-4428-80BD-1A0F461CF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F3AF-66A3-43CA-9CD7-77B6CAC0614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0528-1CDA-4428-80BD-1A0F461CF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F3AF-66A3-43CA-9CD7-77B6CAC0614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0528-1CDA-4428-80BD-1A0F461CF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F3AF-66A3-43CA-9CD7-77B6CAC0614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0528-1CDA-4428-80BD-1A0F461CF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E5F3AF-66A3-43CA-9CD7-77B6CAC0614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B40528-1CDA-4428-80BD-1A0F461CF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E5F3AF-66A3-43CA-9CD7-77B6CAC06142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B40528-1CDA-4428-80BD-1A0F461CFDA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9948790"/>
              </p:ext>
            </p:extLst>
          </p:nvPr>
        </p:nvGraphicFramePr>
        <p:xfrm>
          <a:off x="107504" y="692696"/>
          <a:ext cx="885698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Materiál pro výuku Fyziky v 8. ročníku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Výklad látky </a:t>
            </a:r>
            <a:r>
              <a:rPr lang="cs-CZ" smtClean="0"/>
              <a:t>– </a:t>
            </a:r>
            <a:r>
              <a:rPr lang="cs-CZ" smtClean="0"/>
              <a:t>Zdroje </a:t>
            </a:r>
            <a:r>
              <a:rPr lang="cs-CZ" dirty="0" smtClean="0"/>
              <a:t>elektrického napětí</a:t>
            </a:r>
          </a:p>
          <a:p>
            <a:r>
              <a:rPr lang="cs-CZ" dirty="0" smtClean="0">
                <a:latin typeface="Calibri" pitchFamily="34" charset="0"/>
              </a:rPr>
              <a:t>Cvičení pro ověření probrané látky, pro opakování</a:t>
            </a:r>
          </a:p>
          <a:p>
            <a:r>
              <a:rPr lang="cs-CZ" dirty="0" smtClean="0">
                <a:latin typeface="Calibri" pitchFamily="34" charset="0"/>
              </a:rPr>
              <a:t>Charakteristika: zdroje elektrického napětí, elektrické napětí, volt, voltmetr,</a:t>
            </a:r>
          </a:p>
          <a:p>
            <a:r>
              <a:rPr lang="cs-CZ" dirty="0" smtClean="0">
                <a:latin typeface="Calibri" pitchFamily="34" charset="0"/>
              </a:rPr>
              <a:t>Prostor pro samostatnou práci – žáci doplňují správné odpovědi</a:t>
            </a:r>
          </a:p>
          <a:p>
            <a:r>
              <a:rPr lang="cs-CZ" dirty="0" smtClean="0"/>
              <a:t>Zpětná vazba při kliknutí, prostor pro diskuzi</a:t>
            </a:r>
          </a:p>
          <a:p>
            <a:r>
              <a:rPr lang="cs-CZ" dirty="0" smtClean="0"/>
              <a:t>Žáci dobře reagovali, aktivně se zapojovali do práce i diskuze, cvičení dle svých možností plnili</a:t>
            </a:r>
          </a:p>
          <a:p>
            <a:r>
              <a:rPr lang="cs-CZ" dirty="0" smtClean="0"/>
              <a:t>Vytvořeno  16. 1. 2013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je napětí zdroje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4525963"/>
          </a:xfrm>
        </p:spPr>
        <p:txBody>
          <a:bodyPr/>
          <a:lstStyle/>
          <a:p>
            <a:r>
              <a:rPr lang="cs-CZ" dirty="0" smtClean="0"/>
              <a:t>Jednotka napětí je </a:t>
            </a:r>
            <a:r>
              <a:rPr lang="cs-CZ" dirty="0" smtClean="0">
                <a:solidFill>
                  <a:srgbClr val="FF0000"/>
                </a:solidFill>
              </a:rPr>
              <a:t>volt </a:t>
            </a:r>
          </a:p>
          <a:p>
            <a:r>
              <a:rPr lang="cs-CZ" dirty="0" smtClean="0"/>
              <a:t>Značka </a:t>
            </a:r>
            <a:r>
              <a:rPr lang="cs-CZ" dirty="0" smtClean="0">
                <a:solidFill>
                  <a:schemeClr val="accent2"/>
                </a:solidFill>
              </a:rPr>
              <a:t>V</a:t>
            </a:r>
          </a:p>
          <a:p>
            <a:r>
              <a:rPr lang="cs-CZ" dirty="0" smtClean="0"/>
              <a:t>Přístroj na měření  napětí je </a:t>
            </a:r>
            <a:r>
              <a:rPr lang="cs-CZ" dirty="0" smtClean="0">
                <a:solidFill>
                  <a:srgbClr val="FF0000"/>
                </a:solidFill>
              </a:rPr>
              <a:t>voltmetr</a:t>
            </a:r>
          </a:p>
          <a:p>
            <a:pPr>
              <a:buNone/>
            </a:pPr>
            <a:r>
              <a:rPr lang="cs-CZ" dirty="0" smtClean="0"/>
              <a:t>    </a:t>
            </a:r>
            <a:endParaRPr lang="cs-CZ" u="sng" dirty="0">
              <a:solidFill>
                <a:schemeClr val="accent2"/>
              </a:solidFill>
            </a:endParaRPr>
          </a:p>
        </p:txBody>
      </p:sp>
      <p:pic>
        <p:nvPicPr>
          <p:cNvPr id="1026" name="Picture 2" descr="C:\Users\User\AppData\Local\Microsoft\Windows\Temporary Internet Files\Content.IE5\ZO3RFP4H\MP90043924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861048"/>
            <a:ext cx="3560440" cy="237362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427984" y="5805264"/>
            <a:ext cx="31749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Kde můžeme vidět tuto značku?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638132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547664" y="274638"/>
            <a:ext cx="6120680" cy="922114"/>
          </a:xfrm>
          <a:noFill/>
        </p:spPr>
        <p:txBody>
          <a:bodyPr>
            <a:normAutofit fontScale="90000"/>
          </a:bodyPr>
          <a:lstStyle/>
          <a:p>
            <a:r>
              <a:rPr lang="cs-CZ" dirty="0" smtClean="0"/>
              <a:t>Každý zdroj má své napětí.</a:t>
            </a:r>
            <a:endParaRPr lang="cs-CZ" dirty="0"/>
          </a:p>
        </p:txBody>
      </p:sp>
      <p:pic>
        <p:nvPicPr>
          <p:cNvPr id="4" name="Obrázek 3" descr="DSC_0701.JPG"/>
          <p:cNvPicPr>
            <a:picLocks noChangeAspect="1"/>
          </p:cNvPicPr>
          <p:nvPr/>
        </p:nvPicPr>
        <p:blipFill>
          <a:blip r:embed="rId2" cstate="print">
            <a:lum bright="20000" contrast="30000"/>
          </a:blip>
          <a:srcRect l="39899" t="23312" r="49072" b="15076"/>
          <a:stretch>
            <a:fillRect/>
          </a:stretch>
        </p:blipFill>
        <p:spPr>
          <a:xfrm>
            <a:off x="467544" y="1628800"/>
            <a:ext cx="720080" cy="2664296"/>
          </a:xfrm>
          <a:prstGeom prst="rect">
            <a:avLst/>
          </a:prstGeom>
        </p:spPr>
      </p:pic>
      <p:pic>
        <p:nvPicPr>
          <p:cNvPr id="5" name="Obrázek 4" descr="DSC_0703.JPG"/>
          <p:cNvPicPr>
            <a:picLocks noChangeAspect="1"/>
          </p:cNvPicPr>
          <p:nvPr/>
        </p:nvPicPr>
        <p:blipFill>
          <a:blip r:embed="rId3" cstate="print">
            <a:lum bright="20000" contrast="40000"/>
          </a:blip>
          <a:srcRect l="29291" t="9827" r="42503" b="5002"/>
          <a:stretch>
            <a:fillRect/>
          </a:stretch>
        </p:blipFill>
        <p:spPr>
          <a:xfrm>
            <a:off x="2267744" y="1556792"/>
            <a:ext cx="1368152" cy="2736304"/>
          </a:xfrm>
          <a:prstGeom prst="rect">
            <a:avLst/>
          </a:prstGeom>
        </p:spPr>
      </p:pic>
      <p:pic>
        <p:nvPicPr>
          <p:cNvPr id="6" name="Obrázek 5" descr="DSC_0704.JPG"/>
          <p:cNvPicPr>
            <a:picLocks noChangeAspect="1"/>
          </p:cNvPicPr>
          <p:nvPr/>
        </p:nvPicPr>
        <p:blipFill>
          <a:blip r:embed="rId4" cstate="print">
            <a:lum bright="10000" contrast="20000"/>
          </a:blip>
          <a:srcRect l="21275" t="2699" r="28675" b="5543"/>
          <a:stretch>
            <a:fillRect/>
          </a:stretch>
        </p:blipFill>
        <p:spPr>
          <a:xfrm>
            <a:off x="6228184" y="1772816"/>
            <a:ext cx="2016224" cy="2448272"/>
          </a:xfrm>
          <a:prstGeom prst="rect">
            <a:avLst/>
          </a:prstGeom>
        </p:spPr>
      </p:pic>
      <p:pic>
        <p:nvPicPr>
          <p:cNvPr id="7" name="Obrázek 6" descr="CIMG7195.JPG"/>
          <p:cNvPicPr>
            <a:picLocks noChangeAspect="1"/>
          </p:cNvPicPr>
          <p:nvPr/>
        </p:nvPicPr>
        <p:blipFill>
          <a:blip r:embed="rId5" cstate="print">
            <a:lum bright="10000" contrast="30000"/>
          </a:blip>
          <a:srcRect l="26770" t="20821" r="26382" b="13741"/>
          <a:stretch>
            <a:fillRect/>
          </a:stretch>
        </p:blipFill>
        <p:spPr>
          <a:xfrm>
            <a:off x="4211960" y="2636912"/>
            <a:ext cx="1512168" cy="1584176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83568" y="5661248"/>
            <a:ext cx="6746462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DOPLŇ POD KAŽDÝ ZDROJ  VELIKOST NAPĚTÍ.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43808" y="4581128"/>
            <a:ext cx="925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1,5 V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4581128"/>
            <a:ext cx="10182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230 V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11560" y="4581128"/>
            <a:ext cx="925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1,5 V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948264" y="4581128"/>
            <a:ext cx="9252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4,5 V</a:t>
            </a:r>
            <a:endParaRPr lang="cs-CZ" sz="28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332656"/>
            <a:ext cx="6264696" cy="1080120"/>
          </a:xfrm>
          <a:solidFill>
            <a:schemeClr val="bg2">
              <a:lumMod val="75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Jaký zdroj napětí je na obrázku ?</a:t>
            </a:r>
            <a:endParaRPr lang="cs-CZ" dirty="0"/>
          </a:p>
        </p:txBody>
      </p:sp>
      <p:pic>
        <p:nvPicPr>
          <p:cNvPr id="3" name="Obrázek 2" descr="CIMG8374.JPG"/>
          <p:cNvPicPr>
            <a:picLocks noChangeAspect="1"/>
          </p:cNvPicPr>
          <p:nvPr/>
        </p:nvPicPr>
        <p:blipFill>
          <a:blip r:embed="rId2" cstate="print"/>
          <a:srcRect l="14634" r="9756"/>
          <a:stretch>
            <a:fillRect/>
          </a:stretch>
        </p:blipFill>
        <p:spPr>
          <a:xfrm>
            <a:off x="827584" y="2060848"/>
            <a:ext cx="3441284" cy="314832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4932040" y="2996952"/>
            <a:ext cx="2247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4932040" y="2564904"/>
            <a:ext cx="2376264" cy="626368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AUTOBATERIE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4293097"/>
            <a:ext cx="41044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Jaké má napětí ? ……..</a:t>
            </a:r>
            <a:endParaRPr lang="cs-CZ" sz="2800" dirty="0"/>
          </a:p>
        </p:txBody>
      </p:sp>
      <p:sp>
        <p:nvSpPr>
          <p:cNvPr id="8" name="Zaoblený obdélník 7"/>
          <p:cNvSpPr/>
          <p:nvPr/>
        </p:nvSpPr>
        <p:spPr>
          <a:xfrm>
            <a:off x="7380312" y="3933056"/>
            <a:ext cx="1224136" cy="698376"/>
          </a:xfrm>
          <a:prstGeom prst="round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12 V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 smtClean="0">
                <a:latin typeface="Calibri" pitchFamily="34" charset="0"/>
                <a:cs typeface="Calibri" pitchFamily="34" charset="0"/>
              </a:rPr>
              <a:t>Obr. 1 : </a:t>
            </a:r>
            <a:r>
              <a:rPr lang="cs-CZ" sz="2400" dirty="0" smtClean="0">
                <a:hlinkClick r:id="rId2"/>
              </a:rPr>
              <a:t>www.</a:t>
            </a:r>
            <a:r>
              <a:rPr lang="cs-CZ" sz="2400" dirty="0" err="1" smtClean="0">
                <a:hlinkClick r:id="rId2"/>
              </a:rPr>
              <a:t>microsoft.office.com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lvl="0"/>
            <a:r>
              <a:rPr lang="cs-CZ" sz="2400" dirty="0" smtClean="0">
                <a:latin typeface="Calibri" pitchFamily="34" charset="0"/>
                <a:cs typeface="Calibri" pitchFamily="34" charset="0"/>
              </a:rPr>
              <a:t>Ostatní obr. : autor</a:t>
            </a: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lvl="0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lvl="0"/>
            <a:endParaRPr lang="cs-CZ" sz="2400" dirty="0" smtClean="0">
              <a:latin typeface="Georgia"/>
            </a:endParaRPr>
          </a:p>
          <a:p>
            <a:pPr lvl="0"/>
            <a:endParaRPr lang="cs-CZ" sz="2400" dirty="0" smtClean="0">
              <a:latin typeface="Georgia"/>
            </a:endParaRPr>
          </a:p>
          <a:p>
            <a:pPr lvl="0"/>
            <a:endParaRPr lang="cs-CZ" sz="2400" dirty="0">
              <a:latin typeface="Georgia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07996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288</TotalTime>
  <Words>197</Words>
  <Application>Microsoft Office PowerPoint</Application>
  <PresentationFormat>Předvádění na obrazovce (4:3)</PresentationFormat>
  <Paragraphs>42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</vt:lpstr>
      <vt:lpstr>Jaké je napětí zdroje ?</vt:lpstr>
      <vt:lpstr>Každý zdroj má své napětí.</vt:lpstr>
      <vt:lpstr>Jaký zdroj napětí je na obrázku 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Benediktová Vladimíra</cp:lastModifiedBy>
  <cp:revision>44</cp:revision>
  <dcterms:created xsi:type="dcterms:W3CDTF">2013-05-18T22:44:37Z</dcterms:created>
  <dcterms:modified xsi:type="dcterms:W3CDTF">2013-05-28T09:37:41Z</dcterms:modified>
</cp:coreProperties>
</file>