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73" r:id="rId3"/>
    <p:sldId id="274" r:id="rId4"/>
    <p:sldId id="275" r:id="rId5"/>
    <p:sldId id="276" r:id="rId6"/>
    <p:sldId id="277" r:id="rId7"/>
    <p:sldId id="279" r:id="rId8"/>
    <p:sldId id="278" r:id="rId9"/>
    <p:sldId id="280" r:id="rId10"/>
    <p:sldId id="28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VY_32_INOVACE_211_FYZIKA_</a:t>
          </a:r>
          <a:r>
            <a:rPr lang="cs-CZ" sz="2000" smtClean="0"/>
            <a:t>GRAVITAČNÍ </a:t>
          </a:r>
          <a:r>
            <a:rPr lang="cs-CZ" sz="2000" dirty="0" smtClean="0"/>
            <a:t>SÍLA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GRAVITAČNÍ SÍLA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FA016D-0DFB-45E5-839A-B1CA98BDD558}" type="presOf" srcId="{D1B46980-6531-4606-95E6-44980827E919}" destId="{2BE915AB-18AA-4053-B92C-3BFC9ED204BB}" srcOrd="1" destOrd="0" presId="urn:microsoft.com/office/officeart/2005/8/layout/target3"/>
    <dgm:cxn modelId="{4B597992-1FBA-43AA-9EEB-B7E9C119512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B77A33F-3DBC-4550-9832-36D48AA8D874}" type="presOf" srcId="{D8197B8C-B260-4A16-BDF4-0947B075E274}" destId="{25B08C86-7E15-44DC-BE7F-FFB55DD49D12}" srcOrd="0" destOrd="0" presId="urn:microsoft.com/office/officeart/2005/8/layout/target3"/>
    <dgm:cxn modelId="{B806BB47-493D-456E-9FDB-2852FE19697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07743A-013D-4D2A-8851-71C1D3E586CC}" type="presOf" srcId="{D1B46980-6531-4606-95E6-44980827E919}" destId="{6140AFEC-043D-4C43-A2F9-D0F5331DF3A3}" srcOrd="0" destOrd="0" presId="urn:microsoft.com/office/officeart/2005/8/layout/target3"/>
    <dgm:cxn modelId="{81D5E332-6A21-4FCC-B481-AEA6CA7B07D1}" type="presOf" srcId="{B651F6E3-6281-48DB-9319-2AEAFDAE7572}" destId="{619D679B-A015-4ECF-8348-D1034C574F40}" srcOrd="0" destOrd="0" presId="urn:microsoft.com/office/officeart/2005/8/layout/target3"/>
    <dgm:cxn modelId="{94A60578-D15E-44E9-A9FF-4DDC360335C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0CE396-3288-4BDE-8FD1-D12278FAC34E}" type="presOf" srcId="{757F3AB3-0718-4624-B441-E567A8F0AB56}" destId="{333A1088-737F-45CB-B68E-254E46348037}" srcOrd="0" destOrd="0" presId="urn:microsoft.com/office/officeart/2005/8/layout/target3"/>
    <dgm:cxn modelId="{5D1D0716-0CD8-48C3-BE73-805B02126252}" type="presOf" srcId="{D1D4F407-5343-4D3F-B5B9-D407B03CAEB4}" destId="{AED2198E-93D5-4001-81B4-73124B309672}" srcOrd="1" destOrd="0" presId="urn:microsoft.com/office/officeart/2005/8/layout/target3"/>
    <dgm:cxn modelId="{CABF2258-A41C-4ED4-95B9-1E1C9CCCB3EE}" type="presOf" srcId="{4C35D32F-0EAB-4CD7-82EE-45574DC2A586}" destId="{890E4F0B-2866-4A3F-A3C7-2A14B1797930}" srcOrd="1" destOrd="0" presId="urn:microsoft.com/office/officeart/2005/8/layout/target3"/>
    <dgm:cxn modelId="{F86EE33B-7251-4E5E-8AA9-143F0353021E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99DCB0F-6137-40A5-AD46-95A633A5DB8F}" type="presParOf" srcId="{333A1088-737F-45CB-B68E-254E46348037}" destId="{F5ABB229-8D3B-4694-996A-96F23CF14429}" srcOrd="0" destOrd="0" presId="urn:microsoft.com/office/officeart/2005/8/layout/target3"/>
    <dgm:cxn modelId="{1BCE1708-0D5A-438E-98F3-29CB592D3C61}" type="presParOf" srcId="{333A1088-737F-45CB-B68E-254E46348037}" destId="{F41139FD-01EE-4571-8B17-4FB00FC51163}" srcOrd="1" destOrd="0" presId="urn:microsoft.com/office/officeart/2005/8/layout/target3"/>
    <dgm:cxn modelId="{0F02E429-F747-4E44-98B8-DC7080CE275F}" type="presParOf" srcId="{333A1088-737F-45CB-B68E-254E46348037}" destId="{D005CE8C-CC26-4C3E-AC11-E15060ECD759}" srcOrd="2" destOrd="0" presId="urn:microsoft.com/office/officeart/2005/8/layout/target3"/>
    <dgm:cxn modelId="{93E49687-D260-4BD1-98B8-596010C9C32E}" type="presParOf" srcId="{333A1088-737F-45CB-B68E-254E46348037}" destId="{2C702D82-9B77-49B7-9568-BB8EB47C3372}" srcOrd="3" destOrd="0" presId="urn:microsoft.com/office/officeart/2005/8/layout/target3"/>
    <dgm:cxn modelId="{A6C88A18-C980-4559-AC48-BE1720C2A69D}" type="presParOf" srcId="{333A1088-737F-45CB-B68E-254E46348037}" destId="{A52A0455-90FF-4808-ABD0-F02540D31D5A}" srcOrd="4" destOrd="0" presId="urn:microsoft.com/office/officeart/2005/8/layout/target3"/>
    <dgm:cxn modelId="{DEA03413-5811-4CC7-8345-5A633C6FBCA0}" type="presParOf" srcId="{333A1088-737F-45CB-B68E-254E46348037}" destId="{6140AFEC-043D-4C43-A2F9-D0F5331DF3A3}" srcOrd="5" destOrd="0" presId="urn:microsoft.com/office/officeart/2005/8/layout/target3"/>
    <dgm:cxn modelId="{0B4EF79A-99EC-4246-A886-7F5C61786055}" type="presParOf" srcId="{333A1088-737F-45CB-B68E-254E46348037}" destId="{9358AC05-5D7D-4327-9F80-1AD486AEA664}" srcOrd="6" destOrd="0" presId="urn:microsoft.com/office/officeart/2005/8/layout/target3"/>
    <dgm:cxn modelId="{85CA64E7-8E24-42AE-B224-562BF6839785}" type="presParOf" srcId="{333A1088-737F-45CB-B68E-254E46348037}" destId="{313FC574-E1CD-4FB4-B054-0B805CE0447D}" srcOrd="7" destOrd="0" presId="urn:microsoft.com/office/officeart/2005/8/layout/target3"/>
    <dgm:cxn modelId="{9239C55F-9930-420D-ADF3-98991D0DC76D}" type="presParOf" srcId="{333A1088-737F-45CB-B68E-254E46348037}" destId="{619D679B-A015-4ECF-8348-D1034C574F40}" srcOrd="8" destOrd="0" presId="urn:microsoft.com/office/officeart/2005/8/layout/target3"/>
    <dgm:cxn modelId="{BB35805E-2A78-4479-A7DB-33A3D5B53E22}" type="presParOf" srcId="{333A1088-737F-45CB-B68E-254E46348037}" destId="{322283A8-4A27-4CDA-BAE3-F381106A9174}" srcOrd="9" destOrd="0" presId="urn:microsoft.com/office/officeart/2005/8/layout/target3"/>
    <dgm:cxn modelId="{8EFBBA19-55B6-49E1-BFFD-325542953305}" type="presParOf" srcId="{333A1088-737F-45CB-B68E-254E46348037}" destId="{FFC9F71D-1B4F-4AD9-A4A6-86ADEFC8AF5C}" srcOrd="10" destOrd="0" presId="urn:microsoft.com/office/officeart/2005/8/layout/target3"/>
    <dgm:cxn modelId="{35CB3CBD-3BB4-4AAD-BDC5-BCFFDB6D3734}" type="presParOf" srcId="{333A1088-737F-45CB-B68E-254E46348037}" destId="{25B08C86-7E15-44DC-BE7F-FFB55DD49D12}" srcOrd="11" destOrd="0" presId="urn:microsoft.com/office/officeart/2005/8/layout/target3"/>
    <dgm:cxn modelId="{912583FB-FF39-46C1-9F01-32A62AB1657D}" type="presParOf" srcId="{333A1088-737F-45CB-B68E-254E46348037}" destId="{76644BE8-9D7C-4C09-B250-3D10AF48CBB7}" srcOrd="12" destOrd="0" presId="urn:microsoft.com/office/officeart/2005/8/layout/target3"/>
    <dgm:cxn modelId="{B85ED7D0-E738-43A7-BC17-439DFEF8FC00}" type="presParOf" srcId="{333A1088-737F-45CB-B68E-254E46348037}" destId="{EE85B701-7295-41C0-BA7A-34D3756A2AE6}" srcOrd="13" destOrd="0" presId="urn:microsoft.com/office/officeart/2005/8/layout/target3"/>
    <dgm:cxn modelId="{DA6268A8-E03B-42C5-A21F-7F32DF663AD8}" type="presParOf" srcId="{333A1088-737F-45CB-B68E-254E46348037}" destId="{8BEBB6EC-1DAA-4CAC-8A25-BC0FCBD5DBD5}" srcOrd="14" destOrd="0" presId="urn:microsoft.com/office/officeart/2005/8/layout/target3"/>
    <dgm:cxn modelId="{D31CA174-BCF1-4B1C-B272-03E71F29CFFC}" type="presParOf" srcId="{333A1088-737F-45CB-B68E-254E46348037}" destId="{AED2198E-93D5-4001-81B4-73124B309672}" srcOrd="15" destOrd="0" presId="urn:microsoft.com/office/officeart/2005/8/layout/target3"/>
    <dgm:cxn modelId="{37BA5D89-7FD8-42A1-8FD2-CF4DEEBE9AB0}" type="presParOf" srcId="{333A1088-737F-45CB-B68E-254E46348037}" destId="{2BE915AB-18AA-4053-B92C-3BFC9ED204BB}" srcOrd="16" destOrd="0" presId="urn:microsoft.com/office/officeart/2005/8/layout/target3"/>
    <dgm:cxn modelId="{9B18E680-EC0F-4F52-B58F-8D010343F0F0}" type="presParOf" srcId="{333A1088-737F-45CB-B68E-254E46348037}" destId="{6BB5E863-4638-4E1D-BFDE-399D028AC4ED}" srcOrd="17" destOrd="0" presId="urn:microsoft.com/office/officeart/2005/8/layout/target3"/>
    <dgm:cxn modelId="{A5F9D3D8-CB7D-4E0B-9679-247BE9148867}" type="presParOf" srcId="{333A1088-737F-45CB-B68E-254E46348037}" destId="{5A5FFA88-C948-4069-8E93-59FA12366E83}" srcOrd="18" destOrd="0" presId="urn:microsoft.com/office/officeart/2005/8/layout/target3"/>
    <dgm:cxn modelId="{0B89C3C9-CD74-43CA-B931-8937EE16D82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VY_32_INOVACE_211_FYZIKA_</a:t>
          </a:r>
          <a:r>
            <a:rPr lang="cs-CZ" sz="2000" kern="1200" smtClean="0"/>
            <a:t>GRAVITAČNÍ </a:t>
          </a:r>
          <a:r>
            <a:rPr lang="cs-CZ" sz="2000" kern="1200" dirty="0" smtClean="0"/>
            <a:t>SÍLA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GRAVITAČNÍ SÍLA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ABB35D-1DB2-406C-99F9-72CEA839B66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B2D1FA-35C4-4452-BD8F-59F8F715FD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70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3D95E-1CB7-4BDC-A439-56AE647A67F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81905-67FE-49E6-B352-CF3C10511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png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wmf"/><Relationship Id="rId4" Type="http://schemas.openxmlformats.org/officeDocument/2006/relationships/image" Target="../media/image18.jpeg"/><Relationship Id="rId9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pro výuku </a:t>
            </a:r>
            <a:r>
              <a:rPr lang="cs-CZ" dirty="0" smtClean="0"/>
              <a:t>Fyziky </a:t>
            </a:r>
            <a:r>
              <a:rPr lang="cs-CZ" dirty="0"/>
              <a:t>v </a:t>
            </a:r>
            <a:r>
              <a:rPr lang="cs-CZ" dirty="0" smtClean="0"/>
              <a:t>7. </a:t>
            </a:r>
            <a:r>
              <a:rPr lang="cs-CZ" dirty="0"/>
              <a:t>třídě základní školy praktické</a:t>
            </a:r>
          </a:p>
          <a:p>
            <a:r>
              <a:rPr lang="cs-CZ" dirty="0"/>
              <a:t>Určeno pro interaktivní tabuli</a:t>
            </a:r>
          </a:p>
          <a:p>
            <a:r>
              <a:rPr lang="cs-CZ" dirty="0"/>
              <a:t>Výklad nové </a:t>
            </a:r>
            <a:r>
              <a:rPr lang="cs-CZ" dirty="0" smtClean="0"/>
              <a:t>látky- Gravitační síla a její účinky</a:t>
            </a:r>
          </a:p>
          <a:p>
            <a:r>
              <a:rPr lang="cs-CZ" dirty="0" smtClean="0"/>
              <a:t>Charakteristika: gravitace, gravitační síla</a:t>
            </a:r>
          </a:p>
          <a:p>
            <a:r>
              <a:rPr lang="cs-CZ" dirty="0" smtClean="0"/>
              <a:t>Doplněno jednoduchým cvičením na upevnění učiva</a:t>
            </a:r>
          </a:p>
          <a:p>
            <a:r>
              <a:rPr lang="cs-CZ" dirty="0" smtClean="0"/>
              <a:t>Prostor pro diskuzi</a:t>
            </a:r>
            <a:endParaRPr lang="cs-CZ" dirty="0"/>
          </a:p>
          <a:p>
            <a:r>
              <a:rPr lang="cs-CZ" dirty="0"/>
              <a:t>Použití v hodině žáky zaujalo, </a:t>
            </a:r>
            <a:r>
              <a:rPr lang="cs-CZ" dirty="0" smtClean="0"/>
              <a:t>učivu </a:t>
            </a:r>
            <a:r>
              <a:rPr lang="cs-CZ" smtClean="0"/>
              <a:t>rozuměli, aktivně </a:t>
            </a:r>
            <a:r>
              <a:rPr lang="cs-CZ" dirty="0"/>
              <a:t>se zapojovali do </a:t>
            </a:r>
            <a:r>
              <a:rPr lang="cs-CZ" dirty="0" smtClean="0"/>
              <a:t>diskuze</a:t>
            </a:r>
          </a:p>
          <a:p>
            <a:r>
              <a:rPr lang="cs-CZ" dirty="0" smtClean="0"/>
              <a:t>Vytvořeno 6.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25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Jevy způsobené zemskou gravitací.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User\AppData\Local\Microsoft\Windows\Temporary Internet Files\Content.IE5\YUWUC4CL\MC9002345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2177204" cy="2304256"/>
          </a:xfrm>
          <a:prstGeom prst="rect">
            <a:avLst/>
          </a:prstGeom>
          <a:noFill/>
        </p:spPr>
      </p:pic>
      <p:pic>
        <p:nvPicPr>
          <p:cNvPr id="1035" name="Picture 11" descr="C:\Users\User\AppData\Local\Microsoft\Windows\Temporary Internet Files\Content.IE5\8XMJSTAW\MM90028322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132856"/>
            <a:ext cx="1314450" cy="1419225"/>
          </a:xfrm>
          <a:prstGeom prst="rect">
            <a:avLst/>
          </a:prstGeom>
          <a:noFill/>
        </p:spPr>
      </p:pic>
      <p:pic>
        <p:nvPicPr>
          <p:cNvPr id="1039" name="Picture 15" descr="C:\Users\User\AppData\Local\Microsoft\Windows\Temporary Internet Files\Content.IE5\WL428E9A\MC9002526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653136"/>
            <a:ext cx="1787652" cy="1516990"/>
          </a:xfrm>
          <a:prstGeom prst="rect">
            <a:avLst/>
          </a:prstGeom>
          <a:noFill/>
        </p:spPr>
      </p:pic>
      <p:pic>
        <p:nvPicPr>
          <p:cNvPr id="1041" name="Picture 17" descr="C:\Users\User\AppData\Local\Microsoft\Windows\Temporary Internet Files\Content.IE5\V74FUSD4\MC9002942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700808"/>
            <a:ext cx="1804111" cy="1884335"/>
          </a:xfrm>
          <a:prstGeom prst="rect">
            <a:avLst/>
          </a:prstGeom>
          <a:noFill/>
        </p:spPr>
      </p:pic>
      <p:pic>
        <p:nvPicPr>
          <p:cNvPr id="1044" name="Picture 20" descr="C:\Users\User\AppData\Local\Microsoft\Windows\Temporary Internet Files\Content.IE5\6FJYVSA6\MC9002056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653136"/>
            <a:ext cx="1786738" cy="1059790"/>
          </a:xfrm>
          <a:prstGeom prst="rect">
            <a:avLst/>
          </a:prstGeom>
          <a:noFill/>
        </p:spPr>
      </p:pic>
      <p:pic>
        <p:nvPicPr>
          <p:cNvPr id="1046" name="Picture 22" descr="C:\Users\User\AppData\Local\Microsoft\Windows\Temporary Internet Files\Content.IE5\REQH03EN\MP90044234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149080"/>
            <a:ext cx="1437624" cy="1916832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Země působí na všechna tělesa přitažlivou silou, která se nazývá </a:t>
            </a:r>
            <a:r>
              <a:rPr lang="cs-CZ" u="sng" dirty="0" smtClean="0">
                <a:solidFill>
                  <a:schemeClr val="bg1"/>
                </a:solidFill>
              </a:rPr>
              <a:t>gravitační síla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User\AppData\Local\Microsoft\Windows\Temporary Internet Files\Content.IE5\6FJYVSA6\MC90043153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212976"/>
            <a:ext cx="2286521" cy="228652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5805264"/>
            <a:ext cx="5786969" cy="52322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Gravitační síla směřuje ke středu Země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059832" y="2852936"/>
            <a:ext cx="1202432" cy="12024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4572000" y="2708920"/>
            <a:ext cx="1152128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627784" y="4293096"/>
            <a:ext cx="1584176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923928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 flipV="1">
            <a:off x="4283968" y="4437112"/>
            <a:ext cx="72008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 flipV="1">
            <a:off x="4499992" y="4221088"/>
            <a:ext cx="1296144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Gravitační síla závisí na </a:t>
            </a:r>
            <a:r>
              <a:rPr lang="cs-CZ" u="sng" dirty="0" smtClean="0">
                <a:solidFill>
                  <a:schemeClr val="bg1"/>
                </a:solidFill>
              </a:rPr>
              <a:t>vzdálenosti</a:t>
            </a:r>
            <a:r>
              <a:rPr lang="cs-CZ" dirty="0" smtClean="0">
                <a:solidFill>
                  <a:schemeClr val="bg1"/>
                </a:solidFill>
              </a:rPr>
              <a:t> od Země.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9" name="Picture 7" descr="C:\Users\User\AppData\Local\Microsoft\Windows\Temporary Internet Files\Content.IE5\6FJYVSA6\MC9004316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420888"/>
            <a:ext cx="2945482" cy="2945482"/>
          </a:xfrm>
          <a:prstGeom prst="rect">
            <a:avLst/>
          </a:prstGeom>
          <a:noFill/>
        </p:spPr>
      </p:pic>
      <p:pic>
        <p:nvPicPr>
          <p:cNvPr id="3081" name="Picture 9" descr="C:\Users\User\AppData\Local\Microsoft\Windows\Temporary Internet Files\Content.IE5\6FJYVSA6\MC900282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8018" y="1110642"/>
            <a:ext cx="1876349" cy="1350569"/>
          </a:xfrm>
          <a:prstGeom prst="rect">
            <a:avLst/>
          </a:prstGeom>
          <a:noFill/>
        </p:spPr>
      </p:pic>
      <p:pic>
        <p:nvPicPr>
          <p:cNvPr id="3085" name="Picture 13" descr="C:\Users\User\AppData\Local\Microsoft\Windows\Temporary Internet Files\Content.IE5\SF2GM8PH\MC90044038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59641" y="117442"/>
            <a:ext cx="2743200" cy="2743200"/>
          </a:xfrm>
          <a:prstGeom prst="rect">
            <a:avLst/>
          </a:prstGeom>
          <a:noFill/>
        </p:spPr>
      </p:pic>
      <p:pic>
        <p:nvPicPr>
          <p:cNvPr id="3092" name="Picture 20" descr="C:\Users\User\AppData\Local\Microsoft\Windows\Temporary Internet Files\Content.IE5\6FJYVSA6\MC9001960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429000"/>
            <a:ext cx="760567" cy="478708"/>
          </a:xfrm>
          <a:prstGeom prst="rect">
            <a:avLst/>
          </a:prstGeom>
          <a:noFill/>
        </p:spPr>
      </p:pic>
      <p:pic>
        <p:nvPicPr>
          <p:cNvPr id="3095" name="Picture 23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2996952"/>
            <a:ext cx="1422654" cy="1440160"/>
          </a:xfrm>
          <a:prstGeom prst="rect">
            <a:avLst/>
          </a:prstGeom>
          <a:noFill/>
        </p:spPr>
      </p:pic>
      <p:pic>
        <p:nvPicPr>
          <p:cNvPr id="3100" name="Picture 28" descr="C:\Users\User\AppData\Local\Microsoft\Windows\Temporary Internet Files\Content.IE5\REQH03EN\MC90040612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3891816"/>
            <a:ext cx="1828800" cy="1841500"/>
          </a:xfrm>
          <a:prstGeom prst="rect">
            <a:avLst/>
          </a:prstGeom>
          <a:noFill/>
        </p:spPr>
      </p:pic>
      <p:pic>
        <p:nvPicPr>
          <p:cNvPr id="3101" name="Picture 29" descr="C:\Users\User\AppData\Local\Microsoft\Windows\Temporary Internet Files\Content.IE5\637121T3\MM900309781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2420888"/>
            <a:ext cx="1028700" cy="1028700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971600" y="5949280"/>
            <a:ext cx="7602594" cy="46166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Čím dál od Země, tím menší gravitační síla na těleso působí.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103" name="Picture 31" descr="C:\Users\User\AppData\Local\Microsoft\Windows\Temporary Internet Files\Content.IE5\YUWUC4CL\MC90031877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3212976"/>
            <a:ext cx="695858" cy="1818742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Gravitační síla závisí na </a:t>
            </a:r>
            <a:r>
              <a:rPr lang="cs-CZ" u="sng" dirty="0" smtClean="0">
                <a:solidFill>
                  <a:schemeClr val="bg1"/>
                </a:solidFill>
              </a:rPr>
              <a:t>hmotnosti</a:t>
            </a:r>
            <a:r>
              <a:rPr lang="cs-CZ" dirty="0" smtClean="0">
                <a:solidFill>
                  <a:schemeClr val="bg1"/>
                </a:solidFill>
              </a:rPr>
              <a:t> tělesa.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Picture 7" descr="C:\Users\User\AppData\Local\Microsoft\Windows\Temporary Internet Files\Content.IE5\6FJYVSA6\MC9004316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204864"/>
            <a:ext cx="3528392" cy="3528392"/>
          </a:xfrm>
          <a:prstGeom prst="rect">
            <a:avLst/>
          </a:prstGeom>
          <a:noFill/>
        </p:spPr>
      </p:pic>
      <p:pic>
        <p:nvPicPr>
          <p:cNvPr id="4101" name="Picture 5" descr="C:\Users\User\AppData\Local\Microsoft\Windows\Temporary Internet Files\Content.IE5\V74FUSD4\MC900326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556792"/>
            <a:ext cx="1218214" cy="1415133"/>
          </a:xfrm>
          <a:prstGeom prst="rect">
            <a:avLst/>
          </a:prstGeom>
          <a:noFill/>
        </p:spPr>
      </p:pic>
      <p:pic>
        <p:nvPicPr>
          <p:cNvPr id="4102" name="Picture 6" descr="C:\Users\User\AppData\Local\Microsoft\Windows\Temporary Internet Files\Content.IE5\5CC25BQH\MP900448287[1].jpg"/>
          <p:cNvPicPr>
            <a:picLocks noChangeAspect="1" noChangeArrowheads="1"/>
          </p:cNvPicPr>
          <p:nvPr/>
        </p:nvPicPr>
        <p:blipFill>
          <a:blip r:embed="rId4" cstate="print"/>
          <a:srcRect l="27950" r="27950" b="13901"/>
          <a:stretch>
            <a:fillRect/>
          </a:stretch>
        </p:blipFill>
        <p:spPr bwMode="auto">
          <a:xfrm>
            <a:off x="4499992" y="1628800"/>
            <a:ext cx="630070" cy="1440160"/>
          </a:xfrm>
          <a:prstGeom prst="rect">
            <a:avLst/>
          </a:prstGeom>
          <a:noFill/>
        </p:spPr>
      </p:pic>
      <p:pic>
        <p:nvPicPr>
          <p:cNvPr id="4105" name="Picture 9" descr="C:\Users\User\AppData\Local\Microsoft\Windows\Temporary Internet Files\Content.IE5\T91O9917\MC90043801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797152"/>
            <a:ext cx="1155576" cy="1155576"/>
          </a:xfrm>
          <a:prstGeom prst="rect">
            <a:avLst/>
          </a:prstGeom>
          <a:noFill/>
        </p:spPr>
      </p:pic>
      <p:pic>
        <p:nvPicPr>
          <p:cNvPr id="4106" name="Picture 10" descr="C:\Users\User\AppData\Local\Microsoft\Windows\Temporary Internet Files\Content.IE5\YUWUC4CL\MC90044174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3284984"/>
            <a:ext cx="1879104" cy="1879104"/>
          </a:xfrm>
          <a:prstGeom prst="rect">
            <a:avLst/>
          </a:prstGeom>
          <a:noFill/>
        </p:spPr>
      </p:pic>
      <p:pic>
        <p:nvPicPr>
          <p:cNvPr id="4107" name="Picture 11" descr="C:\Users\User\AppData\Local\Microsoft\Windows\Temporary Internet Files\Content.IE5\REQH03EN\MC9003296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2708920"/>
            <a:ext cx="1798622" cy="855552"/>
          </a:xfrm>
          <a:prstGeom prst="rect">
            <a:avLst/>
          </a:prstGeom>
          <a:noFill/>
        </p:spPr>
      </p:pic>
      <p:pic>
        <p:nvPicPr>
          <p:cNvPr id="4112" name="Picture 16" descr="C:\Users\User\AppData\Local\Microsoft\Windows\Temporary Internet Files\Content.IE5\SF2GM8PH\MC90043802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0072" y="5085184"/>
            <a:ext cx="795536" cy="795536"/>
          </a:xfrm>
          <a:prstGeom prst="rect">
            <a:avLst/>
          </a:prstGeom>
          <a:noFill/>
        </p:spPr>
      </p:pic>
      <p:pic>
        <p:nvPicPr>
          <p:cNvPr id="4114" name="Picture 18" descr="C:\Users\User\AppData\Local\Microsoft\Windows\Temporary Internet Files\Content.IE5\MYNG2VKX\MC90011136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1844824"/>
            <a:ext cx="1851515" cy="1628784"/>
          </a:xfrm>
          <a:prstGeom prst="rect">
            <a:avLst/>
          </a:prstGeom>
          <a:noFill/>
        </p:spPr>
      </p:pic>
      <p:pic>
        <p:nvPicPr>
          <p:cNvPr id="4116" name="Picture 20" descr="C:\Users\User\AppData\Local\Microsoft\Windows\Temporary Internet Files\Content.IE5\MYNG2VKX\MC90033611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68144" y="4005064"/>
            <a:ext cx="1383102" cy="919567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251520" y="6021288"/>
            <a:ext cx="8424936" cy="40011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ČÍM VĚTŠÍ HMOTNOST TĚLESA, TÍM VĚTŠÍ GRAVITEČNÍ SÍLA  NA TĚLESO PŮSOBÍ.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Co mají tyto obrázky společného ?</a:t>
            </a:r>
          </a:p>
        </p:txBody>
      </p:sp>
      <p:pic>
        <p:nvPicPr>
          <p:cNvPr id="1028" name="Picture 4" descr="C:\Users\benediktova\AppData\Local\Microsoft\Windows\Temporary Internet Files\Content.IE5\LJNHZYM2\MC900331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2665530" cy="3418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enediktova\AppData\Local\Microsoft\Windows\Temporary Internet Files\Content.IE5\8IBDEGPO\MC900389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01275"/>
            <a:ext cx="2278429" cy="3537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enediktova\AppData\Local\Microsoft\Windows\Temporary Internet Files\Content.IE5\PCAFS5VC\MC9004418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64904"/>
            <a:ext cx="21780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467544" y="3284984"/>
            <a:ext cx="484632" cy="2160240"/>
          </a:xfrm>
          <a:prstGeom prst="downArrow">
            <a:avLst>
              <a:gd name="adj1" fmla="val 4077"/>
              <a:gd name="adj2" fmla="val 627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012160" y="4005064"/>
            <a:ext cx="484632" cy="1415859"/>
          </a:xfrm>
          <a:prstGeom prst="downArrow">
            <a:avLst>
              <a:gd name="adj1" fmla="val 12792"/>
              <a:gd name="adj2" fmla="val 59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54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Působí gravitační síla jenom na povrchu Země 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2348880"/>
            <a:ext cx="16369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ANO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2348880"/>
            <a:ext cx="10567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NE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76560" y="4149080"/>
            <a:ext cx="5163658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Dej do kroužku správnou odpověď</a:t>
            </a: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6084168" y="2348880"/>
            <a:ext cx="1344732" cy="1194881"/>
          </a:xfrm>
          <a:prstGeom prst="donut">
            <a:avLst>
              <a:gd name="adj" fmla="val 9435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79928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 Gravitační </a:t>
            </a:r>
            <a:r>
              <a:rPr lang="cs-CZ" sz="2800" dirty="0"/>
              <a:t>síla působí na povrchu Země ale i v </a:t>
            </a:r>
            <a:r>
              <a:rPr lang="cs-CZ" sz="2800" dirty="0" smtClean="0"/>
              <a:t>jejím</a:t>
            </a:r>
            <a:r>
              <a:rPr lang="cs-CZ" sz="2800" dirty="0"/>
              <a:t> </a:t>
            </a:r>
            <a:r>
              <a:rPr lang="cs-CZ" sz="2800" dirty="0" smtClean="0"/>
              <a:t> okolí.</a:t>
            </a:r>
            <a:endParaRPr lang="cs-CZ" sz="2800" dirty="0"/>
          </a:p>
        </p:txBody>
      </p:sp>
      <p:pic>
        <p:nvPicPr>
          <p:cNvPr id="1026" name="Picture 2" descr="C:\Users\User\AppData\Local\Microsoft\Windows\Temporary Internet Files\Content.IE5\ZO3RFP4H\MP9001787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60848"/>
            <a:ext cx="2840736" cy="3657600"/>
          </a:xfrm>
          <a:prstGeom prst="rect">
            <a:avLst/>
          </a:prstGeom>
          <a:noFill/>
        </p:spPr>
      </p:pic>
      <p:pic>
        <p:nvPicPr>
          <p:cNvPr id="3" name="Picture 2" descr="C:\Users\User\AppData\Local\Microsoft\Windows\Temporary Internet Files\Content.IE5\J5RYOXLT\MP9002892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060848"/>
            <a:ext cx="4728758" cy="36726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93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latin typeface="Georgia"/>
              </a:rPr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07996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198</Words>
  <Application>Microsoft Office PowerPoint</Application>
  <PresentationFormat>Předvádění na obrazovce (4:3)</PresentationFormat>
  <Paragraphs>30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Jevy způsobené zemskou gravitací.</vt:lpstr>
      <vt:lpstr>Země působí na všechna tělesa přitažlivou silou, která se nazývá gravitační síla.</vt:lpstr>
      <vt:lpstr>Gravitační síla závisí na vzdálenosti od Země. </vt:lpstr>
      <vt:lpstr>Gravitační síla závisí na hmotnosti tělesa.</vt:lpstr>
      <vt:lpstr>Co mají tyto obrázky společného ?</vt:lpstr>
      <vt:lpstr>Působí gravitační síla jenom na povrchu Země 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45</cp:revision>
  <dcterms:created xsi:type="dcterms:W3CDTF">2013-04-03T21:44:18Z</dcterms:created>
  <dcterms:modified xsi:type="dcterms:W3CDTF">2013-05-28T09:31:20Z</dcterms:modified>
</cp:coreProperties>
</file>