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10"/>
  </p:notesMasterIdLst>
  <p:sldIdLst>
    <p:sldId id="263" r:id="rId2"/>
    <p:sldId id="261" r:id="rId3"/>
    <p:sldId id="262" r:id="rId4"/>
    <p:sldId id="257" r:id="rId5"/>
    <p:sldId id="258" r:id="rId6"/>
    <p:sldId id="259" r:id="rId7"/>
    <p:sldId id="260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8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D750C4-653D-4E77-88DB-76FF8E697218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056F75-E1F0-443A-BEAF-876CC5FBEA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2696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392477" algn="l"/>
                <a:tab pos="786346" algn="l"/>
                <a:tab pos="1180214" algn="l"/>
                <a:tab pos="1574082" algn="l"/>
                <a:tab pos="1967950" algn="l"/>
                <a:tab pos="2361819" algn="l"/>
                <a:tab pos="2755687" algn="l"/>
                <a:tab pos="3149556" algn="l"/>
                <a:tab pos="3543424" algn="l"/>
                <a:tab pos="3937293" algn="l"/>
                <a:tab pos="4331161" algn="l"/>
                <a:tab pos="4725030" algn="l"/>
                <a:tab pos="5118898" algn="l"/>
                <a:tab pos="5512767" algn="l"/>
                <a:tab pos="5906635" algn="l"/>
                <a:tab pos="6300504" algn="l"/>
                <a:tab pos="6694372" algn="l"/>
                <a:tab pos="7088240" algn="l"/>
                <a:tab pos="7482108" algn="l"/>
                <a:tab pos="7875977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0" algn="l"/>
                <a:tab pos="392477" algn="l"/>
                <a:tab pos="786346" algn="l"/>
                <a:tab pos="1180214" algn="l"/>
                <a:tab pos="1574082" algn="l"/>
                <a:tab pos="1967950" algn="l"/>
                <a:tab pos="2361819" algn="l"/>
                <a:tab pos="2755687" algn="l"/>
                <a:tab pos="3149556" algn="l"/>
                <a:tab pos="3543424" algn="l"/>
                <a:tab pos="3937293" algn="l"/>
                <a:tab pos="4331161" algn="l"/>
                <a:tab pos="4725030" algn="l"/>
                <a:tab pos="5118898" algn="l"/>
                <a:tab pos="5512767" algn="l"/>
                <a:tab pos="5906635" algn="l"/>
                <a:tab pos="6300504" algn="l"/>
                <a:tab pos="6694372" algn="l"/>
                <a:tab pos="7088240" algn="l"/>
                <a:tab pos="7482108" algn="l"/>
                <a:tab pos="7875977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0" algn="l"/>
                <a:tab pos="392477" algn="l"/>
                <a:tab pos="786346" algn="l"/>
                <a:tab pos="1180214" algn="l"/>
                <a:tab pos="1574082" algn="l"/>
                <a:tab pos="1967950" algn="l"/>
                <a:tab pos="2361819" algn="l"/>
                <a:tab pos="2755687" algn="l"/>
                <a:tab pos="3149556" algn="l"/>
                <a:tab pos="3543424" algn="l"/>
                <a:tab pos="3937293" algn="l"/>
                <a:tab pos="4331161" algn="l"/>
                <a:tab pos="4725030" algn="l"/>
                <a:tab pos="5118898" algn="l"/>
                <a:tab pos="5512767" algn="l"/>
                <a:tab pos="5906635" algn="l"/>
                <a:tab pos="6300504" algn="l"/>
                <a:tab pos="6694372" algn="l"/>
                <a:tab pos="7088240" algn="l"/>
                <a:tab pos="7482108" algn="l"/>
                <a:tab pos="7875977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0" algn="l"/>
                <a:tab pos="392477" algn="l"/>
                <a:tab pos="786346" algn="l"/>
                <a:tab pos="1180214" algn="l"/>
                <a:tab pos="1574082" algn="l"/>
                <a:tab pos="1967950" algn="l"/>
                <a:tab pos="2361819" algn="l"/>
                <a:tab pos="2755687" algn="l"/>
                <a:tab pos="3149556" algn="l"/>
                <a:tab pos="3543424" algn="l"/>
                <a:tab pos="3937293" algn="l"/>
                <a:tab pos="4331161" algn="l"/>
                <a:tab pos="4725030" algn="l"/>
                <a:tab pos="5118898" algn="l"/>
                <a:tab pos="5512767" algn="l"/>
                <a:tab pos="5906635" algn="l"/>
                <a:tab pos="6300504" algn="l"/>
                <a:tab pos="6694372" algn="l"/>
                <a:tab pos="7088240" algn="l"/>
                <a:tab pos="7482108" algn="l"/>
                <a:tab pos="7875977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0" algn="l"/>
                <a:tab pos="392477" algn="l"/>
                <a:tab pos="786346" algn="l"/>
                <a:tab pos="1180214" algn="l"/>
                <a:tab pos="1574082" algn="l"/>
                <a:tab pos="1967950" algn="l"/>
                <a:tab pos="2361819" algn="l"/>
                <a:tab pos="2755687" algn="l"/>
                <a:tab pos="3149556" algn="l"/>
                <a:tab pos="3543424" algn="l"/>
                <a:tab pos="3937293" algn="l"/>
                <a:tab pos="4331161" algn="l"/>
                <a:tab pos="4725030" algn="l"/>
                <a:tab pos="5118898" algn="l"/>
                <a:tab pos="5512767" algn="l"/>
                <a:tab pos="5906635" algn="l"/>
                <a:tab pos="6300504" algn="l"/>
                <a:tab pos="6694372" algn="l"/>
                <a:tab pos="7088240" algn="l"/>
                <a:tab pos="7482108" algn="l"/>
                <a:tab pos="7875977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5pPr>
            <a:lvl6pPr marL="2204550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392477" algn="l"/>
                <a:tab pos="786346" algn="l"/>
                <a:tab pos="1180214" algn="l"/>
                <a:tab pos="1574082" algn="l"/>
                <a:tab pos="1967950" algn="l"/>
                <a:tab pos="2361819" algn="l"/>
                <a:tab pos="2755687" algn="l"/>
                <a:tab pos="3149556" algn="l"/>
                <a:tab pos="3543424" algn="l"/>
                <a:tab pos="3937293" algn="l"/>
                <a:tab pos="4331161" algn="l"/>
                <a:tab pos="4725030" algn="l"/>
                <a:tab pos="5118898" algn="l"/>
                <a:tab pos="5512767" algn="l"/>
                <a:tab pos="5906635" algn="l"/>
                <a:tab pos="6300504" algn="l"/>
                <a:tab pos="6694372" algn="l"/>
                <a:tab pos="7088240" algn="l"/>
                <a:tab pos="7482108" algn="l"/>
                <a:tab pos="7875977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6pPr>
            <a:lvl7pPr marL="2605377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392477" algn="l"/>
                <a:tab pos="786346" algn="l"/>
                <a:tab pos="1180214" algn="l"/>
                <a:tab pos="1574082" algn="l"/>
                <a:tab pos="1967950" algn="l"/>
                <a:tab pos="2361819" algn="l"/>
                <a:tab pos="2755687" algn="l"/>
                <a:tab pos="3149556" algn="l"/>
                <a:tab pos="3543424" algn="l"/>
                <a:tab pos="3937293" algn="l"/>
                <a:tab pos="4331161" algn="l"/>
                <a:tab pos="4725030" algn="l"/>
                <a:tab pos="5118898" algn="l"/>
                <a:tab pos="5512767" algn="l"/>
                <a:tab pos="5906635" algn="l"/>
                <a:tab pos="6300504" algn="l"/>
                <a:tab pos="6694372" algn="l"/>
                <a:tab pos="7088240" algn="l"/>
                <a:tab pos="7482108" algn="l"/>
                <a:tab pos="7875977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7pPr>
            <a:lvl8pPr marL="3006204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392477" algn="l"/>
                <a:tab pos="786346" algn="l"/>
                <a:tab pos="1180214" algn="l"/>
                <a:tab pos="1574082" algn="l"/>
                <a:tab pos="1967950" algn="l"/>
                <a:tab pos="2361819" algn="l"/>
                <a:tab pos="2755687" algn="l"/>
                <a:tab pos="3149556" algn="l"/>
                <a:tab pos="3543424" algn="l"/>
                <a:tab pos="3937293" algn="l"/>
                <a:tab pos="4331161" algn="l"/>
                <a:tab pos="4725030" algn="l"/>
                <a:tab pos="5118898" algn="l"/>
                <a:tab pos="5512767" algn="l"/>
                <a:tab pos="5906635" algn="l"/>
                <a:tab pos="6300504" algn="l"/>
                <a:tab pos="6694372" algn="l"/>
                <a:tab pos="7088240" algn="l"/>
                <a:tab pos="7482108" algn="l"/>
                <a:tab pos="7875977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8pPr>
            <a:lvl9pPr marL="3407032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392477" algn="l"/>
                <a:tab pos="786346" algn="l"/>
                <a:tab pos="1180214" algn="l"/>
                <a:tab pos="1574082" algn="l"/>
                <a:tab pos="1967950" algn="l"/>
                <a:tab pos="2361819" algn="l"/>
                <a:tab pos="2755687" algn="l"/>
                <a:tab pos="3149556" algn="l"/>
                <a:tab pos="3543424" algn="l"/>
                <a:tab pos="3937293" algn="l"/>
                <a:tab pos="4331161" algn="l"/>
                <a:tab pos="4725030" algn="l"/>
                <a:tab pos="5118898" algn="l"/>
                <a:tab pos="5512767" algn="l"/>
                <a:tab pos="5906635" algn="l"/>
                <a:tab pos="6300504" algn="l"/>
                <a:tab pos="6694372" algn="l"/>
                <a:tab pos="7088240" algn="l"/>
                <a:tab pos="7482108" algn="l"/>
                <a:tab pos="7875977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F8B58A6E-388E-4B52-A640-C6FDAF8E0140}" type="slidenum">
              <a:rPr lang="cs-CZ">
                <a:solidFill>
                  <a:srgbClr val="000000"/>
                </a:solidFill>
                <a:latin typeface="Times New Roman" pitchFamily="16" charset="0"/>
              </a:rPr>
              <a:pPr eaLnBrk="1"/>
              <a:t>1</a:t>
            </a:fld>
            <a:endParaRPr lang="cs-CZ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5123" name="Text Box 1"/>
          <p:cNvSpPr txBox="1">
            <a:spLocks noChangeArrowheads="1"/>
          </p:cNvSpPr>
          <p:nvPr/>
        </p:nvSpPr>
        <p:spPr bwMode="auto">
          <a:xfrm>
            <a:off x="3881209" y="8686460"/>
            <a:ext cx="2975352" cy="4561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b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9pPr>
          </a:lstStyle>
          <a:p>
            <a:pPr algn="r" eaLnBrk="1">
              <a:lnSpc>
                <a:spcPct val="95000"/>
              </a:lnSpc>
              <a:buClrTx/>
              <a:buFontTx/>
              <a:buNone/>
            </a:pPr>
            <a:fld id="{036B5898-EEC4-4737-9A82-D99483ACCD95}" type="slidenum">
              <a:rPr lang="cs-CZ" sz="1200">
                <a:solidFill>
                  <a:srgbClr val="000000"/>
                </a:solidFill>
                <a:latin typeface="Times New Roman" pitchFamily="16" charset="0"/>
              </a:rPr>
              <a:pPr algn="r" eaLnBrk="1">
                <a:lnSpc>
                  <a:spcPct val="95000"/>
                </a:lnSpc>
                <a:buClrTx/>
                <a:buFontTx/>
                <a:buNone/>
              </a:pPr>
              <a:t>1</a:t>
            </a:fld>
            <a:endParaRPr lang="cs-CZ" sz="1200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5124" name="Text Box 2"/>
          <p:cNvSpPr txBox="1">
            <a:spLocks noChangeArrowheads="1"/>
          </p:cNvSpPr>
          <p:nvPr/>
        </p:nvSpPr>
        <p:spPr bwMode="auto">
          <a:xfrm>
            <a:off x="3884088" y="8685103"/>
            <a:ext cx="2972472" cy="4575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78903" tIns="39452" rIns="78903" bIns="39452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32AF8635-4D85-43C4-8E61-BF06B86C3178}" type="slidenum">
              <a:rPr lang="cs-CZ">
                <a:solidFill>
                  <a:srgbClr val="000000"/>
                </a:solidFill>
                <a:latin typeface="Times New Roman" pitchFamily="16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</a:t>
            </a:fld>
            <a:endParaRPr lang="cs-CZ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5125" name="Rectangle 3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126" name="Rectangle 4"/>
          <p:cNvSpPr txBox="1">
            <a:spLocks noChangeArrowheads="1"/>
          </p:cNvSpPr>
          <p:nvPr>
            <p:ph type="body" idx="1"/>
          </p:nvPr>
        </p:nvSpPr>
        <p:spPr>
          <a:xfrm>
            <a:off x="685512" y="4343230"/>
            <a:ext cx="5486976" cy="4115139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9pPr>
          </a:lstStyle>
          <a:p>
            <a:pPr eaLnBrk="1">
              <a:spcBef>
                <a:spcPct val="0"/>
              </a:spcBef>
              <a:buClrTx/>
              <a:buFontTx/>
              <a:buNone/>
            </a:pPr>
            <a:endParaRPr lang="cs-CZ" sz="1800">
              <a:latin typeface="Arial" charset="0"/>
              <a:ea typeface="Microsoft YaHei" charset="-12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204550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605377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006204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407032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0FE9C5FC-94B2-49ED-BA8F-9EC2587CDBE2}" type="slidenum">
              <a:rPr lang="cs-CZ">
                <a:solidFill>
                  <a:srgbClr val="000000"/>
                </a:solidFill>
                <a:latin typeface="Times New Roman" pitchFamily="16" charset="0"/>
              </a:rPr>
              <a:pPr eaLnBrk="1"/>
              <a:t>4</a:t>
            </a:fld>
            <a:endParaRPr lang="cs-CZ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12291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2292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685512" y="4343230"/>
            <a:ext cx="5486976" cy="4115139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204550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605377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006204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407032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2D8E866D-3F5C-4EAA-8B93-453B142DB60D}" type="slidenum">
              <a:rPr lang="cs-CZ">
                <a:solidFill>
                  <a:srgbClr val="000000"/>
                </a:solidFill>
                <a:latin typeface="Times New Roman" pitchFamily="16" charset="0"/>
              </a:rPr>
              <a:pPr eaLnBrk="1"/>
              <a:t>5</a:t>
            </a:fld>
            <a:endParaRPr lang="cs-CZ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15363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5364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685512" y="4343230"/>
            <a:ext cx="5486976" cy="4115139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204550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605377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006204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407032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82AC8F96-A575-4CE5-85C6-764FC59DF6E7}" type="slidenum">
              <a:rPr lang="cs-CZ">
                <a:solidFill>
                  <a:srgbClr val="000000"/>
                </a:solidFill>
                <a:latin typeface="Times New Roman" pitchFamily="16" charset="0"/>
              </a:rPr>
              <a:pPr eaLnBrk="1"/>
              <a:t>6</a:t>
            </a:fld>
            <a:endParaRPr lang="cs-CZ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18435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8436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685512" y="4343230"/>
            <a:ext cx="5486976" cy="4115139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204550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605377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006204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407032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E26848D2-77B0-4948-9D59-B702C09FE537}" type="slidenum">
              <a:rPr lang="cs-CZ">
                <a:solidFill>
                  <a:srgbClr val="000000"/>
                </a:solidFill>
                <a:latin typeface="Times New Roman" pitchFamily="16" charset="0"/>
              </a:rPr>
              <a:pPr eaLnBrk="1"/>
              <a:t>7</a:t>
            </a:fld>
            <a:endParaRPr lang="cs-CZ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19459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9460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685512" y="4343230"/>
            <a:ext cx="5486976" cy="4115139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E05CB-0303-46AC-B7A4-94B2D21CC717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9A574-5238-42E6-923F-47EE0C9827A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E05CB-0303-46AC-B7A4-94B2D21CC717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9A574-5238-42E6-923F-47EE0C9827A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E05CB-0303-46AC-B7A4-94B2D21CC717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9A574-5238-42E6-923F-47EE0C9827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E05CB-0303-46AC-B7A4-94B2D21CC717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9A574-5238-42E6-923F-47EE0C9827A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E05CB-0303-46AC-B7A4-94B2D21CC717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9A574-5238-42E6-923F-47EE0C9827A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E05CB-0303-46AC-B7A4-94B2D21CC717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9A574-5238-42E6-923F-47EE0C9827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E05CB-0303-46AC-B7A4-94B2D21CC717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9A574-5238-42E6-923F-47EE0C9827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E05CB-0303-46AC-B7A4-94B2D21CC717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9A574-5238-42E6-923F-47EE0C9827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E05CB-0303-46AC-B7A4-94B2D21CC717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9A574-5238-42E6-923F-47EE0C9827A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E05CB-0303-46AC-B7A4-94B2D21CC717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9A574-5238-42E6-923F-47EE0C9827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E05CB-0303-46AC-B7A4-94B2D21CC717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9A574-5238-42E6-923F-47EE0C9827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8013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11.6.2013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B87A12-418B-4877-9298-3C15D7365B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07161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B6E05CB-0303-46AC-B7A4-94B2D21CC717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B09A574-5238-42E6-923F-47EE0C9827A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1280" y="414764"/>
            <a:ext cx="6986880" cy="14142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graphicFrame>
        <p:nvGraphicFramePr>
          <p:cNvPr id="3074" name="Group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0754039"/>
              </p:ext>
            </p:extLst>
          </p:nvPr>
        </p:nvGraphicFramePr>
        <p:xfrm>
          <a:off x="771841" y="2118463"/>
          <a:ext cx="7768800" cy="3859638"/>
        </p:xfrm>
        <a:graphic>
          <a:graphicData uri="http://schemas.openxmlformats.org/drawingml/2006/table">
            <a:tbl>
              <a:tblPr/>
              <a:tblGrid>
                <a:gridCol w="2285280"/>
                <a:gridCol w="5483520"/>
              </a:tblGrid>
              <a:tr h="62061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Název školy, adresa:</a:t>
                      </a:r>
                    </a:p>
                  </a:txBody>
                  <a:tcPr marL="81638" marR="81638" marT="141063" marB="421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66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Základní škola a mateřská škola Kamenný Přívoz, 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Kamenný Přívoz 53, Kamenný Přívoz  25282</a:t>
                      </a:r>
                    </a:p>
                  </a:txBody>
                  <a:tcPr marL="81638" marR="81638" marT="122679" marB="4212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66CC"/>
                    </a:solidFill>
                  </a:tcPr>
                </a:tc>
              </a:tr>
              <a:tr h="44493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Číslo projektu:</a:t>
                      </a:r>
                    </a:p>
                  </a:txBody>
                  <a:tcPr marL="81638" marR="81638" marT="122679" marB="4212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CZ.1.07/1.4.00/21.3569</a:t>
                      </a:r>
                    </a:p>
                  </a:txBody>
                  <a:tcPr marL="81638" marR="81638" marT="122679" marB="4212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4003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Šablona:</a:t>
                      </a:r>
                    </a:p>
                  </a:txBody>
                  <a:tcPr marL="81638" marR="81638" marT="122679" marB="4212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 Inovace a zkvalitnění výuky prostřednictvím ICT (III/2)</a:t>
                      </a:r>
                    </a:p>
                  </a:txBody>
                  <a:tcPr marL="81638" marR="81638" marT="122679" marB="4212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42046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 Číslo materiálu:</a:t>
                      </a:r>
                    </a:p>
                  </a:txBody>
                  <a:tcPr marL="0" marR="0" marT="41111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 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VY_32_INOVACE_MA.2.s.16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0" marR="0" marT="41111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42046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 Název materiálu:</a:t>
                      </a:r>
                    </a:p>
                  </a:txBody>
                  <a:tcPr marL="0" marR="0" marT="65862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Dělení 3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0" marR="0" marT="65862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38590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Předmět:</a:t>
                      </a:r>
                    </a:p>
                  </a:txBody>
                  <a:tcPr marL="81638" marR="81638" marT="122679" marB="4212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Matematika,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2,3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81638" marR="81638" marT="122679" marB="4212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38590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 Třída:</a:t>
                      </a:r>
                    </a:p>
                  </a:txBody>
                  <a:tcPr marL="0" marR="0" marT="41111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  I.</a:t>
                      </a:r>
                    </a:p>
                  </a:txBody>
                  <a:tcPr marL="0" marR="0" marT="41111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4147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Autor/ověřující učitel:</a:t>
                      </a:r>
                    </a:p>
                  </a:txBody>
                  <a:tcPr marL="81638" marR="81638" marT="122679" marB="4212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Martina Šimsová / Martina Šimsová</a:t>
                      </a:r>
                    </a:p>
                  </a:txBody>
                  <a:tcPr marL="81638" marR="81638" marT="122679" marB="4212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366366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Datum ověření:</a:t>
                      </a:r>
                    </a:p>
                  </a:txBody>
                  <a:tcPr marL="81638" marR="81638" marT="122679" marB="4212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30.4.2013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81638" marR="81638" marT="97928" marB="4212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12070127"/>
      </p:ext>
    </p:extLst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Skupina 33"/>
          <p:cNvGrpSpPr/>
          <p:nvPr/>
        </p:nvGrpSpPr>
        <p:grpSpPr>
          <a:xfrm>
            <a:off x="1391543" y="1556792"/>
            <a:ext cx="2172345" cy="4536504"/>
            <a:chOff x="1391543" y="1556792"/>
            <a:chExt cx="2172345" cy="4536504"/>
          </a:xfrm>
        </p:grpSpPr>
        <p:grpSp>
          <p:nvGrpSpPr>
            <p:cNvPr id="12" name="Skupina 11"/>
            <p:cNvGrpSpPr/>
            <p:nvPr/>
          </p:nvGrpSpPr>
          <p:grpSpPr>
            <a:xfrm>
              <a:off x="1403648" y="1556792"/>
              <a:ext cx="576064" cy="4536504"/>
              <a:chOff x="1403648" y="1556792"/>
              <a:chExt cx="576064" cy="4536504"/>
            </a:xfrm>
            <a:solidFill>
              <a:srgbClr val="DDDDDD">
                <a:alpha val="45098"/>
              </a:srgbClr>
            </a:solidFill>
          </p:grpSpPr>
          <p:sp>
            <p:nvSpPr>
              <p:cNvPr id="2" name="Obdélník 1"/>
              <p:cNvSpPr/>
              <p:nvPr/>
            </p:nvSpPr>
            <p:spPr>
              <a:xfrm>
                <a:off x="1403648" y="1556792"/>
                <a:ext cx="576064" cy="4536504"/>
              </a:xfrm>
              <a:prstGeom prst="rect">
                <a:avLst/>
              </a:prstGeom>
              <a:grpFill/>
            </p:spPr>
            <p:style>
              <a:lnRef idx="1">
                <a:schemeClr val="dk1"/>
              </a:lnRef>
              <a:fillRef idx="2">
                <a:schemeClr val="dk1"/>
              </a:fillRef>
              <a:effectRef idx="1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4" name="Přímá spojnice 3"/>
              <p:cNvCxnSpPr/>
              <p:nvPr/>
            </p:nvCxnSpPr>
            <p:spPr>
              <a:xfrm>
                <a:off x="1403648" y="2132856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" name="Přímá spojnice 4"/>
              <p:cNvCxnSpPr/>
              <p:nvPr/>
            </p:nvCxnSpPr>
            <p:spPr>
              <a:xfrm>
                <a:off x="1403648" y="2696919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" name="Přímá spojnice 5"/>
              <p:cNvCxnSpPr/>
              <p:nvPr/>
            </p:nvCxnSpPr>
            <p:spPr>
              <a:xfrm>
                <a:off x="1403648" y="3260982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" name="Přímá spojnice 6"/>
              <p:cNvCxnSpPr/>
              <p:nvPr/>
            </p:nvCxnSpPr>
            <p:spPr>
              <a:xfrm>
                <a:off x="1403648" y="3825045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8" name="Přímá spojnice 7"/>
              <p:cNvCxnSpPr/>
              <p:nvPr/>
            </p:nvCxnSpPr>
            <p:spPr>
              <a:xfrm>
                <a:off x="1403648" y="4389108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nice 9"/>
              <p:cNvCxnSpPr/>
              <p:nvPr/>
            </p:nvCxnSpPr>
            <p:spPr>
              <a:xfrm>
                <a:off x="1403648" y="5517232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nice 10"/>
              <p:cNvCxnSpPr/>
              <p:nvPr/>
            </p:nvCxnSpPr>
            <p:spPr>
              <a:xfrm>
                <a:off x="1403648" y="4953171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13" name="Skupina 12"/>
            <p:cNvGrpSpPr/>
            <p:nvPr/>
          </p:nvGrpSpPr>
          <p:grpSpPr>
            <a:xfrm>
              <a:off x="2987824" y="1556792"/>
              <a:ext cx="576064" cy="4536504"/>
              <a:chOff x="1403648" y="1556792"/>
              <a:chExt cx="576064" cy="4536504"/>
            </a:xfrm>
            <a:solidFill>
              <a:srgbClr val="DDDDDD">
                <a:alpha val="45098"/>
              </a:srgbClr>
            </a:solidFill>
          </p:grpSpPr>
          <p:sp>
            <p:nvSpPr>
              <p:cNvPr id="14" name="Obdélník 13"/>
              <p:cNvSpPr/>
              <p:nvPr/>
            </p:nvSpPr>
            <p:spPr>
              <a:xfrm>
                <a:off x="1403648" y="1556792"/>
                <a:ext cx="576064" cy="4536504"/>
              </a:xfrm>
              <a:prstGeom prst="rect">
                <a:avLst/>
              </a:prstGeom>
              <a:grpFill/>
            </p:spPr>
            <p:style>
              <a:lnRef idx="1">
                <a:schemeClr val="dk1"/>
              </a:lnRef>
              <a:fillRef idx="2">
                <a:schemeClr val="dk1"/>
              </a:fillRef>
              <a:effectRef idx="1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5" name="Přímá spojnice 14"/>
              <p:cNvCxnSpPr/>
              <p:nvPr/>
            </p:nvCxnSpPr>
            <p:spPr>
              <a:xfrm>
                <a:off x="1403648" y="2132856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6" name="Přímá spojnice 15"/>
              <p:cNvCxnSpPr/>
              <p:nvPr/>
            </p:nvCxnSpPr>
            <p:spPr>
              <a:xfrm>
                <a:off x="1403648" y="2696919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nice 16"/>
              <p:cNvCxnSpPr/>
              <p:nvPr/>
            </p:nvCxnSpPr>
            <p:spPr>
              <a:xfrm>
                <a:off x="1403648" y="3260982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nice 17"/>
              <p:cNvCxnSpPr/>
              <p:nvPr/>
            </p:nvCxnSpPr>
            <p:spPr>
              <a:xfrm>
                <a:off x="1403648" y="3825045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18"/>
              <p:cNvCxnSpPr/>
              <p:nvPr/>
            </p:nvCxnSpPr>
            <p:spPr>
              <a:xfrm>
                <a:off x="1403648" y="4389108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nice 19"/>
              <p:cNvCxnSpPr/>
              <p:nvPr/>
            </p:nvCxnSpPr>
            <p:spPr>
              <a:xfrm>
                <a:off x="1403648" y="5517232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1" name="Přímá spojnice 20"/>
              <p:cNvCxnSpPr/>
              <p:nvPr/>
            </p:nvCxnSpPr>
            <p:spPr>
              <a:xfrm>
                <a:off x="1403648" y="4953171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22" name="Šipka doprava 21"/>
            <p:cNvSpPr/>
            <p:nvPr/>
          </p:nvSpPr>
          <p:spPr>
            <a:xfrm>
              <a:off x="2195736" y="1702977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Šipka doprava 22"/>
            <p:cNvSpPr/>
            <p:nvPr/>
          </p:nvSpPr>
          <p:spPr>
            <a:xfrm>
              <a:off x="2176500" y="4005064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Šipka doprava 23"/>
            <p:cNvSpPr/>
            <p:nvPr/>
          </p:nvSpPr>
          <p:spPr>
            <a:xfrm>
              <a:off x="2160890" y="4581128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Šipka doprava 24"/>
            <p:cNvSpPr/>
            <p:nvPr/>
          </p:nvSpPr>
          <p:spPr>
            <a:xfrm>
              <a:off x="2176500" y="5085184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Šipka doprava 25"/>
            <p:cNvSpPr/>
            <p:nvPr/>
          </p:nvSpPr>
          <p:spPr>
            <a:xfrm>
              <a:off x="2176500" y="5661248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Šipka doprava 26"/>
            <p:cNvSpPr/>
            <p:nvPr/>
          </p:nvSpPr>
          <p:spPr>
            <a:xfrm>
              <a:off x="2180126" y="2276872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Šipka doprava 27"/>
            <p:cNvSpPr/>
            <p:nvPr/>
          </p:nvSpPr>
          <p:spPr>
            <a:xfrm>
              <a:off x="2180126" y="2852936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Šipka doprava 28"/>
            <p:cNvSpPr/>
            <p:nvPr/>
          </p:nvSpPr>
          <p:spPr>
            <a:xfrm>
              <a:off x="2160890" y="3429000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2267744" y="1610798"/>
              <a:ext cx="366758" cy="4428492"/>
            </a:xfrm>
            <a:prstGeom prst="rect">
              <a:avLst/>
            </a:prstGeom>
            <a:solidFill>
              <a:srgbClr val="FFFFFF">
                <a:alpha val="80000"/>
              </a:srgbClr>
            </a:solidFill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2216123" y="2995731"/>
              <a:ext cx="470000" cy="144655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4400" dirty="0"/>
                <a:t>:</a:t>
              </a:r>
              <a:endParaRPr lang="cs-CZ" sz="4400" dirty="0" smtClean="0"/>
            </a:p>
            <a:p>
              <a:r>
                <a:rPr lang="cs-CZ" sz="4400" dirty="0"/>
                <a:t>3</a:t>
              </a:r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1402810" y="1576094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12</a:t>
              </a:r>
              <a:endParaRPr lang="cs-CZ" sz="2800" dirty="0"/>
            </a:p>
          </p:txBody>
        </p:sp>
        <p:sp>
          <p:nvSpPr>
            <p:cNvPr id="99" name="TextovéPole 98"/>
            <p:cNvSpPr txBox="1"/>
            <p:nvPr/>
          </p:nvSpPr>
          <p:spPr>
            <a:xfrm>
              <a:off x="1402811" y="3280883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27</a:t>
              </a:r>
              <a:endParaRPr lang="cs-CZ" sz="2800" dirty="0"/>
            </a:p>
          </p:txBody>
        </p:sp>
        <p:sp>
          <p:nvSpPr>
            <p:cNvPr id="100" name="TextovéPole 99"/>
            <p:cNvSpPr txBox="1"/>
            <p:nvPr/>
          </p:nvSpPr>
          <p:spPr>
            <a:xfrm>
              <a:off x="1500367" y="2155201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9</a:t>
              </a:r>
            </a:p>
          </p:txBody>
        </p:sp>
        <p:sp>
          <p:nvSpPr>
            <p:cNvPr id="101" name="TextovéPole 100"/>
            <p:cNvSpPr txBox="1"/>
            <p:nvPr/>
          </p:nvSpPr>
          <p:spPr>
            <a:xfrm>
              <a:off x="1402809" y="2696919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15</a:t>
              </a:r>
              <a:endParaRPr lang="cs-CZ" sz="2800" dirty="0"/>
            </a:p>
          </p:txBody>
        </p:sp>
        <p:sp>
          <p:nvSpPr>
            <p:cNvPr id="102" name="TextovéPole 101"/>
            <p:cNvSpPr txBox="1"/>
            <p:nvPr/>
          </p:nvSpPr>
          <p:spPr>
            <a:xfrm>
              <a:off x="1440827" y="5542790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24</a:t>
              </a:r>
              <a:endParaRPr lang="cs-CZ" sz="2800" dirty="0"/>
            </a:p>
          </p:txBody>
        </p:sp>
        <p:sp>
          <p:nvSpPr>
            <p:cNvPr id="103" name="TextovéPole 102"/>
            <p:cNvSpPr txBox="1"/>
            <p:nvPr/>
          </p:nvSpPr>
          <p:spPr>
            <a:xfrm>
              <a:off x="1416604" y="4961195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18</a:t>
              </a:r>
              <a:endParaRPr lang="cs-CZ" sz="2800" dirty="0"/>
            </a:p>
          </p:txBody>
        </p:sp>
        <p:sp>
          <p:nvSpPr>
            <p:cNvPr id="104" name="TextovéPole 103"/>
            <p:cNvSpPr txBox="1"/>
            <p:nvPr/>
          </p:nvSpPr>
          <p:spPr>
            <a:xfrm>
              <a:off x="1408995" y="3851466"/>
              <a:ext cx="53091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 </a:t>
              </a:r>
              <a:r>
                <a:rPr lang="cs-CZ" sz="2800" dirty="0" smtClean="0"/>
                <a:t> 6</a:t>
              </a:r>
              <a:endParaRPr lang="cs-CZ" sz="2800" dirty="0"/>
            </a:p>
          </p:txBody>
        </p:sp>
        <p:sp>
          <p:nvSpPr>
            <p:cNvPr id="105" name="TextovéPole 104"/>
            <p:cNvSpPr txBox="1"/>
            <p:nvPr/>
          </p:nvSpPr>
          <p:spPr>
            <a:xfrm>
              <a:off x="1391543" y="4391746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21</a:t>
              </a:r>
              <a:endParaRPr lang="cs-CZ" sz="2800" dirty="0"/>
            </a:p>
          </p:txBody>
        </p:sp>
        <p:sp>
          <p:nvSpPr>
            <p:cNvPr id="78" name="TextovéPole 77"/>
            <p:cNvSpPr txBox="1"/>
            <p:nvPr/>
          </p:nvSpPr>
          <p:spPr>
            <a:xfrm>
              <a:off x="3092152" y="1586760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4</a:t>
              </a:r>
            </a:p>
          </p:txBody>
        </p:sp>
      </p:grpSp>
      <p:sp>
        <p:nvSpPr>
          <p:cNvPr id="35" name="TextovéPole 34"/>
          <p:cNvSpPr txBox="1"/>
          <p:nvPr/>
        </p:nvSpPr>
        <p:spPr>
          <a:xfrm>
            <a:off x="372032" y="581489"/>
            <a:ext cx="37914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1) Vypočítej podle vzoru:</a:t>
            </a:r>
            <a:endParaRPr lang="cs-CZ" sz="2800" dirty="0"/>
          </a:p>
        </p:txBody>
      </p:sp>
      <p:grpSp>
        <p:nvGrpSpPr>
          <p:cNvPr id="106" name="Skupina 105"/>
          <p:cNvGrpSpPr/>
          <p:nvPr/>
        </p:nvGrpSpPr>
        <p:grpSpPr>
          <a:xfrm rot="5400000">
            <a:off x="5533087" y="1448784"/>
            <a:ext cx="2160241" cy="4536504"/>
            <a:chOff x="1403648" y="1556792"/>
            <a:chExt cx="2160241" cy="4536504"/>
          </a:xfrm>
        </p:grpSpPr>
        <p:grpSp>
          <p:nvGrpSpPr>
            <p:cNvPr id="107" name="Skupina 106"/>
            <p:cNvGrpSpPr/>
            <p:nvPr/>
          </p:nvGrpSpPr>
          <p:grpSpPr>
            <a:xfrm>
              <a:off x="1403648" y="1556792"/>
              <a:ext cx="576064" cy="4536504"/>
              <a:chOff x="1403648" y="1556792"/>
              <a:chExt cx="576064" cy="4536504"/>
            </a:xfrm>
            <a:solidFill>
              <a:srgbClr val="DDDDDD">
                <a:alpha val="45098"/>
              </a:srgbClr>
            </a:solidFill>
          </p:grpSpPr>
          <p:sp>
            <p:nvSpPr>
              <p:cNvPr id="136" name="Obdélník 135"/>
              <p:cNvSpPr/>
              <p:nvPr/>
            </p:nvSpPr>
            <p:spPr>
              <a:xfrm>
                <a:off x="1403648" y="1556792"/>
                <a:ext cx="576064" cy="4536504"/>
              </a:xfrm>
              <a:prstGeom prst="rect">
                <a:avLst/>
              </a:prstGeom>
              <a:grpFill/>
            </p:spPr>
            <p:style>
              <a:lnRef idx="1">
                <a:schemeClr val="dk1"/>
              </a:lnRef>
              <a:fillRef idx="2">
                <a:schemeClr val="dk1"/>
              </a:fillRef>
              <a:effectRef idx="1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37" name="Přímá spojnice 136"/>
              <p:cNvCxnSpPr/>
              <p:nvPr/>
            </p:nvCxnSpPr>
            <p:spPr>
              <a:xfrm>
                <a:off x="1403648" y="2132856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8" name="Přímá spojnice 137"/>
              <p:cNvCxnSpPr/>
              <p:nvPr/>
            </p:nvCxnSpPr>
            <p:spPr>
              <a:xfrm>
                <a:off x="1403648" y="2696919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9" name="Přímá spojnice 138"/>
              <p:cNvCxnSpPr/>
              <p:nvPr/>
            </p:nvCxnSpPr>
            <p:spPr>
              <a:xfrm>
                <a:off x="1403648" y="3260982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0" name="Přímá spojnice 139"/>
              <p:cNvCxnSpPr/>
              <p:nvPr/>
            </p:nvCxnSpPr>
            <p:spPr>
              <a:xfrm>
                <a:off x="1403648" y="3825045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1" name="Přímá spojnice 140"/>
              <p:cNvCxnSpPr/>
              <p:nvPr/>
            </p:nvCxnSpPr>
            <p:spPr>
              <a:xfrm>
                <a:off x="1403648" y="4389108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2" name="Přímá spojnice 141"/>
              <p:cNvCxnSpPr/>
              <p:nvPr/>
            </p:nvCxnSpPr>
            <p:spPr>
              <a:xfrm>
                <a:off x="1403648" y="5517232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3" name="Přímá spojnice 142"/>
              <p:cNvCxnSpPr/>
              <p:nvPr/>
            </p:nvCxnSpPr>
            <p:spPr>
              <a:xfrm>
                <a:off x="1403648" y="4953171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108" name="Skupina 107"/>
            <p:cNvGrpSpPr/>
            <p:nvPr/>
          </p:nvGrpSpPr>
          <p:grpSpPr>
            <a:xfrm>
              <a:off x="2987824" y="1556792"/>
              <a:ext cx="576064" cy="4536504"/>
              <a:chOff x="1403648" y="1556792"/>
              <a:chExt cx="576064" cy="4536504"/>
            </a:xfrm>
            <a:solidFill>
              <a:srgbClr val="DDDDDD">
                <a:alpha val="45098"/>
              </a:srgbClr>
            </a:solidFill>
          </p:grpSpPr>
          <p:sp>
            <p:nvSpPr>
              <p:cNvPr id="128" name="Obdélník 127"/>
              <p:cNvSpPr/>
              <p:nvPr/>
            </p:nvSpPr>
            <p:spPr>
              <a:xfrm>
                <a:off x="1403648" y="1556792"/>
                <a:ext cx="576064" cy="4536504"/>
              </a:xfrm>
              <a:prstGeom prst="rect">
                <a:avLst/>
              </a:prstGeom>
              <a:grpFill/>
            </p:spPr>
            <p:style>
              <a:lnRef idx="1">
                <a:schemeClr val="dk1"/>
              </a:lnRef>
              <a:fillRef idx="2">
                <a:schemeClr val="dk1"/>
              </a:fillRef>
              <a:effectRef idx="1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29" name="Přímá spojnice 128"/>
              <p:cNvCxnSpPr/>
              <p:nvPr/>
            </p:nvCxnSpPr>
            <p:spPr>
              <a:xfrm>
                <a:off x="1403648" y="2132856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0" name="Přímá spojnice 129"/>
              <p:cNvCxnSpPr/>
              <p:nvPr/>
            </p:nvCxnSpPr>
            <p:spPr>
              <a:xfrm>
                <a:off x="1403648" y="2696919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1" name="Přímá spojnice 130"/>
              <p:cNvCxnSpPr/>
              <p:nvPr/>
            </p:nvCxnSpPr>
            <p:spPr>
              <a:xfrm>
                <a:off x="1403648" y="3260982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2" name="Přímá spojnice 131"/>
              <p:cNvCxnSpPr/>
              <p:nvPr/>
            </p:nvCxnSpPr>
            <p:spPr>
              <a:xfrm>
                <a:off x="1403648" y="3825045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3" name="Přímá spojnice 132"/>
              <p:cNvCxnSpPr/>
              <p:nvPr/>
            </p:nvCxnSpPr>
            <p:spPr>
              <a:xfrm>
                <a:off x="1403648" y="4389108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4" name="Přímá spojnice 133"/>
              <p:cNvCxnSpPr/>
              <p:nvPr/>
            </p:nvCxnSpPr>
            <p:spPr>
              <a:xfrm>
                <a:off x="1403648" y="5517232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5" name="Přímá spojnice 134"/>
              <p:cNvCxnSpPr/>
              <p:nvPr/>
            </p:nvCxnSpPr>
            <p:spPr>
              <a:xfrm>
                <a:off x="1403648" y="4953171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109" name="Šipka doprava 108"/>
            <p:cNvSpPr/>
            <p:nvPr/>
          </p:nvSpPr>
          <p:spPr>
            <a:xfrm>
              <a:off x="2195736" y="1702977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0" name="Šipka doprava 109"/>
            <p:cNvSpPr/>
            <p:nvPr/>
          </p:nvSpPr>
          <p:spPr>
            <a:xfrm>
              <a:off x="2176500" y="4005064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1" name="Šipka doprava 110"/>
            <p:cNvSpPr/>
            <p:nvPr/>
          </p:nvSpPr>
          <p:spPr>
            <a:xfrm>
              <a:off x="2160890" y="4581128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2" name="Šipka doprava 111"/>
            <p:cNvSpPr/>
            <p:nvPr/>
          </p:nvSpPr>
          <p:spPr>
            <a:xfrm>
              <a:off x="2176500" y="5085184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3" name="Šipka doprava 112"/>
            <p:cNvSpPr/>
            <p:nvPr/>
          </p:nvSpPr>
          <p:spPr>
            <a:xfrm>
              <a:off x="2176500" y="5661248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4" name="Šipka doprava 113"/>
            <p:cNvSpPr/>
            <p:nvPr/>
          </p:nvSpPr>
          <p:spPr>
            <a:xfrm>
              <a:off x="2180126" y="2276872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5" name="Šipka doprava 114"/>
            <p:cNvSpPr/>
            <p:nvPr/>
          </p:nvSpPr>
          <p:spPr>
            <a:xfrm>
              <a:off x="2180126" y="2852936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6" name="Šipka doprava 115"/>
            <p:cNvSpPr/>
            <p:nvPr/>
          </p:nvSpPr>
          <p:spPr>
            <a:xfrm>
              <a:off x="2160890" y="3429000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7" name="Obdélník 116"/>
            <p:cNvSpPr/>
            <p:nvPr/>
          </p:nvSpPr>
          <p:spPr>
            <a:xfrm>
              <a:off x="2267744" y="1610798"/>
              <a:ext cx="366758" cy="4428492"/>
            </a:xfrm>
            <a:prstGeom prst="rect">
              <a:avLst/>
            </a:prstGeom>
            <a:solidFill>
              <a:srgbClr val="FFFFFF">
                <a:alpha val="80000"/>
              </a:srgbClr>
            </a:solidFill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9" name="TextovéPole 118"/>
            <p:cNvSpPr txBox="1"/>
            <p:nvPr/>
          </p:nvSpPr>
          <p:spPr>
            <a:xfrm rot="16200000">
              <a:off x="3092154" y="1576094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9</a:t>
              </a:r>
            </a:p>
          </p:txBody>
        </p:sp>
        <p:sp>
          <p:nvSpPr>
            <p:cNvPr id="121" name="TextovéPole 120"/>
            <p:cNvSpPr txBox="1"/>
            <p:nvPr/>
          </p:nvSpPr>
          <p:spPr>
            <a:xfrm rot="16200000">
              <a:off x="3092152" y="3275402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3</a:t>
              </a:r>
            </a:p>
          </p:txBody>
        </p:sp>
        <p:sp>
          <p:nvSpPr>
            <p:cNvPr id="123" name="TextovéPole 122"/>
            <p:cNvSpPr txBox="1"/>
            <p:nvPr/>
          </p:nvSpPr>
          <p:spPr>
            <a:xfrm rot="16200000">
              <a:off x="1402811" y="2696919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21</a:t>
              </a:r>
              <a:endParaRPr lang="cs-CZ" sz="2800" dirty="0"/>
            </a:p>
          </p:txBody>
        </p:sp>
        <p:sp>
          <p:nvSpPr>
            <p:cNvPr id="124" name="TextovéPole 123"/>
            <p:cNvSpPr txBox="1"/>
            <p:nvPr/>
          </p:nvSpPr>
          <p:spPr>
            <a:xfrm rot="16200000">
              <a:off x="1512736" y="5542790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3</a:t>
              </a:r>
            </a:p>
          </p:txBody>
        </p:sp>
        <p:sp>
          <p:nvSpPr>
            <p:cNvPr id="125" name="TextovéPole 124"/>
            <p:cNvSpPr txBox="1"/>
            <p:nvPr/>
          </p:nvSpPr>
          <p:spPr>
            <a:xfrm rot="16200000">
              <a:off x="1416605" y="4961195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18</a:t>
              </a:r>
              <a:endParaRPr lang="cs-CZ" sz="2800" dirty="0"/>
            </a:p>
          </p:txBody>
        </p:sp>
        <p:sp>
          <p:nvSpPr>
            <p:cNvPr id="126" name="TextovéPole 125"/>
            <p:cNvSpPr txBox="1"/>
            <p:nvPr/>
          </p:nvSpPr>
          <p:spPr>
            <a:xfrm rot="16200000">
              <a:off x="1408996" y="3851466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15</a:t>
              </a:r>
              <a:endParaRPr lang="cs-CZ" sz="2800" dirty="0"/>
            </a:p>
          </p:txBody>
        </p:sp>
        <p:sp>
          <p:nvSpPr>
            <p:cNvPr id="144" name="TextovéPole 143"/>
            <p:cNvSpPr txBox="1"/>
            <p:nvPr/>
          </p:nvSpPr>
          <p:spPr>
            <a:xfrm rot="16200000">
              <a:off x="2139090" y="3658172"/>
              <a:ext cx="54534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: 3</a:t>
              </a:r>
              <a:endParaRPr lang="cs-CZ" sz="2800" dirty="0"/>
            </a:p>
          </p:txBody>
        </p:sp>
        <p:sp>
          <p:nvSpPr>
            <p:cNvPr id="148" name="TextovéPole 147"/>
            <p:cNvSpPr txBox="1"/>
            <p:nvPr/>
          </p:nvSpPr>
          <p:spPr>
            <a:xfrm rot="16200000">
              <a:off x="3118575" y="5507651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1</a:t>
              </a:r>
            </a:p>
          </p:txBody>
        </p:sp>
        <p:sp>
          <p:nvSpPr>
            <p:cNvPr id="149" name="TextovéPole 148"/>
            <p:cNvSpPr txBox="1"/>
            <p:nvPr/>
          </p:nvSpPr>
          <p:spPr>
            <a:xfrm rot="16200000">
              <a:off x="3012247" y="4402573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1</a:t>
              </a:r>
              <a:r>
                <a:rPr lang="cs-CZ" sz="2800" dirty="0" smtClean="0"/>
                <a:t>0</a:t>
              </a:r>
              <a:endParaRPr lang="cs-CZ" sz="2800" dirty="0"/>
            </a:p>
          </p:txBody>
        </p:sp>
        <p:sp>
          <p:nvSpPr>
            <p:cNvPr id="151" name="TextovéPole 150"/>
            <p:cNvSpPr txBox="1"/>
            <p:nvPr/>
          </p:nvSpPr>
          <p:spPr>
            <a:xfrm rot="16200000">
              <a:off x="3103620" y="2123274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4</a:t>
              </a:r>
              <a:endParaRPr lang="cs-CZ" sz="2800" dirty="0"/>
            </a:p>
          </p:txBody>
        </p:sp>
      </p:grpSp>
    </p:spTree>
    <p:extLst>
      <p:ext uri="{BB962C8B-B14F-4D97-AF65-F5344CB8AC3E}">
        <p14:creationId xmlns:p14="http://schemas.microsoft.com/office/powerpoint/2010/main" val="7665416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Skupina 33"/>
          <p:cNvGrpSpPr/>
          <p:nvPr/>
        </p:nvGrpSpPr>
        <p:grpSpPr>
          <a:xfrm>
            <a:off x="1391543" y="1556792"/>
            <a:ext cx="3992504" cy="4536504"/>
            <a:chOff x="1391543" y="1556792"/>
            <a:chExt cx="3992504" cy="4536504"/>
          </a:xfrm>
        </p:grpSpPr>
        <p:grpSp>
          <p:nvGrpSpPr>
            <p:cNvPr id="12" name="Skupina 11"/>
            <p:cNvGrpSpPr/>
            <p:nvPr/>
          </p:nvGrpSpPr>
          <p:grpSpPr>
            <a:xfrm>
              <a:off x="1403648" y="1556792"/>
              <a:ext cx="576064" cy="4536504"/>
              <a:chOff x="1403648" y="1556792"/>
              <a:chExt cx="576064" cy="4536504"/>
            </a:xfrm>
            <a:solidFill>
              <a:srgbClr val="DDDDDD">
                <a:alpha val="45098"/>
              </a:srgbClr>
            </a:solidFill>
          </p:grpSpPr>
          <p:sp>
            <p:nvSpPr>
              <p:cNvPr id="2" name="Obdélník 1"/>
              <p:cNvSpPr/>
              <p:nvPr/>
            </p:nvSpPr>
            <p:spPr>
              <a:xfrm>
                <a:off x="1403648" y="1556792"/>
                <a:ext cx="576064" cy="4536504"/>
              </a:xfrm>
              <a:prstGeom prst="rect">
                <a:avLst/>
              </a:prstGeom>
              <a:grpFill/>
            </p:spPr>
            <p:style>
              <a:lnRef idx="1">
                <a:schemeClr val="dk1"/>
              </a:lnRef>
              <a:fillRef idx="2">
                <a:schemeClr val="dk1"/>
              </a:fillRef>
              <a:effectRef idx="1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4" name="Přímá spojnice 3"/>
              <p:cNvCxnSpPr/>
              <p:nvPr/>
            </p:nvCxnSpPr>
            <p:spPr>
              <a:xfrm>
                <a:off x="1403648" y="2132856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" name="Přímá spojnice 4"/>
              <p:cNvCxnSpPr/>
              <p:nvPr/>
            </p:nvCxnSpPr>
            <p:spPr>
              <a:xfrm>
                <a:off x="1403648" y="2696919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" name="Přímá spojnice 5"/>
              <p:cNvCxnSpPr/>
              <p:nvPr/>
            </p:nvCxnSpPr>
            <p:spPr>
              <a:xfrm>
                <a:off x="1403648" y="3260982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" name="Přímá spojnice 6"/>
              <p:cNvCxnSpPr/>
              <p:nvPr/>
            </p:nvCxnSpPr>
            <p:spPr>
              <a:xfrm>
                <a:off x="1403648" y="3825045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8" name="Přímá spojnice 7"/>
              <p:cNvCxnSpPr/>
              <p:nvPr/>
            </p:nvCxnSpPr>
            <p:spPr>
              <a:xfrm>
                <a:off x="1403648" y="4389108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nice 9"/>
              <p:cNvCxnSpPr/>
              <p:nvPr/>
            </p:nvCxnSpPr>
            <p:spPr>
              <a:xfrm>
                <a:off x="1403648" y="5517232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nice 10"/>
              <p:cNvCxnSpPr/>
              <p:nvPr/>
            </p:nvCxnSpPr>
            <p:spPr>
              <a:xfrm>
                <a:off x="1403648" y="4953171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13" name="Skupina 12"/>
            <p:cNvGrpSpPr/>
            <p:nvPr/>
          </p:nvGrpSpPr>
          <p:grpSpPr>
            <a:xfrm>
              <a:off x="2987824" y="1556792"/>
              <a:ext cx="576064" cy="4536504"/>
              <a:chOff x="1403648" y="1556792"/>
              <a:chExt cx="576064" cy="4536504"/>
            </a:xfrm>
            <a:solidFill>
              <a:srgbClr val="DDDDDD">
                <a:alpha val="45098"/>
              </a:srgbClr>
            </a:solidFill>
          </p:grpSpPr>
          <p:sp>
            <p:nvSpPr>
              <p:cNvPr id="14" name="Obdélník 13"/>
              <p:cNvSpPr/>
              <p:nvPr/>
            </p:nvSpPr>
            <p:spPr>
              <a:xfrm>
                <a:off x="1403648" y="1556792"/>
                <a:ext cx="576064" cy="4536504"/>
              </a:xfrm>
              <a:prstGeom prst="rect">
                <a:avLst/>
              </a:prstGeom>
              <a:grpFill/>
            </p:spPr>
            <p:style>
              <a:lnRef idx="1">
                <a:schemeClr val="dk1"/>
              </a:lnRef>
              <a:fillRef idx="2">
                <a:schemeClr val="dk1"/>
              </a:fillRef>
              <a:effectRef idx="1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5" name="Přímá spojnice 14"/>
              <p:cNvCxnSpPr/>
              <p:nvPr/>
            </p:nvCxnSpPr>
            <p:spPr>
              <a:xfrm>
                <a:off x="1403648" y="2132856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6" name="Přímá spojnice 15"/>
              <p:cNvCxnSpPr/>
              <p:nvPr/>
            </p:nvCxnSpPr>
            <p:spPr>
              <a:xfrm>
                <a:off x="1403648" y="2696919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nice 16"/>
              <p:cNvCxnSpPr/>
              <p:nvPr/>
            </p:nvCxnSpPr>
            <p:spPr>
              <a:xfrm>
                <a:off x="1403648" y="3260982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nice 17"/>
              <p:cNvCxnSpPr/>
              <p:nvPr/>
            </p:nvCxnSpPr>
            <p:spPr>
              <a:xfrm>
                <a:off x="1403648" y="3825045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18"/>
              <p:cNvCxnSpPr/>
              <p:nvPr/>
            </p:nvCxnSpPr>
            <p:spPr>
              <a:xfrm>
                <a:off x="1403648" y="4389108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nice 19"/>
              <p:cNvCxnSpPr/>
              <p:nvPr/>
            </p:nvCxnSpPr>
            <p:spPr>
              <a:xfrm>
                <a:off x="1403648" y="5517232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1" name="Přímá spojnice 20"/>
              <p:cNvCxnSpPr/>
              <p:nvPr/>
            </p:nvCxnSpPr>
            <p:spPr>
              <a:xfrm>
                <a:off x="1403648" y="4953171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22" name="Šipka doprava 21"/>
            <p:cNvSpPr/>
            <p:nvPr/>
          </p:nvSpPr>
          <p:spPr>
            <a:xfrm>
              <a:off x="2195736" y="1702977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Šipka doprava 22"/>
            <p:cNvSpPr/>
            <p:nvPr/>
          </p:nvSpPr>
          <p:spPr>
            <a:xfrm>
              <a:off x="2176500" y="4005064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Šipka doprava 23"/>
            <p:cNvSpPr/>
            <p:nvPr/>
          </p:nvSpPr>
          <p:spPr>
            <a:xfrm>
              <a:off x="2160890" y="4581128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Šipka doprava 24"/>
            <p:cNvSpPr/>
            <p:nvPr/>
          </p:nvSpPr>
          <p:spPr>
            <a:xfrm>
              <a:off x="2176500" y="5085184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Šipka doprava 25"/>
            <p:cNvSpPr/>
            <p:nvPr/>
          </p:nvSpPr>
          <p:spPr>
            <a:xfrm>
              <a:off x="2176500" y="5661248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Šipka doprava 26"/>
            <p:cNvSpPr/>
            <p:nvPr/>
          </p:nvSpPr>
          <p:spPr>
            <a:xfrm>
              <a:off x="2180126" y="2276872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Šipka doprava 27"/>
            <p:cNvSpPr/>
            <p:nvPr/>
          </p:nvSpPr>
          <p:spPr>
            <a:xfrm>
              <a:off x="2180126" y="2852936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Šipka doprava 28"/>
            <p:cNvSpPr/>
            <p:nvPr/>
          </p:nvSpPr>
          <p:spPr>
            <a:xfrm>
              <a:off x="2160890" y="3429000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2267744" y="1610798"/>
              <a:ext cx="366758" cy="4428492"/>
            </a:xfrm>
            <a:prstGeom prst="rect">
              <a:avLst/>
            </a:prstGeom>
            <a:solidFill>
              <a:srgbClr val="FFFFFF">
                <a:alpha val="80000"/>
              </a:srgbClr>
            </a:solidFill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2216123" y="2995731"/>
              <a:ext cx="470000" cy="144655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4400" dirty="0"/>
                <a:t>:</a:t>
              </a:r>
              <a:endParaRPr lang="cs-CZ" sz="4400" dirty="0" smtClean="0"/>
            </a:p>
            <a:p>
              <a:r>
                <a:rPr lang="cs-CZ" sz="4400" dirty="0"/>
                <a:t>3</a:t>
              </a:r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1402810" y="1576094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12</a:t>
              </a:r>
              <a:endParaRPr lang="cs-CZ" sz="2800" dirty="0"/>
            </a:p>
          </p:txBody>
        </p:sp>
        <p:sp>
          <p:nvSpPr>
            <p:cNvPr id="99" name="TextovéPole 98"/>
            <p:cNvSpPr txBox="1"/>
            <p:nvPr/>
          </p:nvSpPr>
          <p:spPr>
            <a:xfrm>
              <a:off x="1402811" y="3280883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27</a:t>
              </a:r>
              <a:endParaRPr lang="cs-CZ" sz="2800" dirty="0"/>
            </a:p>
          </p:txBody>
        </p:sp>
        <p:sp>
          <p:nvSpPr>
            <p:cNvPr id="100" name="TextovéPole 99"/>
            <p:cNvSpPr txBox="1"/>
            <p:nvPr/>
          </p:nvSpPr>
          <p:spPr>
            <a:xfrm>
              <a:off x="1500367" y="2155201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9</a:t>
              </a:r>
            </a:p>
          </p:txBody>
        </p:sp>
        <p:sp>
          <p:nvSpPr>
            <p:cNvPr id="101" name="TextovéPole 100"/>
            <p:cNvSpPr txBox="1"/>
            <p:nvPr/>
          </p:nvSpPr>
          <p:spPr>
            <a:xfrm>
              <a:off x="1402809" y="2696919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15</a:t>
              </a:r>
              <a:endParaRPr lang="cs-CZ" sz="2800" dirty="0"/>
            </a:p>
          </p:txBody>
        </p:sp>
        <p:sp>
          <p:nvSpPr>
            <p:cNvPr id="102" name="TextovéPole 101"/>
            <p:cNvSpPr txBox="1"/>
            <p:nvPr/>
          </p:nvSpPr>
          <p:spPr>
            <a:xfrm>
              <a:off x="1440827" y="5542790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24</a:t>
              </a:r>
              <a:endParaRPr lang="cs-CZ" sz="2800" dirty="0"/>
            </a:p>
          </p:txBody>
        </p:sp>
        <p:sp>
          <p:nvSpPr>
            <p:cNvPr id="103" name="TextovéPole 102"/>
            <p:cNvSpPr txBox="1"/>
            <p:nvPr/>
          </p:nvSpPr>
          <p:spPr>
            <a:xfrm>
              <a:off x="1416604" y="4961195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18</a:t>
              </a:r>
              <a:endParaRPr lang="cs-CZ" sz="2800" dirty="0"/>
            </a:p>
          </p:txBody>
        </p:sp>
        <p:sp>
          <p:nvSpPr>
            <p:cNvPr id="104" name="TextovéPole 103"/>
            <p:cNvSpPr txBox="1"/>
            <p:nvPr/>
          </p:nvSpPr>
          <p:spPr>
            <a:xfrm>
              <a:off x="1408995" y="3851466"/>
              <a:ext cx="53091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 </a:t>
              </a:r>
              <a:r>
                <a:rPr lang="cs-CZ" sz="2800" dirty="0" smtClean="0"/>
                <a:t> 6</a:t>
              </a:r>
              <a:endParaRPr lang="cs-CZ" sz="2800" dirty="0"/>
            </a:p>
          </p:txBody>
        </p:sp>
        <p:sp>
          <p:nvSpPr>
            <p:cNvPr id="105" name="TextovéPole 104"/>
            <p:cNvSpPr txBox="1"/>
            <p:nvPr/>
          </p:nvSpPr>
          <p:spPr>
            <a:xfrm>
              <a:off x="1391543" y="4391746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21</a:t>
              </a:r>
              <a:endParaRPr lang="cs-CZ" sz="2800" dirty="0"/>
            </a:p>
          </p:txBody>
        </p:sp>
        <p:sp>
          <p:nvSpPr>
            <p:cNvPr id="79" name="TextovéPole 78"/>
            <p:cNvSpPr txBox="1"/>
            <p:nvPr/>
          </p:nvSpPr>
          <p:spPr>
            <a:xfrm>
              <a:off x="3092426" y="4974049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>
                  <a:solidFill>
                    <a:srgbClr val="FF0000"/>
                  </a:solidFill>
                </a:rPr>
                <a:t>6</a:t>
              </a:r>
            </a:p>
          </p:txBody>
        </p:sp>
        <p:sp>
          <p:nvSpPr>
            <p:cNvPr id="80" name="TextovéPole 79"/>
            <p:cNvSpPr txBox="1"/>
            <p:nvPr/>
          </p:nvSpPr>
          <p:spPr>
            <a:xfrm>
              <a:off x="3092152" y="4389108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>
                  <a:solidFill>
                    <a:srgbClr val="FF0000"/>
                  </a:solidFill>
                </a:rPr>
                <a:t>7</a:t>
              </a:r>
            </a:p>
          </p:txBody>
        </p:sp>
        <p:sp>
          <p:nvSpPr>
            <p:cNvPr id="81" name="TextovéPole 80"/>
            <p:cNvSpPr txBox="1"/>
            <p:nvPr/>
          </p:nvSpPr>
          <p:spPr>
            <a:xfrm>
              <a:off x="3115459" y="3854792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>
                  <a:solidFill>
                    <a:srgbClr val="FF0000"/>
                  </a:solidFill>
                </a:rPr>
                <a:t>2</a:t>
              </a:r>
            </a:p>
          </p:txBody>
        </p:sp>
        <p:sp>
          <p:nvSpPr>
            <p:cNvPr id="82" name="TextovéPole 81"/>
            <p:cNvSpPr txBox="1"/>
            <p:nvPr/>
          </p:nvSpPr>
          <p:spPr>
            <a:xfrm>
              <a:off x="3092152" y="3260982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>
                  <a:solidFill>
                    <a:srgbClr val="FF0000"/>
                  </a:solidFill>
                </a:rPr>
                <a:t>9</a:t>
              </a:r>
            </a:p>
          </p:txBody>
        </p:sp>
        <p:sp>
          <p:nvSpPr>
            <p:cNvPr id="83" name="TextovéPole 82"/>
            <p:cNvSpPr txBox="1"/>
            <p:nvPr/>
          </p:nvSpPr>
          <p:spPr>
            <a:xfrm>
              <a:off x="3092152" y="2714155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>
                  <a:solidFill>
                    <a:srgbClr val="FF0000"/>
                  </a:solidFill>
                </a:rPr>
                <a:t>5</a:t>
              </a:r>
            </a:p>
          </p:txBody>
        </p:sp>
        <p:sp>
          <p:nvSpPr>
            <p:cNvPr id="84" name="TextovéPole 83"/>
            <p:cNvSpPr txBox="1"/>
            <p:nvPr/>
          </p:nvSpPr>
          <p:spPr>
            <a:xfrm>
              <a:off x="3092152" y="2165838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>
                  <a:solidFill>
                    <a:srgbClr val="FF0000"/>
                  </a:solidFill>
                </a:rPr>
                <a:t>3</a:t>
              </a:r>
            </a:p>
          </p:txBody>
        </p:sp>
        <p:sp>
          <p:nvSpPr>
            <p:cNvPr id="85" name="TextovéPole 84"/>
            <p:cNvSpPr txBox="1"/>
            <p:nvPr/>
          </p:nvSpPr>
          <p:spPr>
            <a:xfrm>
              <a:off x="3092152" y="1631981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4</a:t>
              </a:r>
            </a:p>
          </p:txBody>
        </p:sp>
        <p:sp>
          <p:nvSpPr>
            <p:cNvPr id="86" name="TextovéPole 85"/>
            <p:cNvSpPr txBox="1"/>
            <p:nvPr/>
          </p:nvSpPr>
          <p:spPr>
            <a:xfrm>
              <a:off x="3115459" y="5556912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>
                  <a:solidFill>
                    <a:srgbClr val="FF0000"/>
                  </a:solidFill>
                </a:rPr>
                <a:t>8</a:t>
              </a:r>
            </a:p>
          </p:txBody>
        </p:sp>
        <p:sp>
          <p:nvSpPr>
            <p:cNvPr id="87" name="TextovéPole 86"/>
            <p:cNvSpPr txBox="1"/>
            <p:nvPr/>
          </p:nvSpPr>
          <p:spPr>
            <a:xfrm>
              <a:off x="5016639" y="4273102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6</a:t>
              </a:r>
            </a:p>
          </p:txBody>
        </p:sp>
      </p:grpSp>
      <p:sp>
        <p:nvSpPr>
          <p:cNvPr id="35" name="TextovéPole 34"/>
          <p:cNvSpPr txBox="1"/>
          <p:nvPr/>
        </p:nvSpPr>
        <p:spPr>
          <a:xfrm>
            <a:off x="372032" y="728311"/>
            <a:ext cx="37914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1) Vypočítej podle vzoru:</a:t>
            </a:r>
            <a:endParaRPr lang="cs-CZ" sz="2800" dirty="0"/>
          </a:p>
        </p:txBody>
      </p:sp>
      <p:grpSp>
        <p:nvGrpSpPr>
          <p:cNvPr id="106" name="Skupina 105"/>
          <p:cNvGrpSpPr/>
          <p:nvPr/>
        </p:nvGrpSpPr>
        <p:grpSpPr>
          <a:xfrm rot="5400000">
            <a:off x="5530271" y="1451608"/>
            <a:ext cx="2165882" cy="4536504"/>
            <a:chOff x="1403648" y="1556792"/>
            <a:chExt cx="2165882" cy="4536504"/>
          </a:xfrm>
        </p:grpSpPr>
        <p:grpSp>
          <p:nvGrpSpPr>
            <p:cNvPr id="107" name="Skupina 106"/>
            <p:cNvGrpSpPr/>
            <p:nvPr/>
          </p:nvGrpSpPr>
          <p:grpSpPr>
            <a:xfrm>
              <a:off x="1403648" y="1556792"/>
              <a:ext cx="576064" cy="4536504"/>
              <a:chOff x="1403648" y="1556792"/>
              <a:chExt cx="576064" cy="4536504"/>
            </a:xfrm>
            <a:solidFill>
              <a:srgbClr val="DDDDDD">
                <a:alpha val="45098"/>
              </a:srgbClr>
            </a:solidFill>
          </p:grpSpPr>
          <p:sp>
            <p:nvSpPr>
              <p:cNvPr id="136" name="Obdélník 135"/>
              <p:cNvSpPr/>
              <p:nvPr/>
            </p:nvSpPr>
            <p:spPr>
              <a:xfrm>
                <a:off x="1403648" y="1556792"/>
                <a:ext cx="576064" cy="4536504"/>
              </a:xfrm>
              <a:prstGeom prst="rect">
                <a:avLst/>
              </a:prstGeom>
              <a:grpFill/>
            </p:spPr>
            <p:style>
              <a:lnRef idx="1">
                <a:schemeClr val="dk1"/>
              </a:lnRef>
              <a:fillRef idx="2">
                <a:schemeClr val="dk1"/>
              </a:fillRef>
              <a:effectRef idx="1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37" name="Přímá spojnice 136"/>
              <p:cNvCxnSpPr/>
              <p:nvPr/>
            </p:nvCxnSpPr>
            <p:spPr>
              <a:xfrm>
                <a:off x="1403648" y="2132856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8" name="Přímá spojnice 137"/>
              <p:cNvCxnSpPr/>
              <p:nvPr/>
            </p:nvCxnSpPr>
            <p:spPr>
              <a:xfrm>
                <a:off x="1403648" y="2696919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9" name="Přímá spojnice 138"/>
              <p:cNvCxnSpPr/>
              <p:nvPr/>
            </p:nvCxnSpPr>
            <p:spPr>
              <a:xfrm>
                <a:off x="1403648" y="3260982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0" name="Přímá spojnice 139"/>
              <p:cNvCxnSpPr/>
              <p:nvPr/>
            </p:nvCxnSpPr>
            <p:spPr>
              <a:xfrm>
                <a:off x="1403648" y="3825045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1" name="Přímá spojnice 140"/>
              <p:cNvCxnSpPr/>
              <p:nvPr/>
            </p:nvCxnSpPr>
            <p:spPr>
              <a:xfrm>
                <a:off x="1403648" y="4389108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2" name="Přímá spojnice 141"/>
              <p:cNvCxnSpPr/>
              <p:nvPr/>
            </p:nvCxnSpPr>
            <p:spPr>
              <a:xfrm>
                <a:off x="1403648" y="5517232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3" name="Přímá spojnice 142"/>
              <p:cNvCxnSpPr/>
              <p:nvPr/>
            </p:nvCxnSpPr>
            <p:spPr>
              <a:xfrm>
                <a:off x="1403648" y="4953171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108" name="Skupina 107"/>
            <p:cNvGrpSpPr/>
            <p:nvPr/>
          </p:nvGrpSpPr>
          <p:grpSpPr>
            <a:xfrm>
              <a:off x="2987824" y="1556792"/>
              <a:ext cx="576064" cy="4536504"/>
              <a:chOff x="1403648" y="1556792"/>
              <a:chExt cx="576064" cy="4536504"/>
            </a:xfrm>
            <a:solidFill>
              <a:srgbClr val="DDDDDD">
                <a:alpha val="45098"/>
              </a:srgbClr>
            </a:solidFill>
          </p:grpSpPr>
          <p:sp>
            <p:nvSpPr>
              <p:cNvPr id="128" name="Obdélník 127"/>
              <p:cNvSpPr/>
              <p:nvPr/>
            </p:nvSpPr>
            <p:spPr>
              <a:xfrm>
                <a:off x="1403648" y="1556792"/>
                <a:ext cx="576064" cy="4536504"/>
              </a:xfrm>
              <a:prstGeom prst="rect">
                <a:avLst/>
              </a:prstGeom>
              <a:grpFill/>
            </p:spPr>
            <p:style>
              <a:lnRef idx="1">
                <a:schemeClr val="dk1"/>
              </a:lnRef>
              <a:fillRef idx="2">
                <a:schemeClr val="dk1"/>
              </a:fillRef>
              <a:effectRef idx="1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29" name="Přímá spojnice 128"/>
              <p:cNvCxnSpPr/>
              <p:nvPr/>
            </p:nvCxnSpPr>
            <p:spPr>
              <a:xfrm>
                <a:off x="1403648" y="2132856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0" name="Přímá spojnice 129"/>
              <p:cNvCxnSpPr/>
              <p:nvPr/>
            </p:nvCxnSpPr>
            <p:spPr>
              <a:xfrm>
                <a:off x="1403648" y="2696919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1" name="Přímá spojnice 130"/>
              <p:cNvCxnSpPr/>
              <p:nvPr/>
            </p:nvCxnSpPr>
            <p:spPr>
              <a:xfrm>
                <a:off x="1403648" y="3260982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2" name="Přímá spojnice 131"/>
              <p:cNvCxnSpPr/>
              <p:nvPr/>
            </p:nvCxnSpPr>
            <p:spPr>
              <a:xfrm>
                <a:off x="1403648" y="3825045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3" name="Přímá spojnice 132"/>
              <p:cNvCxnSpPr/>
              <p:nvPr/>
            </p:nvCxnSpPr>
            <p:spPr>
              <a:xfrm>
                <a:off x="1403648" y="4389108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4" name="Přímá spojnice 133"/>
              <p:cNvCxnSpPr/>
              <p:nvPr/>
            </p:nvCxnSpPr>
            <p:spPr>
              <a:xfrm>
                <a:off x="1403648" y="5517232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5" name="Přímá spojnice 134"/>
              <p:cNvCxnSpPr/>
              <p:nvPr/>
            </p:nvCxnSpPr>
            <p:spPr>
              <a:xfrm>
                <a:off x="1403648" y="4953171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109" name="Šipka doprava 108"/>
            <p:cNvSpPr/>
            <p:nvPr/>
          </p:nvSpPr>
          <p:spPr>
            <a:xfrm>
              <a:off x="2195736" y="1702977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0" name="Šipka doprava 109"/>
            <p:cNvSpPr/>
            <p:nvPr/>
          </p:nvSpPr>
          <p:spPr>
            <a:xfrm>
              <a:off x="2176500" y="4005064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1" name="Šipka doprava 110"/>
            <p:cNvSpPr/>
            <p:nvPr/>
          </p:nvSpPr>
          <p:spPr>
            <a:xfrm>
              <a:off x="2160890" y="4581128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2" name="Šipka doprava 111"/>
            <p:cNvSpPr/>
            <p:nvPr/>
          </p:nvSpPr>
          <p:spPr>
            <a:xfrm>
              <a:off x="2176500" y="5085184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3" name="Šipka doprava 112"/>
            <p:cNvSpPr/>
            <p:nvPr/>
          </p:nvSpPr>
          <p:spPr>
            <a:xfrm>
              <a:off x="2176500" y="5661248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4" name="Šipka doprava 113"/>
            <p:cNvSpPr/>
            <p:nvPr/>
          </p:nvSpPr>
          <p:spPr>
            <a:xfrm>
              <a:off x="2180126" y="2276872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5" name="Šipka doprava 114"/>
            <p:cNvSpPr/>
            <p:nvPr/>
          </p:nvSpPr>
          <p:spPr>
            <a:xfrm>
              <a:off x="2180126" y="2852936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6" name="Šipka doprava 115"/>
            <p:cNvSpPr/>
            <p:nvPr/>
          </p:nvSpPr>
          <p:spPr>
            <a:xfrm>
              <a:off x="2160890" y="3429000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7" name="Obdélník 116"/>
            <p:cNvSpPr/>
            <p:nvPr/>
          </p:nvSpPr>
          <p:spPr>
            <a:xfrm>
              <a:off x="2267744" y="1610798"/>
              <a:ext cx="366758" cy="4428492"/>
            </a:xfrm>
            <a:prstGeom prst="rect">
              <a:avLst/>
            </a:prstGeom>
            <a:solidFill>
              <a:srgbClr val="FFFFFF">
                <a:alpha val="80000"/>
              </a:srgbClr>
            </a:solidFill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9" name="TextovéPole 118"/>
            <p:cNvSpPr txBox="1"/>
            <p:nvPr/>
          </p:nvSpPr>
          <p:spPr>
            <a:xfrm rot="16200000">
              <a:off x="3092154" y="1576094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9</a:t>
              </a:r>
            </a:p>
          </p:txBody>
        </p:sp>
        <p:sp>
          <p:nvSpPr>
            <p:cNvPr id="121" name="TextovéPole 120"/>
            <p:cNvSpPr txBox="1"/>
            <p:nvPr/>
          </p:nvSpPr>
          <p:spPr>
            <a:xfrm rot="16200000">
              <a:off x="3092152" y="3275402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3</a:t>
              </a:r>
            </a:p>
          </p:txBody>
        </p:sp>
        <p:sp>
          <p:nvSpPr>
            <p:cNvPr id="123" name="TextovéPole 122"/>
            <p:cNvSpPr txBox="1"/>
            <p:nvPr/>
          </p:nvSpPr>
          <p:spPr>
            <a:xfrm rot="16200000">
              <a:off x="1402811" y="2696919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21</a:t>
              </a:r>
              <a:endParaRPr lang="cs-CZ" sz="2800" dirty="0"/>
            </a:p>
          </p:txBody>
        </p:sp>
        <p:sp>
          <p:nvSpPr>
            <p:cNvPr id="124" name="TextovéPole 123"/>
            <p:cNvSpPr txBox="1"/>
            <p:nvPr/>
          </p:nvSpPr>
          <p:spPr>
            <a:xfrm rot="16200000">
              <a:off x="1512736" y="5542790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3</a:t>
              </a:r>
            </a:p>
          </p:txBody>
        </p:sp>
        <p:sp>
          <p:nvSpPr>
            <p:cNvPr id="125" name="TextovéPole 124"/>
            <p:cNvSpPr txBox="1"/>
            <p:nvPr/>
          </p:nvSpPr>
          <p:spPr>
            <a:xfrm rot="16200000">
              <a:off x="1416605" y="4961195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18</a:t>
              </a:r>
              <a:endParaRPr lang="cs-CZ" sz="2800" dirty="0"/>
            </a:p>
          </p:txBody>
        </p:sp>
        <p:sp>
          <p:nvSpPr>
            <p:cNvPr id="126" name="TextovéPole 125"/>
            <p:cNvSpPr txBox="1"/>
            <p:nvPr/>
          </p:nvSpPr>
          <p:spPr>
            <a:xfrm rot="16200000">
              <a:off x="1408996" y="3851466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15</a:t>
              </a:r>
              <a:endParaRPr lang="cs-CZ" sz="2800" dirty="0"/>
            </a:p>
          </p:txBody>
        </p:sp>
        <p:sp>
          <p:nvSpPr>
            <p:cNvPr id="144" name="TextovéPole 143"/>
            <p:cNvSpPr txBox="1"/>
            <p:nvPr/>
          </p:nvSpPr>
          <p:spPr>
            <a:xfrm rot="16200000">
              <a:off x="2139090" y="3658172"/>
              <a:ext cx="54534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: 3</a:t>
              </a:r>
              <a:endParaRPr lang="cs-CZ" sz="2800" dirty="0"/>
            </a:p>
          </p:txBody>
        </p:sp>
        <p:sp>
          <p:nvSpPr>
            <p:cNvPr id="148" name="TextovéPole 147"/>
            <p:cNvSpPr txBox="1"/>
            <p:nvPr/>
          </p:nvSpPr>
          <p:spPr>
            <a:xfrm rot="16200000">
              <a:off x="3118575" y="5507651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1</a:t>
              </a:r>
            </a:p>
          </p:txBody>
        </p:sp>
        <p:sp>
          <p:nvSpPr>
            <p:cNvPr id="149" name="TextovéPole 148"/>
            <p:cNvSpPr txBox="1"/>
            <p:nvPr/>
          </p:nvSpPr>
          <p:spPr>
            <a:xfrm rot="16200000">
              <a:off x="3012247" y="4402573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1</a:t>
              </a:r>
              <a:r>
                <a:rPr lang="cs-CZ" sz="2800" dirty="0" smtClean="0"/>
                <a:t>0</a:t>
              </a:r>
              <a:endParaRPr lang="cs-CZ" sz="2800" dirty="0"/>
            </a:p>
          </p:txBody>
        </p:sp>
        <p:sp>
          <p:nvSpPr>
            <p:cNvPr id="151" name="TextovéPole 150"/>
            <p:cNvSpPr txBox="1"/>
            <p:nvPr/>
          </p:nvSpPr>
          <p:spPr>
            <a:xfrm rot="16200000">
              <a:off x="3103620" y="2123274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4</a:t>
              </a:r>
              <a:endParaRPr lang="cs-CZ" sz="2800" dirty="0"/>
            </a:p>
          </p:txBody>
        </p:sp>
        <p:sp>
          <p:nvSpPr>
            <p:cNvPr id="88" name="TextovéPole 87"/>
            <p:cNvSpPr txBox="1"/>
            <p:nvPr/>
          </p:nvSpPr>
          <p:spPr>
            <a:xfrm rot="16200000">
              <a:off x="1416648" y="4401617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>
                  <a:solidFill>
                    <a:srgbClr val="FF0000"/>
                  </a:solidFill>
                </a:rPr>
                <a:t>30</a:t>
              </a:r>
              <a:endParaRPr lang="cs-CZ" sz="2800" dirty="0">
                <a:solidFill>
                  <a:srgbClr val="FF0000"/>
                </a:solidFill>
              </a:endParaRPr>
            </a:p>
          </p:txBody>
        </p:sp>
        <p:sp>
          <p:nvSpPr>
            <p:cNvPr id="89" name="TextovéPole 88"/>
            <p:cNvSpPr txBox="1"/>
            <p:nvPr/>
          </p:nvSpPr>
          <p:spPr>
            <a:xfrm rot="16200000">
              <a:off x="3118577" y="3841877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>
                  <a:solidFill>
                    <a:srgbClr val="FF0000"/>
                  </a:solidFill>
                </a:rPr>
                <a:t>5</a:t>
              </a:r>
            </a:p>
          </p:txBody>
        </p:sp>
        <p:sp>
          <p:nvSpPr>
            <p:cNvPr id="90" name="TextovéPole 89"/>
            <p:cNvSpPr txBox="1"/>
            <p:nvPr/>
          </p:nvSpPr>
          <p:spPr>
            <a:xfrm rot="16200000">
              <a:off x="1508021" y="3275402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>
                  <a:solidFill>
                    <a:srgbClr val="FF0000"/>
                  </a:solidFill>
                </a:rPr>
                <a:t>9</a:t>
              </a:r>
            </a:p>
          </p:txBody>
        </p:sp>
        <p:sp>
          <p:nvSpPr>
            <p:cNvPr id="91" name="TextovéPole 90"/>
            <p:cNvSpPr txBox="1"/>
            <p:nvPr/>
          </p:nvSpPr>
          <p:spPr>
            <a:xfrm rot="16200000">
              <a:off x="3092155" y="2708926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>
                  <a:solidFill>
                    <a:srgbClr val="FF0000"/>
                  </a:solidFill>
                </a:rPr>
                <a:t>7</a:t>
              </a:r>
            </a:p>
          </p:txBody>
        </p:sp>
        <p:sp>
          <p:nvSpPr>
            <p:cNvPr id="92" name="TextovéPole 91"/>
            <p:cNvSpPr txBox="1"/>
            <p:nvPr/>
          </p:nvSpPr>
          <p:spPr>
            <a:xfrm rot="16200000">
              <a:off x="1416653" y="2160232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>
                  <a:solidFill>
                    <a:srgbClr val="FF0000"/>
                  </a:solidFill>
                </a:rPr>
                <a:t>12</a:t>
              </a:r>
              <a:endParaRPr lang="cs-CZ" sz="2800" dirty="0">
                <a:solidFill>
                  <a:srgbClr val="FF0000"/>
                </a:solidFill>
              </a:endParaRPr>
            </a:p>
          </p:txBody>
        </p:sp>
        <p:sp>
          <p:nvSpPr>
            <p:cNvPr id="93" name="TextovéPole 92"/>
            <p:cNvSpPr txBox="1"/>
            <p:nvPr/>
          </p:nvSpPr>
          <p:spPr>
            <a:xfrm rot="16200000">
              <a:off x="1416651" y="1576094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>
                  <a:solidFill>
                    <a:srgbClr val="FF0000"/>
                  </a:solidFill>
                </a:rPr>
                <a:t>27</a:t>
              </a:r>
              <a:endParaRPr lang="cs-CZ" sz="2800" dirty="0">
                <a:solidFill>
                  <a:srgbClr val="FF0000"/>
                </a:solidFill>
              </a:endParaRPr>
            </a:p>
          </p:txBody>
        </p:sp>
        <p:sp>
          <p:nvSpPr>
            <p:cNvPr id="94" name="TextovéPole 93"/>
            <p:cNvSpPr txBox="1"/>
            <p:nvPr/>
          </p:nvSpPr>
          <p:spPr>
            <a:xfrm rot="16200000">
              <a:off x="3124216" y="4984016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>
                  <a:solidFill>
                    <a:srgbClr val="FF0000"/>
                  </a:solidFill>
                </a:rPr>
                <a:t>6</a:t>
              </a:r>
              <a:endParaRPr lang="cs-CZ" sz="2800" dirty="0">
                <a:solidFill>
                  <a:srgbClr val="FF0000"/>
                </a:solidFill>
              </a:endParaRPr>
            </a:p>
          </p:txBody>
        </p:sp>
      </p:grpSp>
      <p:sp>
        <p:nvSpPr>
          <p:cNvPr id="3" name="TextovéPole 2"/>
          <p:cNvSpPr txBox="1"/>
          <p:nvPr/>
        </p:nvSpPr>
        <p:spPr>
          <a:xfrm>
            <a:off x="961241" y="205493"/>
            <a:ext cx="18825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KONTROLA: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51436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097" name="Group 1"/>
          <p:cNvGraphicFramePr>
            <a:graphicFrameLocks noGrp="1"/>
          </p:cNvGraphicFramePr>
          <p:nvPr/>
        </p:nvGraphicFramePr>
        <p:xfrm>
          <a:off x="461963" y="1406525"/>
          <a:ext cx="8072437" cy="2601913"/>
        </p:xfrm>
        <a:graphic>
          <a:graphicData uri="http://schemas.openxmlformats.org/drawingml/2006/table">
            <a:tbl>
              <a:tblPr/>
              <a:tblGrid>
                <a:gridCol w="2339975"/>
                <a:gridCol w="1146175"/>
                <a:gridCol w="1147762"/>
                <a:gridCol w="1146175"/>
                <a:gridCol w="1146175"/>
                <a:gridCol w="1146175"/>
              </a:tblGrid>
              <a:tr h="78893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Daná čísla</a:t>
                      </a:r>
                    </a:p>
                  </a:txBody>
                  <a:tcPr marT="45717" marB="45717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4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9</a:t>
                      </a:r>
                    </a:p>
                  </a:txBody>
                  <a:tcPr marT="45717" marB="45717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4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27</a:t>
                      </a:r>
                    </a:p>
                  </a:txBody>
                  <a:tcPr marT="45717" marB="45717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4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12</a:t>
                      </a:r>
                    </a:p>
                  </a:txBody>
                  <a:tcPr marT="45717" marB="45717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4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18</a:t>
                      </a:r>
                    </a:p>
                  </a:txBody>
                  <a:tcPr marT="45717" marB="45717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4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24</a:t>
                      </a:r>
                    </a:p>
                  </a:txBody>
                  <a:tcPr marT="45717" marB="45717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2405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3krát méně než</a:t>
                      </a:r>
                    </a:p>
                  </a:txBody>
                  <a:tcPr marT="45717" marB="45717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1" marB="45717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1" marB="45717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1" marB="45717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1" marB="45717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1" marB="45717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8893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o 3 méně než</a:t>
                      </a:r>
                    </a:p>
                  </a:txBody>
                  <a:tcPr marT="45717" marB="45717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1" marB="45717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1" marB="45717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1" marB="45717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1" marB="45717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1" marB="45717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104" name="Line 65"/>
          <p:cNvSpPr>
            <a:spLocks noChangeShapeType="1"/>
          </p:cNvSpPr>
          <p:nvPr/>
        </p:nvSpPr>
        <p:spPr bwMode="auto">
          <a:xfrm>
            <a:off x="1500188" y="2982913"/>
            <a:ext cx="1079500" cy="1587"/>
          </a:xfrm>
          <a:prstGeom prst="line">
            <a:avLst/>
          </a:prstGeom>
          <a:noFill/>
          <a:ln w="28440">
            <a:solidFill>
              <a:srgbClr val="00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105" name="Line 66"/>
          <p:cNvSpPr>
            <a:spLocks noChangeShapeType="1"/>
          </p:cNvSpPr>
          <p:nvPr/>
        </p:nvSpPr>
        <p:spPr bwMode="auto">
          <a:xfrm flipV="1">
            <a:off x="2560638" y="1757363"/>
            <a:ext cx="1587" cy="1227137"/>
          </a:xfrm>
          <a:prstGeom prst="line">
            <a:avLst/>
          </a:prstGeom>
          <a:noFill/>
          <a:ln w="28440">
            <a:solidFill>
              <a:srgbClr val="00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cxnSp>
        <p:nvCxnSpPr>
          <p:cNvPr id="3106" name="AutoShape 67"/>
          <p:cNvCxnSpPr>
            <a:cxnSpLocks noChangeShapeType="1"/>
          </p:cNvCxnSpPr>
          <p:nvPr/>
        </p:nvCxnSpPr>
        <p:spPr bwMode="auto">
          <a:xfrm flipH="1">
            <a:off x="2195513" y="1708150"/>
            <a:ext cx="379412" cy="1588"/>
          </a:xfrm>
          <a:prstGeom prst="bentConnector3">
            <a:avLst>
              <a:gd name="adj1" fmla="val 50000"/>
            </a:avLst>
          </a:prstGeom>
          <a:noFill/>
          <a:ln w="28440">
            <a:solidFill>
              <a:srgbClr val="00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cxnSp>
      <p:sp>
        <p:nvSpPr>
          <p:cNvPr id="3107" name="Line 68"/>
          <p:cNvSpPr>
            <a:spLocks noChangeShapeType="1"/>
          </p:cNvSpPr>
          <p:nvPr/>
        </p:nvSpPr>
        <p:spPr bwMode="auto">
          <a:xfrm>
            <a:off x="2514600" y="3486150"/>
            <a:ext cx="144463" cy="1588"/>
          </a:xfrm>
          <a:prstGeom prst="line">
            <a:avLst/>
          </a:prstGeom>
          <a:noFill/>
          <a:ln w="28440">
            <a:solidFill>
              <a:srgbClr val="00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108" name="Line 69"/>
          <p:cNvSpPr>
            <a:spLocks noChangeShapeType="1"/>
          </p:cNvSpPr>
          <p:nvPr/>
        </p:nvSpPr>
        <p:spPr bwMode="auto">
          <a:xfrm flipV="1">
            <a:off x="2659063" y="1541463"/>
            <a:ext cx="1587" cy="1947862"/>
          </a:xfrm>
          <a:prstGeom prst="line">
            <a:avLst/>
          </a:prstGeom>
          <a:noFill/>
          <a:ln w="28440">
            <a:solidFill>
              <a:srgbClr val="00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cxnSp>
        <p:nvCxnSpPr>
          <p:cNvPr id="3109" name="AutoShape 70"/>
          <p:cNvCxnSpPr>
            <a:cxnSpLocks noChangeShapeType="1"/>
          </p:cNvCxnSpPr>
          <p:nvPr/>
        </p:nvCxnSpPr>
        <p:spPr bwMode="auto">
          <a:xfrm flipH="1" flipV="1">
            <a:off x="2055813" y="1492250"/>
            <a:ext cx="617537" cy="7938"/>
          </a:xfrm>
          <a:prstGeom prst="bentConnector3">
            <a:avLst>
              <a:gd name="adj1" fmla="val 50000"/>
            </a:avLst>
          </a:prstGeom>
          <a:noFill/>
          <a:ln w="28440">
            <a:solidFill>
              <a:srgbClr val="00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401809016"/>
      </p:ext>
    </p:extLst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169" name="Group 1"/>
          <p:cNvGraphicFramePr>
            <a:graphicFrameLocks noGrp="1"/>
          </p:cNvGraphicFramePr>
          <p:nvPr/>
        </p:nvGraphicFramePr>
        <p:xfrm>
          <a:off x="461963" y="1406525"/>
          <a:ext cx="8072437" cy="2601913"/>
        </p:xfrm>
        <a:graphic>
          <a:graphicData uri="http://schemas.openxmlformats.org/drawingml/2006/table">
            <a:tbl>
              <a:tblPr/>
              <a:tblGrid>
                <a:gridCol w="2339975"/>
                <a:gridCol w="1146175"/>
                <a:gridCol w="1147762"/>
                <a:gridCol w="1146175"/>
                <a:gridCol w="1146175"/>
                <a:gridCol w="1146175"/>
              </a:tblGrid>
              <a:tr h="78893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Daná čísla</a:t>
                      </a:r>
                    </a:p>
                  </a:txBody>
                  <a:tcPr marT="45717" marB="45717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4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9</a:t>
                      </a:r>
                    </a:p>
                  </a:txBody>
                  <a:tcPr marT="45717" marB="45717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4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27</a:t>
                      </a:r>
                    </a:p>
                  </a:txBody>
                  <a:tcPr marT="45717" marB="45717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4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12</a:t>
                      </a:r>
                    </a:p>
                  </a:txBody>
                  <a:tcPr marT="45717" marB="45717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4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18</a:t>
                      </a:r>
                    </a:p>
                  </a:txBody>
                  <a:tcPr marT="45717" marB="45717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4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24</a:t>
                      </a:r>
                    </a:p>
                  </a:txBody>
                  <a:tcPr marT="45717" marB="45717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2405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3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3krát méně než</a:t>
                      </a:r>
                    </a:p>
                  </a:txBody>
                  <a:tcPr marT="45717" marB="45717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4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3</a:t>
                      </a:r>
                    </a:p>
                  </a:txBody>
                  <a:tcPr marT="45717" marB="45717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4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9</a:t>
                      </a:r>
                    </a:p>
                  </a:txBody>
                  <a:tcPr marT="45717" marB="45717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4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4</a:t>
                      </a:r>
                    </a:p>
                  </a:txBody>
                  <a:tcPr marT="45717" marB="45717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4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6</a:t>
                      </a:r>
                    </a:p>
                  </a:txBody>
                  <a:tcPr marT="45717" marB="45717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4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8</a:t>
                      </a:r>
                    </a:p>
                  </a:txBody>
                  <a:tcPr marT="45717" marB="45717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8893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o 3 méně než</a:t>
                      </a:r>
                    </a:p>
                  </a:txBody>
                  <a:tcPr marT="45717" marB="45717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4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6</a:t>
                      </a:r>
                    </a:p>
                  </a:txBody>
                  <a:tcPr marT="45717" marB="45717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4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24</a:t>
                      </a:r>
                    </a:p>
                  </a:txBody>
                  <a:tcPr marT="45717" marB="45717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4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9</a:t>
                      </a:r>
                    </a:p>
                  </a:txBody>
                  <a:tcPr marT="45717" marB="45717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4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15</a:t>
                      </a:r>
                    </a:p>
                  </a:txBody>
                  <a:tcPr marT="45717" marB="45717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4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21</a:t>
                      </a:r>
                    </a:p>
                  </a:txBody>
                  <a:tcPr marT="45717" marB="45717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176" name="Line 65"/>
          <p:cNvSpPr>
            <a:spLocks noChangeShapeType="1"/>
          </p:cNvSpPr>
          <p:nvPr/>
        </p:nvSpPr>
        <p:spPr bwMode="auto">
          <a:xfrm>
            <a:off x="1500188" y="2933700"/>
            <a:ext cx="1079500" cy="1588"/>
          </a:xfrm>
          <a:prstGeom prst="line">
            <a:avLst/>
          </a:prstGeom>
          <a:noFill/>
          <a:ln w="28440">
            <a:solidFill>
              <a:srgbClr val="00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177" name="Line 66"/>
          <p:cNvSpPr>
            <a:spLocks noChangeShapeType="1"/>
          </p:cNvSpPr>
          <p:nvPr/>
        </p:nvSpPr>
        <p:spPr bwMode="auto">
          <a:xfrm flipV="1">
            <a:off x="2560638" y="1708150"/>
            <a:ext cx="1587" cy="1227138"/>
          </a:xfrm>
          <a:prstGeom prst="line">
            <a:avLst/>
          </a:prstGeom>
          <a:noFill/>
          <a:ln w="28440">
            <a:solidFill>
              <a:srgbClr val="00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cxnSp>
        <p:nvCxnSpPr>
          <p:cNvPr id="6178" name="AutoShape 67"/>
          <p:cNvCxnSpPr>
            <a:cxnSpLocks noChangeShapeType="1"/>
          </p:cNvCxnSpPr>
          <p:nvPr/>
        </p:nvCxnSpPr>
        <p:spPr bwMode="auto">
          <a:xfrm flipH="1">
            <a:off x="2181225" y="1708150"/>
            <a:ext cx="379413" cy="1588"/>
          </a:xfrm>
          <a:prstGeom prst="bentConnector3">
            <a:avLst>
              <a:gd name="adj1" fmla="val 50000"/>
            </a:avLst>
          </a:prstGeom>
          <a:noFill/>
          <a:ln w="28440">
            <a:solidFill>
              <a:srgbClr val="00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cxnSp>
      <p:sp>
        <p:nvSpPr>
          <p:cNvPr id="6179" name="Line 68"/>
          <p:cNvSpPr>
            <a:spLocks noChangeShapeType="1"/>
          </p:cNvSpPr>
          <p:nvPr/>
        </p:nvSpPr>
        <p:spPr bwMode="auto">
          <a:xfrm>
            <a:off x="2514600" y="3436938"/>
            <a:ext cx="144463" cy="1587"/>
          </a:xfrm>
          <a:prstGeom prst="line">
            <a:avLst/>
          </a:prstGeom>
          <a:noFill/>
          <a:ln w="28440">
            <a:solidFill>
              <a:srgbClr val="00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180" name="Line 69"/>
          <p:cNvSpPr>
            <a:spLocks noChangeShapeType="1"/>
          </p:cNvSpPr>
          <p:nvPr/>
        </p:nvSpPr>
        <p:spPr bwMode="auto">
          <a:xfrm flipV="1">
            <a:off x="2659063" y="1490663"/>
            <a:ext cx="1587" cy="1947862"/>
          </a:xfrm>
          <a:prstGeom prst="line">
            <a:avLst/>
          </a:prstGeom>
          <a:noFill/>
          <a:ln w="28440">
            <a:solidFill>
              <a:srgbClr val="00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cxnSp>
        <p:nvCxnSpPr>
          <p:cNvPr id="6181" name="AutoShape 70"/>
          <p:cNvCxnSpPr>
            <a:cxnSpLocks noChangeShapeType="1"/>
          </p:cNvCxnSpPr>
          <p:nvPr/>
        </p:nvCxnSpPr>
        <p:spPr bwMode="auto">
          <a:xfrm flipH="1" flipV="1">
            <a:off x="2041525" y="1492250"/>
            <a:ext cx="617538" cy="7938"/>
          </a:xfrm>
          <a:prstGeom prst="bentConnector3">
            <a:avLst>
              <a:gd name="adj1" fmla="val 50000"/>
            </a:avLst>
          </a:prstGeom>
          <a:noFill/>
          <a:ln w="28440">
            <a:solidFill>
              <a:srgbClr val="00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792601334"/>
      </p:ext>
    </p:extLst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1"/>
          <p:cNvSpPr>
            <a:spLocks noChangeArrowheads="1"/>
          </p:cNvSpPr>
          <p:nvPr/>
        </p:nvSpPr>
        <p:spPr bwMode="auto">
          <a:xfrm>
            <a:off x="468313" y="836613"/>
            <a:ext cx="8208962" cy="1568206"/>
          </a:xfrm>
          <a:prstGeom prst="rect">
            <a:avLst/>
          </a:prstGeom>
          <a:noFill/>
          <a:ln w="3240">
            <a:solidFill>
              <a:srgbClr val="00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>
            <a:spAutoFit/>
          </a:bodyPr>
          <a:lstStyle/>
          <a:p>
            <a:pPr hangingPunct="1"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sz="3200" dirty="0">
                <a:solidFill>
                  <a:srgbClr val="000000"/>
                </a:solidFill>
                <a:latin typeface="Calibri" charset="0"/>
              </a:rPr>
              <a:t>Pavlík  si hrál se stavebnicí. Poskládal </a:t>
            </a:r>
            <a:r>
              <a:rPr lang="cs-CZ" sz="3200" dirty="0" smtClean="0">
                <a:solidFill>
                  <a:srgbClr val="000000"/>
                </a:solidFill>
                <a:latin typeface="Calibri" charset="0"/>
              </a:rPr>
              <a:t>15 </a:t>
            </a:r>
            <a:r>
              <a:rPr lang="cs-CZ" sz="3200" dirty="0">
                <a:solidFill>
                  <a:srgbClr val="000000"/>
                </a:solidFill>
                <a:latin typeface="Calibri" charset="0"/>
              </a:rPr>
              <a:t>kostiček do </a:t>
            </a:r>
            <a:r>
              <a:rPr lang="cs-CZ" sz="3200" dirty="0" smtClean="0">
                <a:solidFill>
                  <a:srgbClr val="000000"/>
                </a:solidFill>
                <a:latin typeface="Calibri" charset="0"/>
              </a:rPr>
              <a:t>3 </a:t>
            </a:r>
            <a:r>
              <a:rPr lang="cs-CZ" sz="3200" dirty="0">
                <a:solidFill>
                  <a:srgbClr val="000000"/>
                </a:solidFill>
                <a:latin typeface="Calibri" charset="0"/>
              </a:rPr>
              <a:t>stejných řad. Kolik kostiček bylo v každé řadě?</a:t>
            </a:r>
          </a:p>
        </p:txBody>
      </p:sp>
      <p:sp>
        <p:nvSpPr>
          <p:cNvPr id="9219" name="Rectangle 2"/>
          <p:cNvSpPr>
            <a:spLocks noChangeArrowheads="1"/>
          </p:cNvSpPr>
          <p:nvPr/>
        </p:nvSpPr>
        <p:spPr bwMode="auto">
          <a:xfrm>
            <a:off x="809625" y="2636838"/>
            <a:ext cx="5324576" cy="37841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>
            <a:spAutoFit/>
          </a:bodyPr>
          <a:lstStyle/>
          <a:p>
            <a:pPr hangingPunct="1">
              <a:lnSpc>
                <a:spcPct val="15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cs-CZ" sz="3200" dirty="0">
                <a:solidFill>
                  <a:srgbClr val="000000"/>
                </a:solidFill>
                <a:latin typeface="Calibri" charset="0"/>
              </a:rPr>
              <a:t>Celkem kostiček_____</a:t>
            </a:r>
          </a:p>
          <a:p>
            <a:pPr hangingPunct="1">
              <a:lnSpc>
                <a:spcPct val="15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cs-CZ" sz="3200" dirty="0">
                <a:solidFill>
                  <a:srgbClr val="000000"/>
                </a:solidFill>
                <a:latin typeface="Calibri" charset="0"/>
              </a:rPr>
              <a:t>Řad_____</a:t>
            </a:r>
          </a:p>
          <a:p>
            <a:pPr hangingPunct="1">
              <a:lnSpc>
                <a:spcPct val="15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cs-CZ" sz="3200" dirty="0">
                <a:solidFill>
                  <a:srgbClr val="000000"/>
                </a:solidFill>
                <a:latin typeface="Calibri" charset="0"/>
              </a:rPr>
              <a:t>Kostiček v 1 řadě………..?</a:t>
            </a:r>
          </a:p>
          <a:p>
            <a:pPr hangingPunct="1">
              <a:lnSpc>
                <a:spcPct val="15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cs-CZ" sz="3200" dirty="0">
                <a:solidFill>
                  <a:srgbClr val="000000"/>
                </a:solidFill>
                <a:latin typeface="Calibri" charset="0"/>
              </a:rPr>
              <a:t>Vypočítej:_______________</a:t>
            </a:r>
          </a:p>
          <a:p>
            <a:pPr hangingPunct="1">
              <a:lnSpc>
                <a:spcPct val="15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cs-CZ" sz="3200" dirty="0">
                <a:solidFill>
                  <a:srgbClr val="000000"/>
                </a:solidFill>
                <a:latin typeface="Calibri" charset="0"/>
              </a:rPr>
              <a:t>V každé řadě </a:t>
            </a:r>
            <a:r>
              <a:rPr lang="cs-CZ" sz="3200" dirty="0" err="1" smtClean="0">
                <a:solidFill>
                  <a:srgbClr val="000000"/>
                </a:solidFill>
                <a:latin typeface="Calibri" charset="0"/>
              </a:rPr>
              <a:t>je______kostiček</a:t>
            </a:r>
            <a:r>
              <a:rPr lang="cs-CZ" sz="3200" dirty="0" smtClean="0">
                <a:solidFill>
                  <a:srgbClr val="000000"/>
                </a:solidFill>
                <a:latin typeface="Calibri" charset="0"/>
              </a:rPr>
              <a:t>.</a:t>
            </a:r>
            <a:endParaRPr lang="cs-CZ" sz="3200" dirty="0">
              <a:solidFill>
                <a:srgbClr val="000000"/>
              </a:solidFill>
              <a:latin typeface="Calibri" charset="0"/>
            </a:endParaRPr>
          </a:p>
        </p:txBody>
      </p:sp>
      <p:graphicFrame>
        <p:nvGraphicFramePr>
          <p:cNvPr id="10243" name="Group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3510660"/>
              </p:ext>
            </p:extLst>
          </p:nvPr>
        </p:nvGraphicFramePr>
        <p:xfrm>
          <a:off x="6661150" y="2852738"/>
          <a:ext cx="1443039" cy="1371600"/>
        </p:xfrm>
        <a:graphic>
          <a:graphicData uri="http://schemas.openxmlformats.org/drawingml/2006/table">
            <a:tbl>
              <a:tblPr/>
              <a:tblGrid>
                <a:gridCol w="288354"/>
                <a:gridCol w="289624"/>
                <a:gridCol w="288353"/>
                <a:gridCol w="288354"/>
                <a:gridCol w="288354"/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9252" name="Rectangle 73"/>
          <p:cNvSpPr>
            <a:spLocks noChangeArrowheads="1"/>
          </p:cNvSpPr>
          <p:nvPr/>
        </p:nvSpPr>
        <p:spPr bwMode="auto">
          <a:xfrm>
            <a:off x="730250" y="314325"/>
            <a:ext cx="1611313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>
            <a:spAutoFit/>
          </a:bodyPr>
          <a:lstStyle/>
          <a:p>
            <a:pPr hangingPunct="1">
              <a:lnSpc>
                <a:spcPct val="100000"/>
              </a:lnSpc>
              <a:tabLst>
                <a:tab pos="723900" algn="l"/>
                <a:tab pos="1447800" algn="l"/>
              </a:tabLst>
            </a:pPr>
            <a:r>
              <a:rPr lang="cs-CZ" sz="2800">
                <a:solidFill>
                  <a:srgbClr val="000000"/>
                </a:solidFill>
                <a:latin typeface="Calibri" charset="0"/>
              </a:rPr>
              <a:t>Vypočítej:</a:t>
            </a:r>
          </a:p>
        </p:txBody>
      </p:sp>
    </p:spTree>
    <p:extLst>
      <p:ext uri="{BB962C8B-B14F-4D97-AF65-F5344CB8AC3E}">
        <p14:creationId xmlns:p14="http://schemas.microsoft.com/office/powerpoint/2010/main" val="1745924647"/>
      </p:ext>
    </p:extLst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1"/>
          <p:cNvSpPr>
            <a:spLocks noChangeArrowheads="1"/>
          </p:cNvSpPr>
          <p:nvPr/>
        </p:nvSpPr>
        <p:spPr bwMode="auto">
          <a:xfrm>
            <a:off x="468313" y="836613"/>
            <a:ext cx="8208962" cy="1568206"/>
          </a:xfrm>
          <a:prstGeom prst="rect">
            <a:avLst/>
          </a:prstGeom>
          <a:noFill/>
          <a:ln w="3240">
            <a:solidFill>
              <a:srgbClr val="00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>
            <a:spAutoFit/>
          </a:bodyPr>
          <a:lstStyle/>
          <a:p>
            <a:pPr hangingPunct="1"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sz="3200" dirty="0">
                <a:solidFill>
                  <a:srgbClr val="000000"/>
                </a:solidFill>
                <a:latin typeface="Calibri" charset="0"/>
              </a:rPr>
              <a:t>Pavlík  si hrál se stavebnicí. Poskládal </a:t>
            </a:r>
            <a:r>
              <a:rPr lang="cs-CZ" sz="3200" dirty="0" smtClean="0">
                <a:solidFill>
                  <a:srgbClr val="000000"/>
                </a:solidFill>
                <a:latin typeface="Calibri" charset="0"/>
              </a:rPr>
              <a:t>15 </a:t>
            </a:r>
            <a:r>
              <a:rPr lang="cs-CZ" sz="3200" dirty="0">
                <a:solidFill>
                  <a:srgbClr val="000000"/>
                </a:solidFill>
                <a:latin typeface="Calibri" charset="0"/>
              </a:rPr>
              <a:t>kostiček do </a:t>
            </a:r>
            <a:r>
              <a:rPr lang="cs-CZ" sz="3200" dirty="0" smtClean="0">
                <a:solidFill>
                  <a:srgbClr val="000000"/>
                </a:solidFill>
                <a:latin typeface="Calibri" charset="0"/>
              </a:rPr>
              <a:t>3 </a:t>
            </a:r>
            <a:r>
              <a:rPr lang="cs-CZ" sz="3200" dirty="0">
                <a:solidFill>
                  <a:srgbClr val="000000"/>
                </a:solidFill>
                <a:latin typeface="Calibri" charset="0"/>
              </a:rPr>
              <a:t>stejných řad. Kolik kostiček bylo v každé řadě?</a:t>
            </a:r>
          </a:p>
        </p:txBody>
      </p:sp>
      <p:sp>
        <p:nvSpPr>
          <p:cNvPr id="10243" name="Rectangle 2"/>
          <p:cNvSpPr>
            <a:spLocks noChangeArrowheads="1"/>
          </p:cNvSpPr>
          <p:nvPr/>
        </p:nvSpPr>
        <p:spPr bwMode="auto">
          <a:xfrm>
            <a:off x="809625" y="2636838"/>
            <a:ext cx="4859705" cy="37841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>
            <a:spAutoFit/>
          </a:bodyPr>
          <a:lstStyle/>
          <a:p>
            <a:pPr hangingPunct="1">
              <a:lnSpc>
                <a:spcPct val="15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cs-CZ" sz="3200" dirty="0">
                <a:solidFill>
                  <a:srgbClr val="000000"/>
                </a:solidFill>
                <a:latin typeface="Calibri" charset="0"/>
              </a:rPr>
              <a:t>Celkem </a:t>
            </a:r>
            <a:r>
              <a:rPr lang="cs-CZ" sz="3200" dirty="0" smtClean="0">
                <a:solidFill>
                  <a:srgbClr val="000000"/>
                </a:solidFill>
                <a:latin typeface="Calibri" charset="0"/>
              </a:rPr>
              <a:t>kostiček</a:t>
            </a:r>
            <a:r>
              <a:rPr lang="cs-CZ" sz="3200" dirty="0">
                <a:solidFill>
                  <a:srgbClr val="000000"/>
                </a:solidFill>
                <a:latin typeface="Calibri" charset="0"/>
              </a:rPr>
              <a:t> </a:t>
            </a:r>
            <a:r>
              <a:rPr lang="cs-CZ" sz="3200" dirty="0" smtClean="0">
                <a:solidFill>
                  <a:srgbClr val="000000"/>
                </a:solidFill>
                <a:latin typeface="Calibri" charset="0"/>
              </a:rPr>
              <a:t> </a:t>
            </a:r>
            <a:r>
              <a:rPr lang="cs-CZ" sz="3200" dirty="0" smtClean="0">
                <a:solidFill>
                  <a:srgbClr val="FF0000"/>
                </a:solidFill>
                <a:latin typeface="Calibri" charset="0"/>
              </a:rPr>
              <a:t>15</a:t>
            </a:r>
            <a:endParaRPr lang="cs-CZ" sz="3200" dirty="0">
              <a:solidFill>
                <a:srgbClr val="000000"/>
              </a:solidFill>
              <a:latin typeface="Calibri" charset="0"/>
            </a:endParaRPr>
          </a:p>
          <a:p>
            <a:pPr hangingPunct="1">
              <a:lnSpc>
                <a:spcPct val="15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cs-CZ" sz="3200" dirty="0" smtClean="0">
                <a:solidFill>
                  <a:srgbClr val="000000"/>
                </a:solidFill>
                <a:latin typeface="Calibri" charset="0"/>
              </a:rPr>
              <a:t>Řad</a:t>
            </a:r>
            <a:r>
              <a:rPr lang="cs-CZ" sz="3200" dirty="0">
                <a:solidFill>
                  <a:srgbClr val="000000"/>
                </a:solidFill>
                <a:latin typeface="Calibri" charset="0"/>
              </a:rPr>
              <a:t> </a:t>
            </a:r>
            <a:r>
              <a:rPr lang="cs-CZ" sz="3200" dirty="0" smtClean="0">
                <a:solidFill>
                  <a:srgbClr val="000000"/>
                </a:solidFill>
                <a:latin typeface="Calibri" charset="0"/>
              </a:rPr>
              <a:t>                         </a:t>
            </a:r>
            <a:r>
              <a:rPr lang="cs-CZ" sz="3200" dirty="0" smtClean="0">
                <a:solidFill>
                  <a:srgbClr val="FF0000"/>
                </a:solidFill>
                <a:latin typeface="Calibri" charset="0"/>
              </a:rPr>
              <a:t>3</a:t>
            </a:r>
            <a:endParaRPr lang="cs-CZ" sz="3200" dirty="0">
              <a:solidFill>
                <a:srgbClr val="000000"/>
              </a:solidFill>
              <a:latin typeface="Calibri" charset="0"/>
            </a:endParaRPr>
          </a:p>
          <a:p>
            <a:pPr hangingPunct="1">
              <a:lnSpc>
                <a:spcPct val="15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cs-CZ" sz="3200" dirty="0">
                <a:solidFill>
                  <a:srgbClr val="000000"/>
                </a:solidFill>
                <a:latin typeface="Calibri" charset="0"/>
              </a:rPr>
              <a:t>Kostiček v 1 řadě………..?</a:t>
            </a:r>
          </a:p>
          <a:p>
            <a:pPr hangingPunct="1">
              <a:lnSpc>
                <a:spcPct val="15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cs-CZ" sz="3200" dirty="0" smtClean="0">
                <a:solidFill>
                  <a:srgbClr val="000000"/>
                </a:solidFill>
                <a:latin typeface="Calibri" charset="0"/>
              </a:rPr>
              <a:t>Vypočítej:  </a:t>
            </a:r>
            <a:r>
              <a:rPr lang="cs-CZ" sz="3200" dirty="0" smtClean="0">
                <a:solidFill>
                  <a:srgbClr val="FF0000"/>
                </a:solidFill>
                <a:latin typeface="Calibri" charset="0"/>
              </a:rPr>
              <a:t>15 : 3 = 5</a:t>
            </a:r>
            <a:endParaRPr lang="cs-CZ" sz="3200" dirty="0">
              <a:solidFill>
                <a:srgbClr val="000000"/>
              </a:solidFill>
              <a:latin typeface="Calibri" charset="0"/>
            </a:endParaRPr>
          </a:p>
          <a:p>
            <a:pPr hangingPunct="1">
              <a:lnSpc>
                <a:spcPct val="15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cs-CZ" sz="3200" dirty="0">
                <a:solidFill>
                  <a:srgbClr val="000000"/>
                </a:solidFill>
                <a:latin typeface="Calibri" charset="0"/>
              </a:rPr>
              <a:t>V každé řadě </a:t>
            </a:r>
            <a:r>
              <a:rPr lang="cs-CZ" sz="3200" dirty="0" smtClean="0">
                <a:solidFill>
                  <a:srgbClr val="000000"/>
                </a:solidFill>
                <a:latin typeface="Calibri" charset="0"/>
              </a:rPr>
              <a:t>je   </a:t>
            </a:r>
            <a:r>
              <a:rPr lang="cs-CZ" sz="3200" dirty="0" smtClean="0">
                <a:solidFill>
                  <a:srgbClr val="FF0000"/>
                </a:solidFill>
                <a:latin typeface="Calibri" charset="0"/>
              </a:rPr>
              <a:t>5   </a:t>
            </a:r>
            <a:r>
              <a:rPr lang="cs-CZ" sz="3200" dirty="0" smtClean="0">
                <a:solidFill>
                  <a:srgbClr val="000000"/>
                </a:solidFill>
                <a:latin typeface="Calibri" charset="0"/>
              </a:rPr>
              <a:t>kostiček.</a:t>
            </a:r>
            <a:endParaRPr lang="cs-CZ" sz="3200" dirty="0">
              <a:solidFill>
                <a:srgbClr val="000000"/>
              </a:solidFill>
              <a:latin typeface="Calibri" charset="0"/>
            </a:endParaRPr>
          </a:p>
        </p:txBody>
      </p:sp>
      <p:graphicFrame>
        <p:nvGraphicFramePr>
          <p:cNvPr id="11267" name="Group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55513189"/>
              </p:ext>
            </p:extLst>
          </p:nvPr>
        </p:nvGraphicFramePr>
        <p:xfrm>
          <a:off x="6661150" y="2852738"/>
          <a:ext cx="1443039" cy="1371600"/>
        </p:xfrm>
        <a:graphic>
          <a:graphicData uri="http://schemas.openxmlformats.org/drawingml/2006/table">
            <a:tbl>
              <a:tblPr/>
              <a:tblGrid>
                <a:gridCol w="288354"/>
                <a:gridCol w="288354"/>
                <a:gridCol w="289624"/>
                <a:gridCol w="288353"/>
                <a:gridCol w="288354"/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0276" name="Rectangle 73"/>
          <p:cNvSpPr>
            <a:spLocks noChangeArrowheads="1"/>
          </p:cNvSpPr>
          <p:nvPr/>
        </p:nvSpPr>
        <p:spPr bwMode="auto">
          <a:xfrm>
            <a:off x="730250" y="314325"/>
            <a:ext cx="1611313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>
            <a:spAutoFit/>
          </a:bodyPr>
          <a:lstStyle/>
          <a:p>
            <a:pPr hangingPunct="1">
              <a:lnSpc>
                <a:spcPct val="100000"/>
              </a:lnSpc>
              <a:tabLst>
                <a:tab pos="723900" algn="l"/>
                <a:tab pos="1447800" algn="l"/>
              </a:tabLst>
            </a:pPr>
            <a:r>
              <a:rPr lang="cs-CZ" sz="2800">
                <a:solidFill>
                  <a:srgbClr val="000000"/>
                </a:solidFill>
                <a:latin typeface="Calibri" charset="0"/>
              </a:rPr>
              <a:t>Vypočítej:</a:t>
            </a:r>
          </a:p>
        </p:txBody>
      </p:sp>
    </p:spTree>
    <p:extLst>
      <p:ext uri="{BB962C8B-B14F-4D97-AF65-F5344CB8AC3E}">
        <p14:creationId xmlns:p14="http://schemas.microsoft.com/office/powerpoint/2010/main" val="1748665520"/>
      </p:ext>
    </p:extLst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27784" y="706502"/>
            <a:ext cx="36856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Zdroje: vlastní tvorba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00173012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482</TotalTime>
  <Words>285</Words>
  <Application>Microsoft Office PowerPoint</Application>
  <PresentationFormat>Předvádění na obrazovce (4:3)</PresentationFormat>
  <Paragraphs>127</Paragraphs>
  <Slides>8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3</cp:revision>
  <dcterms:created xsi:type="dcterms:W3CDTF">2013-06-12T18:33:00Z</dcterms:created>
  <dcterms:modified xsi:type="dcterms:W3CDTF">2013-06-13T02:35:22Z</dcterms:modified>
</cp:coreProperties>
</file>