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58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17. 5. 2013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950680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VY_32_INOVACE_1C_05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06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</a:t>
            </a:r>
            <a:r>
              <a:rPr lang="cs-CZ"/>
              <a:t>základní </a:t>
            </a:r>
            <a:r>
              <a:rPr lang="cs-CZ" smtClean="0"/>
              <a:t>školy, </a:t>
            </a:r>
            <a:r>
              <a:rPr lang="cs-CZ"/>
              <a:t>studenty středních škol a jejich učitele se </a:t>
            </a:r>
            <a:r>
              <a:rPr lang="cs-CZ" dirty="0"/>
              <a:t>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9880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>
                <a:latin typeface="Arial Black" pitchFamily="34" charset="0"/>
              </a:rPr>
              <a:t>Kurt </a:t>
            </a:r>
            <a:r>
              <a:rPr lang="cs-CZ" b="1" dirty="0" err="1" smtClean="0">
                <a:latin typeface="Arial Black" pitchFamily="34" charset="0"/>
              </a:rPr>
              <a:t>Gödel</a:t>
            </a:r>
            <a:endParaRPr lang="cs-CZ" dirty="0"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Kurt </a:t>
            </a:r>
            <a:r>
              <a:rPr lang="cs-CZ" dirty="0" err="1"/>
              <a:t>Gödel</a:t>
            </a:r>
            <a:r>
              <a:rPr lang="cs-CZ" dirty="0" smtClean="0"/>
              <a:t>(28</a:t>
            </a:r>
            <a:r>
              <a:rPr lang="cs-CZ" dirty="0"/>
              <a:t>. dubna 1906, Brno, Rakousko-Uhersko – 14. ledna 1978, </a:t>
            </a:r>
            <a:r>
              <a:rPr lang="cs-CZ" dirty="0" err="1"/>
              <a:t>Princeton</a:t>
            </a:r>
            <a:r>
              <a:rPr lang="cs-CZ" dirty="0"/>
              <a:t>, USA</a:t>
            </a:r>
            <a:r>
              <a:rPr lang="cs-CZ" dirty="0" smtClean="0"/>
              <a:t>)</a:t>
            </a:r>
          </a:p>
          <a:p>
            <a:pPr algn="just"/>
            <a:r>
              <a:rPr lang="cs-CZ" dirty="0" smtClean="0"/>
              <a:t>Byl </a:t>
            </a:r>
            <a:r>
              <a:rPr lang="cs-CZ" dirty="0"/>
              <a:t>matematik rakouského původu, který se stal jedním z nejvýznamnějších logiků všech dob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 </a:t>
            </a:r>
            <a:r>
              <a:rPr lang="cs-CZ" dirty="0"/>
              <a:t>Významné jsou i jeho příspěvky ve fyzice a ve filosofii </a:t>
            </a:r>
            <a:r>
              <a:rPr lang="cs-CZ" dirty="0" smtClean="0"/>
              <a:t>matematiky.</a:t>
            </a:r>
          </a:p>
        </p:txBody>
      </p:sp>
      <p:pic>
        <p:nvPicPr>
          <p:cNvPr id="1026" name="Picture 2" descr="http://allworldsfair.com/files/2013/02/Einstein-God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322978"/>
            <a:ext cx="3366542" cy="239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110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Život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Narodil se </a:t>
            </a:r>
            <a:r>
              <a:rPr lang="cs-CZ"/>
              <a:t>28</a:t>
            </a:r>
            <a:r>
              <a:rPr lang="cs-CZ" smtClean="0"/>
              <a:t>. dubna </a:t>
            </a:r>
            <a:r>
              <a:rPr lang="cs-CZ" dirty="0"/>
              <a:t>1906 jako druhé dítě Marianny </a:t>
            </a:r>
            <a:r>
              <a:rPr lang="cs-CZ" dirty="0" smtClean="0"/>
              <a:t>     a </a:t>
            </a:r>
            <a:r>
              <a:rPr lang="cs-CZ" dirty="0"/>
              <a:t>Rudolfa </a:t>
            </a:r>
            <a:r>
              <a:rPr lang="cs-CZ" dirty="0" err="1"/>
              <a:t>Gödelových</a:t>
            </a:r>
            <a:r>
              <a:rPr lang="cs-CZ" dirty="0"/>
              <a:t> v Brně, které bylo tou dobou součástí Rakouska-Uherska. </a:t>
            </a:r>
            <a:endParaRPr lang="cs-CZ" dirty="0" smtClean="0"/>
          </a:p>
          <a:p>
            <a:pPr algn="just"/>
            <a:r>
              <a:rPr lang="cs-CZ" dirty="0" smtClean="0"/>
              <a:t>Rodina </a:t>
            </a:r>
            <a:r>
              <a:rPr lang="cs-CZ" dirty="0"/>
              <a:t>mluvila </a:t>
            </a:r>
            <a:r>
              <a:rPr lang="cs-CZ" dirty="0" smtClean="0"/>
              <a:t>německy jako </a:t>
            </a:r>
            <a:r>
              <a:rPr lang="cs-CZ" dirty="0"/>
              <a:t>tehdy podstatná část brněnských obyvatel. </a:t>
            </a:r>
          </a:p>
          <a:p>
            <a:pPr algn="just"/>
            <a:r>
              <a:rPr lang="cs-CZ" dirty="0" smtClean="0"/>
              <a:t>Byl ředitelem </a:t>
            </a:r>
            <a:r>
              <a:rPr lang="cs-CZ" dirty="0"/>
              <a:t>v textilní továrně, na tuto pozici se vypracoval díky své píli a umu; </a:t>
            </a:r>
            <a:r>
              <a:rPr lang="cs-CZ" dirty="0" smtClean="0"/>
              <a:t> patentoval </a:t>
            </a:r>
            <a:r>
              <a:rPr lang="cs-CZ" dirty="0"/>
              <a:t>několik vynálezů v oboru textilních strojů. </a:t>
            </a:r>
            <a:endParaRPr lang="cs-CZ" dirty="0" smtClean="0"/>
          </a:p>
          <a:p>
            <a:pPr algn="just"/>
            <a:r>
              <a:rPr lang="cs-CZ" dirty="0" smtClean="0"/>
              <a:t>Matka </a:t>
            </a:r>
            <a:r>
              <a:rPr lang="cs-CZ" dirty="0" err="1"/>
              <a:t>Marianne</a:t>
            </a:r>
            <a:r>
              <a:rPr lang="cs-CZ" dirty="0"/>
              <a:t> podporovala své syny Kurta a staršího Rudolfa v úctě ke vzdělání a intelektuálních zájmech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8673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>
                <a:latin typeface="Arial Black" pitchFamily="34" charset="0"/>
              </a:rPr>
              <a:t>Matematická </a:t>
            </a:r>
            <a:r>
              <a:rPr lang="cs-CZ" b="1" dirty="0" smtClean="0">
                <a:latin typeface="Arial Black" pitchFamily="34" charset="0"/>
              </a:rPr>
              <a:t>logika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V intelektuálním </a:t>
            </a:r>
            <a:r>
              <a:rPr lang="cs-CZ" dirty="0"/>
              <a:t>prostředí </a:t>
            </a:r>
            <a:r>
              <a:rPr lang="cs-CZ" dirty="0" smtClean="0"/>
              <a:t>Vídně </a:t>
            </a:r>
            <a:r>
              <a:rPr lang="cs-CZ" dirty="0"/>
              <a:t>vytvořil své průlomové dílo – objevil a formuloval dva teorémy </a:t>
            </a:r>
            <a:r>
              <a:rPr lang="cs-CZ" dirty="0" smtClean="0"/>
              <a:t>       o neúplnosti.</a:t>
            </a:r>
          </a:p>
          <a:p>
            <a:pPr algn="just"/>
            <a:r>
              <a:rPr lang="cs-CZ" dirty="0"/>
              <a:t>Kódování spolu se zavedením rekurzívních funkcí „převádí logiku na aritmetiku“ a některé části </a:t>
            </a:r>
            <a:r>
              <a:rPr lang="cs-CZ" dirty="0" err="1"/>
              <a:t>Gödelova</a:t>
            </a:r>
            <a:r>
              <a:rPr lang="cs-CZ" dirty="0"/>
              <a:t> důkazu připomínají to, čemu dnes říkáme programovací jazyk počítačů (podobný jazyku </a:t>
            </a:r>
            <a:r>
              <a:rPr lang="cs-CZ" dirty="0" err="1"/>
              <a:t>Lisp</a:t>
            </a:r>
            <a:r>
              <a:rPr lang="cs-CZ" dirty="0" smtClean="0"/>
              <a:t>).</a:t>
            </a:r>
          </a:p>
          <a:p>
            <a:pPr algn="just"/>
            <a:r>
              <a:rPr lang="cs-CZ" dirty="0"/>
              <a:t>Další inovací je zvláštní použití </a:t>
            </a:r>
            <a:r>
              <a:rPr lang="cs-CZ" dirty="0" err="1"/>
              <a:t>Cantorovy</a:t>
            </a:r>
            <a:r>
              <a:rPr lang="cs-CZ" dirty="0"/>
              <a:t> diagonální metody, která je jednou ze základních technik teorie množin.</a:t>
            </a:r>
          </a:p>
        </p:txBody>
      </p:sp>
      <p:pic>
        <p:nvPicPr>
          <p:cNvPr id="2050" name="Picture 2" descr="\text{P}(x)\to \text{S}(x) \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6402199"/>
            <a:ext cx="1009650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\forall x ( \text{P}(x) \to \text{S}(x)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412517"/>
            <a:ext cx="1371600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\exists x ( \text{P}(x) \land \lnot \text{S}(x))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402199"/>
            <a:ext cx="1466850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466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>
                <a:latin typeface="Arial Black" pitchFamily="34" charset="0"/>
              </a:rPr>
              <a:t>Logika a </a:t>
            </a:r>
            <a:r>
              <a:rPr lang="cs-CZ" b="1" dirty="0" smtClean="0">
                <a:latin typeface="Arial Black" pitchFamily="34" charset="0"/>
              </a:rPr>
              <a:t>filosofie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Po Einsteinově smrti v roce 1955 se obrátil opět k logice a zajímá se zejména o </a:t>
            </a:r>
            <a:r>
              <a:rPr lang="cs-CZ" dirty="0" err="1"/>
              <a:t>Husserlovu</a:t>
            </a:r>
            <a:r>
              <a:rPr lang="cs-CZ" dirty="0"/>
              <a:t> filosofii. </a:t>
            </a:r>
            <a:endParaRPr lang="cs-CZ" dirty="0" smtClean="0"/>
          </a:p>
          <a:p>
            <a:pPr algn="just"/>
            <a:r>
              <a:rPr lang="cs-CZ" dirty="0" smtClean="0"/>
              <a:t>Na </a:t>
            </a:r>
            <a:r>
              <a:rPr lang="cs-CZ" dirty="0"/>
              <a:t>sklonku života zpracoval v podobě sledu formulí s minimálním komentářem logický postup, který lze chápat jako zpřesnění a doplnění úvahy Anselma z Canterbury označované za „ontologický důkaz boží existence“. </a:t>
            </a:r>
            <a:endParaRPr lang="cs-CZ" dirty="0" smtClean="0"/>
          </a:p>
          <a:p>
            <a:pPr algn="just"/>
            <a:r>
              <a:rPr lang="cs-CZ" dirty="0" smtClean="0"/>
              <a:t>Tento </a:t>
            </a:r>
            <a:r>
              <a:rPr lang="cs-CZ" dirty="0"/>
              <a:t>„</a:t>
            </a:r>
            <a:r>
              <a:rPr lang="cs-CZ" dirty="0" err="1"/>
              <a:t>Gödelův</a:t>
            </a:r>
            <a:r>
              <a:rPr lang="cs-CZ" dirty="0"/>
              <a:t> ontologický důkaz“ byl uveřejněn až po jeho smrti a jeho význam je dosud předmětem diskusí logiků, teologů i filozofů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5548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4617B"/>
                </a:solidFill>
              </a:rPr>
              <a:t>Použité zdroje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Obrázky z otevřené galerie Microsoft Office.</a:t>
            </a:r>
          </a:p>
          <a:p>
            <a:pPr marL="0" lvl="0" indent="0">
              <a:buClr>
                <a:srgbClr val="0BD0D9"/>
              </a:buClr>
              <a:buNone/>
            </a:pPr>
            <a:r>
              <a:rPr lang="cs-CZ" sz="18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 FUCHS, E. </a:t>
            </a:r>
            <a:r>
              <a:rPr lang="cs-CZ" sz="1800" i="1" dirty="0">
                <a:solidFill>
                  <a:prstClr val="black"/>
                </a:solidFill>
              </a:rPr>
              <a:t>Historie matematiky I: Seminář pro vyučující</a:t>
            </a:r>
            <a:r>
              <a:rPr lang="cs-CZ" sz="1800" dirty="0">
                <a:solidFill>
                  <a:prstClr val="black"/>
                </a:solidFill>
              </a:rPr>
              <a:t>. 1. vyd. Jevíčko: ČVUT Brno, 1991.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Historie matematiky II.: Seminář pro vyučující.</a:t>
            </a:r>
            <a:r>
              <a:rPr lang="cs-CZ" sz="1800" dirty="0">
                <a:solidFill>
                  <a:prstClr val="black"/>
                </a:solidFill>
              </a:rPr>
              <a:t> 1. vyd. Praha: Prometheus, 1997. ISBN </a:t>
            </a:r>
            <a:r>
              <a:rPr lang="cs-CZ" sz="1800" dirty="0" err="1">
                <a:solidFill>
                  <a:prstClr val="black"/>
                </a:solidFill>
              </a:rPr>
              <a:t>ISBN</a:t>
            </a:r>
            <a:r>
              <a:rPr lang="cs-CZ" sz="1800" dirty="0">
                <a:solidFill>
                  <a:prstClr val="black"/>
                </a:solidFill>
              </a:rPr>
              <a:t> 80-7196-046-2.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I.</a:t>
            </a:r>
            <a:r>
              <a:rPr lang="cs-CZ" sz="1800" dirty="0">
                <a:solidFill>
                  <a:prstClr val="black"/>
                </a:solidFill>
              </a:rPr>
              <a:t> 1. vyd. Praha: Prométheus, 1998. ISBN 80-7196-107-8.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II.</a:t>
            </a:r>
            <a:r>
              <a:rPr lang="cs-CZ" sz="1800" dirty="0">
                <a:solidFill>
                  <a:prstClr val="black"/>
                </a:solidFill>
              </a:rPr>
              <a:t> 1. vyd. Praha: Prométheus, 2001. ISBN 80-7196-218-X.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III.</a:t>
            </a:r>
            <a:r>
              <a:rPr lang="cs-CZ" sz="1800" dirty="0">
                <a:solidFill>
                  <a:prstClr val="black"/>
                </a:solidFill>
              </a:rPr>
              <a:t> 1. vyd. Praha: Prométheus, 2004. ISBN 80-7285-040-7.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IV.</a:t>
            </a:r>
            <a:r>
              <a:rPr lang="cs-CZ" sz="1800" dirty="0">
                <a:solidFill>
                  <a:prstClr val="black"/>
                </a:solidFill>
              </a:rPr>
              <a:t> 1. vyd. Praha: Prométheus, 2007. ISBN  978-80-7204-536-5.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V.</a:t>
            </a:r>
            <a:r>
              <a:rPr lang="cs-CZ" sz="1800" dirty="0">
                <a:solidFill>
                  <a:prstClr val="black"/>
                </a:solidFill>
              </a:rPr>
              <a:t> 1. vyd. Praha: Prométheus, 2007. </a:t>
            </a:r>
            <a:r>
              <a:rPr lang="cs-CZ" sz="1800">
                <a:solidFill>
                  <a:prstClr val="black"/>
                </a:solidFill>
              </a:rPr>
              <a:t>ISBN 978-80-7378-017-3.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2751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</TotalTime>
  <Words>329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Kurt Gödel</vt:lpstr>
      <vt:lpstr>Život</vt:lpstr>
      <vt:lpstr>Matematická logika</vt:lpstr>
      <vt:lpstr>Logika a filosofie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root</cp:lastModifiedBy>
  <cp:revision>14</cp:revision>
  <dcterms:created xsi:type="dcterms:W3CDTF">2013-04-04T17:53:46Z</dcterms:created>
  <dcterms:modified xsi:type="dcterms:W3CDTF">2013-05-17T06:57:29Z</dcterms:modified>
</cp:coreProperties>
</file>