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68" r:id="rId3"/>
    <p:sldId id="259" r:id="rId4"/>
    <p:sldId id="260" r:id="rId5"/>
    <p:sldId id="261" r:id="rId6"/>
    <p:sldId id="264" r:id="rId7"/>
    <p:sldId id="263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5FCEDAD7-8CFF-4FD0-B2C6-60FEC8961142}">
          <p14:sldIdLst>
            <p14:sldId id="267"/>
            <p14:sldId id="268"/>
            <p14:sldId id="259"/>
            <p14:sldId id="260"/>
            <p14:sldId id="261"/>
            <p14:sldId id="264"/>
            <p14:sldId id="26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9" d="100"/>
          <a:sy n="39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EAB0777-4C60-462E-A92C-CDAFD498799C}" type="datetimeFigureOut">
              <a:rPr lang="en-US" smtClean="0"/>
              <a:t>5/17/2013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9DE6EB8-52AB-45EA-A660-3E1EBFA72987}" type="slidenum">
              <a:rPr lang="en-US" smtClean="0"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1835696" y="332656"/>
            <a:ext cx="5472608" cy="12543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4582013"/>
              </p:ext>
            </p:extLst>
          </p:nvPr>
        </p:nvGraphicFramePr>
        <p:xfrm>
          <a:off x="1151620" y="4508634"/>
          <a:ext cx="6840760" cy="2232735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6840760"/>
              </a:tblGrid>
              <a:tr h="441469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Základní škola a Mateřská škola generála Pattona Dýšina,    příspěvková organizace</a:t>
                      </a:r>
                      <a:endParaRPr lang="cs-CZ" sz="1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AUTOR:      Mgr. Jitka Křížková, MBA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NÁZEV:      VY_32_INOVACE_1C_06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08965">
                <a:tc>
                  <a:txBody>
                    <a:bodyPr/>
                    <a:lstStyle/>
                    <a:p>
                      <a:r>
                        <a:rPr lang="cs-CZ" dirty="0" smtClean="0"/>
                        <a:t>TÉMA:       SLAVNÍ  MATEMATIKOVÉ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21257">
                <a:tc>
                  <a:txBody>
                    <a:bodyPr/>
                    <a:lstStyle/>
                    <a:p>
                      <a:r>
                        <a:rPr lang="cs-CZ" dirty="0" smtClean="0"/>
                        <a:t>ČÍSLO PROJEKTU:  </a:t>
                      </a:r>
                      <a:r>
                        <a:rPr lang="cs-CZ" i="1" dirty="0" smtClean="0"/>
                        <a:t>CZ.</a:t>
                      </a:r>
                      <a:r>
                        <a:rPr lang="cs-CZ" i="1" baseline="0" dirty="0" smtClean="0"/>
                        <a:t> 1. 07/ 1. 4. 00/ 21. 1843</a:t>
                      </a:r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586971"/>
            <a:ext cx="4626171" cy="2917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106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r>
              <a:rPr lang="cs-CZ" sz="7200" dirty="0" smtClean="0"/>
              <a:t>Anotace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/>
              <a:t>Prezentace seznamuje žáky druhého stupně </a:t>
            </a:r>
            <a:r>
              <a:rPr lang="cs-CZ"/>
              <a:t>základní </a:t>
            </a:r>
            <a:r>
              <a:rPr lang="cs-CZ" smtClean="0"/>
              <a:t>školy, </a:t>
            </a:r>
            <a:r>
              <a:rPr lang="cs-CZ"/>
              <a:t>studenty středních škol a jejich učitele </a:t>
            </a:r>
            <a:r>
              <a:rPr lang="cs-CZ" dirty="0"/>
              <a:t>se životopisnými údaji o matematikovi. </a:t>
            </a:r>
            <a:r>
              <a:rPr lang="cs-CZ" dirty="0" smtClean="0"/>
              <a:t>Informuje o </a:t>
            </a:r>
            <a:r>
              <a:rPr lang="cs-CZ" dirty="0"/>
              <a:t>jeho </a:t>
            </a:r>
            <a:r>
              <a:rPr lang="cs-CZ" dirty="0" smtClean="0"/>
              <a:t>přínosu </a:t>
            </a:r>
            <a:r>
              <a:rPr lang="cs-CZ" dirty="0"/>
              <a:t>pro </a:t>
            </a:r>
            <a:r>
              <a:rPr lang="cs-CZ" dirty="0" smtClean="0"/>
              <a:t>matematiku, připomíná poučky, které souvisí s jeho zkoumáním a odkazuje na školskou matematiku.</a:t>
            </a:r>
            <a:endParaRPr lang="cs-CZ" dirty="0"/>
          </a:p>
          <a:p>
            <a:endParaRPr lang="cs-CZ" dirty="0" smtClean="0"/>
          </a:p>
          <a:p>
            <a:r>
              <a:rPr lang="cs-CZ" i="1" dirty="0"/>
              <a:t>Autorem materiálu a všech jeho </a:t>
            </a:r>
            <a:r>
              <a:rPr lang="cs-CZ" i="1" dirty="0" smtClean="0"/>
              <a:t>částí, </a:t>
            </a:r>
            <a:r>
              <a:rPr lang="cs-CZ" i="1" dirty="0"/>
              <a:t>není-li uvedeno jinak, </a:t>
            </a:r>
            <a:r>
              <a:rPr lang="cs-CZ" i="1" dirty="0" smtClean="0"/>
              <a:t>je Mgr. Jitka Křížková, MBA.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005530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80902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/>
              <a:t/>
            </a:r>
            <a:br>
              <a:rPr lang="cs-CZ" b="1" dirty="0"/>
            </a:br>
            <a:r>
              <a:rPr lang="cs-CZ" b="1" dirty="0"/>
              <a:t>François </a:t>
            </a:r>
            <a:r>
              <a:rPr lang="cs-CZ" b="1" dirty="0" smtClean="0"/>
              <a:t>Viète</a:t>
            </a:r>
            <a:br>
              <a:rPr lang="cs-CZ" b="1" dirty="0" smtClean="0"/>
            </a:br>
            <a:r>
              <a:rPr lang="cs-CZ" sz="1800" b="1" dirty="0" smtClean="0"/>
              <a:t>1540</a:t>
            </a:r>
            <a:r>
              <a:rPr lang="en-US" sz="1800" b="1" dirty="0" smtClean="0"/>
              <a:t> </a:t>
            </a:r>
            <a:r>
              <a:rPr lang="cs-CZ" sz="1800" b="1" dirty="0" smtClean="0"/>
              <a:t>-</a:t>
            </a:r>
            <a:r>
              <a:rPr lang="en-US" sz="1800" b="1" dirty="0" smtClean="0"/>
              <a:t> </a:t>
            </a:r>
            <a:r>
              <a:rPr lang="cs-CZ" sz="1800" b="1" dirty="0" smtClean="0"/>
              <a:t>1603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3429000"/>
            <a:ext cx="8229600" cy="4389120"/>
          </a:xfrm>
        </p:spPr>
        <p:txBody>
          <a:bodyPr/>
          <a:lstStyle/>
          <a:p>
            <a:pPr algn="just"/>
            <a:r>
              <a:rPr lang="cs-CZ" dirty="0" smtClean="0"/>
              <a:t>Francouzský matematik, jehož práce měla významný podíl na vytváření moderní algebry - zejména kvůli využívání písmen jako parametrů v rovnicích.</a:t>
            </a:r>
          </a:p>
          <a:p>
            <a:endParaRPr lang="cs-CZ" dirty="0"/>
          </a:p>
        </p:txBody>
      </p:sp>
      <p:pic>
        <p:nvPicPr>
          <p:cNvPr id="1026" name="Picture 2" descr="http://upload.wikimedia.org/wikipedia/commons/thumb/2/2a/Francois_Viete.jpg/220px-Francois_Viet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6010" y="809029"/>
            <a:ext cx="1929072" cy="227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4593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n-US" dirty="0" smtClean="0"/>
              <a:t>Narodil se v roce </a:t>
            </a:r>
            <a:r>
              <a:rPr lang="cs-CZ" dirty="0" smtClean="0"/>
              <a:t>1540 ve Francii, kde studoval práva.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Své služby poskytoval také několika významným lidem, díky čemuž se později stal poradcem krále Jindřicha III. a Jindřicha IV., pro které dokázal rozluštit šifry jejich nepřátel a číst tak jejich korespondenci.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Ve volném čase se věnoval matematice.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042612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Viète matematikem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Viete zavedl psaní písmen ve významu </a:t>
            </a:r>
            <a:r>
              <a:rPr lang="cs-CZ" dirty="0" smtClean="0"/>
              <a:t>čísel. Aby </a:t>
            </a:r>
            <a:r>
              <a:rPr lang="cs-CZ" dirty="0"/>
              <a:t>rozeznal veličiny hledané od daných, navrhuje, aby dané veličiny byly označeny souhláskami (B, C, G…), veličiny hledané samohláskami (A, E,…). </a:t>
            </a:r>
            <a:endParaRPr lang="cs-CZ" dirty="0" smtClean="0"/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Jako první vymyslel </a:t>
            </a:r>
            <a:r>
              <a:rPr lang="cs-CZ" dirty="0"/>
              <a:t>nekonečný součin pro vyjádření </a:t>
            </a:r>
            <a:r>
              <a:rPr lang="el-GR" dirty="0" smtClean="0"/>
              <a:t>π</a:t>
            </a:r>
            <a:r>
              <a:rPr lang="cs-CZ" dirty="0" smtClean="0"/>
              <a:t>.</a:t>
            </a:r>
          </a:p>
          <a:p>
            <a:pPr marL="0" indent="0" algn="just">
              <a:buNone/>
            </a:pPr>
            <a:endParaRPr lang="cs-CZ" dirty="0" smtClean="0"/>
          </a:p>
          <a:p>
            <a:pPr algn="just"/>
            <a:r>
              <a:rPr lang="cs-CZ" dirty="0" smtClean="0"/>
              <a:t>Představil </a:t>
            </a:r>
            <a:r>
              <a:rPr lang="cs-CZ" dirty="0"/>
              <a:t>algebraické pojmy, jako je "koeficient," které jsou </a:t>
            </a:r>
            <a:r>
              <a:rPr lang="cs-CZ" dirty="0" smtClean="0"/>
              <a:t>používány dodnes.</a:t>
            </a:r>
          </a:p>
        </p:txBody>
      </p:sp>
    </p:spTree>
    <p:extLst>
      <p:ext uri="{BB962C8B-B14F-4D97-AF65-F5344CB8AC3E}">
        <p14:creationId xmlns:p14="http://schemas.microsoft.com/office/powerpoint/2010/main" val="3290166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Vietovy</a:t>
            </a:r>
            <a:r>
              <a:rPr lang="cs-CZ" dirty="0" smtClean="0"/>
              <a:t> vzorce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Vietovy</a:t>
            </a:r>
            <a:r>
              <a:rPr lang="cs-CZ" dirty="0" smtClean="0"/>
              <a:t> vzorce se používají v matematice pro nalezení kořenů kvadratických rovnic. </a:t>
            </a:r>
          </a:p>
          <a:p>
            <a:r>
              <a:rPr lang="cs-CZ" dirty="0" smtClean="0"/>
              <a:t>Tato metoda  ale není tak univerzální jako počítání přes diskriminant, protože </a:t>
            </a:r>
            <a:r>
              <a:rPr lang="cs-CZ" dirty="0"/>
              <a:t>rovnice</a:t>
            </a:r>
            <a:r>
              <a:rPr lang="cs-CZ" dirty="0" smtClean="0"/>
              <a:t> musí být                  v normovaném tvaru.</a:t>
            </a:r>
            <a:endParaRPr lang="cs-CZ" dirty="0"/>
          </a:p>
        </p:txBody>
      </p:sp>
      <p:pic>
        <p:nvPicPr>
          <p:cNvPr id="1031" name="Picture 7" descr="https://encrypted-tbn3.gstatic.com/images?q=tbn:ANd9GcTuAvA2Dm0ilugLyPCs13MGpVExjSFpx7IjJfNXSvh3R5-4kG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4365104"/>
            <a:ext cx="5121040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547664" y="6309320"/>
            <a:ext cx="43289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err="1" smtClean="0"/>
              <a:t>Vietovy</a:t>
            </a:r>
            <a:r>
              <a:rPr lang="cs-CZ" i="1" dirty="0" smtClean="0"/>
              <a:t> vzorce</a:t>
            </a:r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5923523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solidFill>
                  <a:srgbClr val="04617B"/>
                </a:solidFill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Obrázky z otevřené galerie Microsoft Office.</a:t>
            </a:r>
          </a:p>
          <a:p>
            <a:pPr marL="0" lvl="0" indent="0">
              <a:buClr>
                <a:srgbClr val="0BD0D9"/>
              </a:buClr>
              <a:buNone/>
            </a:pPr>
            <a:r>
              <a:rPr lang="cs-CZ" sz="1800" dirty="0">
                <a:solidFill>
                  <a:prstClr val="black"/>
                </a:solidFill>
              </a:rPr>
              <a:t> 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 FUCHS, E. </a:t>
            </a:r>
            <a:r>
              <a:rPr lang="cs-CZ" sz="1800" i="1" dirty="0">
                <a:solidFill>
                  <a:prstClr val="black"/>
                </a:solidFill>
              </a:rPr>
              <a:t>Historie matematiky I: Seminář pro vyučující</a:t>
            </a:r>
            <a:r>
              <a:rPr lang="cs-CZ" sz="1800" dirty="0">
                <a:solidFill>
                  <a:prstClr val="black"/>
                </a:solidFill>
              </a:rPr>
              <a:t>. 1. vyd. Jevíčko: ČVUT Brno, 1991.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Historie matematiky II.: Seminář pro vyučující.</a:t>
            </a:r>
            <a:r>
              <a:rPr lang="cs-CZ" sz="1800" dirty="0">
                <a:solidFill>
                  <a:prstClr val="black"/>
                </a:solidFill>
              </a:rPr>
              <a:t> 1. vyd. Praha: Prometheus, 1997. ISBN </a:t>
            </a:r>
            <a:r>
              <a:rPr lang="cs-CZ" sz="1800" dirty="0" err="1">
                <a:solidFill>
                  <a:prstClr val="black"/>
                </a:solidFill>
              </a:rPr>
              <a:t>ISBN</a:t>
            </a:r>
            <a:r>
              <a:rPr lang="cs-CZ" sz="1800" dirty="0">
                <a:solidFill>
                  <a:prstClr val="black"/>
                </a:solidFill>
              </a:rPr>
              <a:t> 80-7196-046-2.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I.</a:t>
            </a:r>
            <a:r>
              <a:rPr lang="cs-CZ" sz="1800" dirty="0">
                <a:solidFill>
                  <a:prstClr val="black"/>
                </a:solidFill>
              </a:rPr>
              <a:t> 1. vyd. Praha: Prométheus, 1998. ISBN 80-7196-107-8.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II.</a:t>
            </a:r>
            <a:r>
              <a:rPr lang="cs-CZ" sz="1800" dirty="0">
                <a:solidFill>
                  <a:prstClr val="black"/>
                </a:solidFill>
              </a:rPr>
              <a:t> 1. vyd. Praha: Prométheus, 2001. ISBN 80-7196-218-X.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III.</a:t>
            </a:r>
            <a:r>
              <a:rPr lang="cs-CZ" sz="1800" dirty="0">
                <a:solidFill>
                  <a:prstClr val="black"/>
                </a:solidFill>
              </a:rPr>
              <a:t> 1. vyd. Praha: Prométheus, 2004. ISBN 80-7285-040-7.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IV.</a:t>
            </a:r>
            <a:r>
              <a:rPr lang="cs-CZ" sz="1800" dirty="0">
                <a:solidFill>
                  <a:prstClr val="black"/>
                </a:solidFill>
              </a:rPr>
              <a:t> 1. vyd. Praha: Prométheus, 2007. ISBN  978-80-7204-536-5.</a:t>
            </a:r>
          </a:p>
          <a:p>
            <a:pPr lvl="0">
              <a:buClr>
                <a:srgbClr val="0BD0D9"/>
              </a:buClr>
            </a:pPr>
            <a:r>
              <a:rPr lang="cs-CZ" sz="1800" dirty="0">
                <a:solidFill>
                  <a:prstClr val="black"/>
                </a:solidFill>
              </a:rPr>
              <a:t>BEČVÁŘ, J. a FUCHS, E. </a:t>
            </a:r>
            <a:r>
              <a:rPr lang="cs-CZ" sz="1800" i="1" dirty="0">
                <a:solidFill>
                  <a:prstClr val="black"/>
                </a:solidFill>
              </a:rPr>
              <a:t>Matematika v proměnách věků V.</a:t>
            </a:r>
            <a:r>
              <a:rPr lang="cs-CZ" sz="1800" dirty="0">
                <a:solidFill>
                  <a:prstClr val="black"/>
                </a:solidFill>
              </a:rPr>
              <a:t> 1. vyd. Praha: Prométheus, 2007. ISBN 978-80-7378-017-3.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979513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128</TotalTime>
  <Words>284</Words>
  <Application>Microsoft Office PowerPoint</Application>
  <PresentationFormat>Předvádění na obrazovce (4:3)</PresentationFormat>
  <Paragraphs>37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 François Viète 1540 - 1603</vt:lpstr>
      <vt:lpstr>Život</vt:lpstr>
      <vt:lpstr>Viète matematikem</vt:lpstr>
      <vt:lpstr>Vietovy vzorce</vt:lpstr>
      <vt:lpstr>Použité zdroje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Filip</dc:creator>
  <cp:lastModifiedBy>root</cp:lastModifiedBy>
  <cp:revision>19</cp:revision>
  <dcterms:created xsi:type="dcterms:W3CDTF">2012-08-26T15:45:08Z</dcterms:created>
  <dcterms:modified xsi:type="dcterms:W3CDTF">2013-05-17T06:57:55Z</dcterms:modified>
</cp:coreProperties>
</file>