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58" r:id="rId4"/>
    <p:sldId id="260" r:id="rId5"/>
    <p:sldId id="263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17. 5. 2013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3127263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VY_32_INOVACE_1C_07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SLAVNÍ  MATEMATIKOVÉ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260061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/>
              <a:t>Prezentace seznamuje žáky druhého stupně </a:t>
            </a:r>
            <a:r>
              <a:rPr lang="cs-CZ"/>
              <a:t>základní </a:t>
            </a:r>
            <a:r>
              <a:rPr lang="cs-CZ" smtClean="0"/>
              <a:t>školy, </a:t>
            </a:r>
            <a:r>
              <a:rPr lang="cs-CZ"/>
              <a:t>studenty středních škol a jejich učitele </a:t>
            </a:r>
            <a:r>
              <a:rPr lang="cs-CZ" dirty="0"/>
              <a:t>se životopisnými údaji o matematikovi. </a:t>
            </a:r>
            <a:r>
              <a:rPr lang="cs-CZ" dirty="0" smtClean="0"/>
              <a:t>Informuje o </a:t>
            </a:r>
            <a:r>
              <a:rPr lang="cs-CZ" dirty="0"/>
              <a:t>jeho </a:t>
            </a:r>
            <a:r>
              <a:rPr lang="cs-CZ" dirty="0" smtClean="0"/>
              <a:t>přínosu </a:t>
            </a:r>
            <a:r>
              <a:rPr lang="cs-CZ" dirty="0"/>
              <a:t>pro </a:t>
            </a:r>
            <a:r>
              <a:rPr lang="cs-CZ" dirty="0" smtClean="0"/>
              <a:t>matematiku, připomíná poučky, které souvisí s jeho zkoumáním a odkazuje na školskou matematiku.</a:t>
            </a:r>
            <a:endParaRPr lang="cs-CZ" dirty="0"/>
          </a:p>
          <a:p>
            <a:endParaRPr lang="cs-CZ" dirty="0" smtClean="0"/>
          </a:p>
          <a:p>
            <a:r>
              <a:rPr lang="cs-CZ" i="1" dirty="0"/>
              <a:t>Autorem materiálu a všech jeho </a:t>
            </a:r>
            <a:r>
              <a:rPr lang="cs-CZ" i="1" dirty="0" smtClean="0"/>
              <a:t>částí, </a:t>
            </a:r>
            <a:r>
              <a:rPr lang="cs-CZ" i="1" dirty="0"/>
              <a:t>není-li uvedeno jinak, </a:t>
            </a:r>
            <a:r>
              <a:rPr lang="cs-CZ" i="1" dirty="0" smtClean="0"/>
              <a:t>je Mgr. Jitka Křížková, MBA.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31928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err="1" smtClean="0">
                <a:latin typeface="Arial Black" pitchFamily="34" charset="0"/>
              </a:rPr>
              <a:t>Émile</a:t>
            </a:r>
            <a:r>
              <a:rPr lang="cs-CZ" b="1" dirty="0" smtClean="0">
                <a:latin typeface="Arial Black" pitchFamily="34" charset="0"/>
              </a:rPr>
              <a:t> </a:t>
            </a:r>
            <a:r>
              <a:rPr lang="cs-CZ" b="1" dirty="0" err="1" smtClean="0">
                <a:latin typeface="Arial Black" pitchFamily="34" charset="0"/>
              </a:rPr>
              <a:t>Borel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Émile</a:t>
            </a:r>
            <a:r>
              <a:rPr lang="cs-CZ" b="1" dirty="0" smtClean="0"/>
              <a:t> </a:t>
            </a:r>
            <a:r>
              <a:rPr lang="cs-CZ" b="1" dirty="0" err="1"/>
              <a:t>Borel</a:t>
            </a:r>
            <a:r>
              <a:rPr lang="cs-CZ" dirty="0"/>
              <a:t> </a:t>
            </a:r>
            <a:r>
              <a:rPr lang="cs-CZ" dirty="0" smtClean="0"/>
              <a:t> se narodil 7</a:t>
            </a:r>
            <a:r>
              <a:rPr lang="cs-CZ" dirty="0"/>
              <a:t>. ledna 1871, </a:t>
            </a:r>
            <a:r>
              <a:rPr lang="cs-CZ" dirty="0" smtClean="0"/>
              <a:t>Saint - </a:t>
            </a:r>
            <a:r>
              <a:rPr lang="cs-CZ" dirty="0" err="1" smtClean="0"/>
              <a:t>Affrique</a:t>
            </a:r>
            <a:r>
              <a:rPr lang="cs-CZ" dirty="0"/>
              <a:t>, Francie - 3. února 1956, </a:t>
            </a:r>
            <a:r>
              <a:rPr lang="cs-CZ" dirty="0" smtClean="0"/>
              <a:t>Paříž.</a:t>
            </a:r>
          </a:p>
          <a:p>
            <a:r>
              <a:rPr lang="cs-CZ" dirty="0" smtClean="0"/>
              <a:t>Byl </a:t>
            </a:r>
            <a:r>
              <a:rPr lang="cs-CZ" dirty="0"/>
              <a:t>francouzský matematik a politik. </a:t>
            </a:r>
          </a:p>
          <a:p>
            <a:r>
              <a:rPr lang="cs-CZ" dirty="0" smtClean="0"/>
              <a:t>V </a:t>
            </a:r>
            <a:r>
              <a:rPr lang="cs-CZ" dirty="0"/>
              <a:t>matematice se zabýval teorií míry, </a:t>
            </a:r>
            <a:r>
              <a:rPr lang="cs-CZ" dirty="0" smtClean="0"/>
              <a:t>teorií </a:t>
            </a:r>
            <a:r>
              <a:rPr lang="cs-CZ" dirty="0"/>
              <a:t>pravděpodobnosti a teorií her. </a:t>
            </a:r>
          </a:p>
          <a:p>
            <a:r>
              <a:rPr lang="cs-CZ" dirty="0" smtClean="0"/>
              <a:t>Byl </a:t>
            </a:r>
            <a:r>
              <a:rPr lang="cs-CZ" dirty="0"/>
              <a:t>poslancem francouzského parlamentu </a:t>
            </a:r>
            <a:r>
              <a:rPr lang="cs-CZ" dirty="0" smtClean="0"/>
              <a:t>a </a:t>
            </a:r>
            <a:r>
              <a:rPr lang="cs-CZ" dirty="0"/>
              <a:t>ministrem </a:t>
            </a:r>
            <a:r>
              <a:rPr lang="cs-CZ" dirty="0" smtClean="0"/>
              <a:t>námořnictva.</a:t>
            </a:r>
            <a:endParaRPr lang="cs-CZ" dirty="0"/>
          </a:p>
        </p:txBody>
      </p:sp>
      <p:pic>
        <p:nvPicPr>
          <p:cNvPr id="1026" name="Picture 2" descr="https://encrypted-tbn3.gstatic.com/images?q=tbn:ANd9GcSF0VdliJGvbalfIndQAouu2ZeOM-6XIlmiE_FzeTpahxvZf3OCcQ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602563"/>
            <a:ext cx="1512168" cy="2255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870576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 Black" pitchFamily="34" charset="0"/>
              </a:rPr>
              <a:t>Život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/>
              <a:t>Émile</a:t>
            </a:r>
            <a:r>
              <a:rPr lang="cs-CZ" dirty="0"/>
              <a:t> </a:t>
            </a:r>
            <a:r>
              <a:rPr lang="cs-CZ" dirty="0" err="1"/>
              <a:t>Borel</a:t>
            </a:r>
            <a:r>
              <a:rPr lang="cs-CZ" dirty="0"/>
              <a:t> </a:t>
            </a:r>
            <a:r>
              <a:rPr lang="cs-CZ" dirty="0" smtClean="0"/>
              <a:t>studoval v </a:t>
            </a:r>
            <a:r>
              <a:rPr lang="cs-CZ" dirty="0"/>
              <a:t>Paříži.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Roku </a:t>
            </a:r>
            <a:r>
              <a:rPr lang="cs-CZ" dirty="0"/>
              <a:t>1909 se stal profesorem teorie funkcí na Sorbonně a pracoval zde až do roku 1941.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Mezi </a:t>
            </a:r>
            <a:r>
              <a:rPr lang="cs-CZ" dirty="0"/>
              <a:t>lety 1910 a 1920 byl zároveň </a:t>
            </a:r>
            <a:r>
              <a:rPr lang="cs-CZ" dirty="0" smtClean="0"/>
              <a:t>ředitelem, </a:t>
            </a:r>
            <a:r>
              <a:rPr lang="cs-CZ" dirty="0"/>
              <a:t>od roku 1921 členem akademie věd a od roku 1934 jejím prezidentem.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2924227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0BD0D9"/>
              </a:buClr>
            </a:pPr>
            <a:endParaRPr lang="cs-CZ" sz="2400" dirty="0" smtClean="0">
              <a:solidFill>
                <a:prstClr val="black"/>
              </a:solidFill>
            </a:endParaRPr>
          </a:p>
          <a:p>
            <a:pPr lvl="0">
              <a:buClr>
                <a:srgbClr val="0BD0D9"/>
              </a:buClr>
            </a:pPr>
            <a:r>
              <a:rPr lang="cs-CZ" sz="2400" dirty="0" smtClean="0">
                <a:solidFill>
                  <a:prstClr val="black"/>
                </a:solidFill>
              </a:rPr>
              <a:t>Byl </a:t>
            </a:r>
            <a:r>
              <a:rPr lang="cs-CZ" sz="2400" dirty="0">
                <a:solidFill>
                  <a:prstClr val="black"/>
                </a:solidFill>
              </a:rPr>
              <a:t>poslancem francouzského parlamentu a ministrem námořnictva. </a:t>
            </a:r>
            <a:endParaRPr lang="cs-CZ" sz="2400" dirty="0" smtClean="0">
              <a:solidFill>
                <a:prstClr val="black"/>
              </a:solidFill>
            </a:endParaRPr>
          </a:p>
          <a:p>
            <a:pPr marL="0" lvl="0" indent="0">
              <a:buClr>
                <a:srgbClr val="0BD0D9"/>
              </a:buClr>
              <a:buNone/>
            </a:pPr>
            <a:endParaRPr lang="cs-CZ" sz="2400" dirty="0">
              <a:solidFill>
                <a:prstClr val="black"/>
              </a:solidFill>
            </a:endParaRPr>
          </a:p>
          <a:p>
            <a:pPr lvl="0">
              <a:buClr>
                <a:srgbClr val="0BD0D9"/>
              </a:buClr>
            </a:pPr>
            <a:r>
              <a:rPr lang="cs-CZ" sz="2400" dirty="0">
                <a:solidFill>
                  <a:prstClr val="black"/>
                </a:solidFill>
              </a:rPr>
              <a:t>Roku 1941 byl zatčen a krátce vězněn.</a:t>
            </a:r>
          </a:p>
        </p:txBody>
      </p:sp>
    </p:spTree>
    <p:extLst>
      <p:ext uri="{BB962C8B-B14F-4D97-AF65-F5344CB8AC3E}">
        <p14:creationId xmlns:p14="http://schemas.microsoft.com/office/powerpoint/2010/main" val="303594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 Black" pitchFamily="34" charset="0"/>
              </a:rPr>
              <a:t>Práce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/>
              <a:t>Borel</a:t>
            </a:r>
            <a:r>
              <a:rPr lang="cs-CZ" dirty="0"/>
              <a:t> byl spolu s </a:t>
            </a:r>
            <a:r>
              <a:rPr lang="cs-CZ" dirty="0" err="1"/>
              <a:t>Bairem</a:t>
            </a:r>
            <a:r>
              <a:rPr lang="cs-CZ" dirty="0"/>
              <a:t> a </a:t>
            </a:r>
            <a:r>
              <a:rPr lang="cs-CZ" dirty="0" err="1"/>
              <a:t>Lebesguem</a:t>
            </a:r>
            <a:r>
              <a:rPr lang="cs-CZ" dirty="0"/>
              <a:t> jedním ze zakladatelů teorie míry a tím celé moderní teorie funkcí reálné proměnné.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Zabýval </a:t>
            </a:r>
            <a:r>
              <a:rPr lang="cs-CZ" dirty="0"/>
              <a:t>se také aplikací teorie míry v teorii pravděpodobnosti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Svými </a:t>
            </a:r>
            <a:r>
              <a:rPr lang="cs-CZ" dirty="0"/>
              <a:t>články </a:t>
            </a:r>
            <a:r>
              <a:rPr lang="cs-CZ" dirty="0" smtClean="0"/>
              <a:t>významně </a:t>
            </a:r>
            <a:r>
              <a:rPr lang="cs-CZ" dirty="0"/>
              <a:t>přispěl také k rozvoji teorie her.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Teoreticky </a:t>
            </a:r>
            <a:r>
              <a:rPr lang="cs-CZ" dirty="0"/>
              <a:t>propojil hyperbolickou geometrii a speciální teorii relativity.</a:t>
            </a:r>
          </a:p>
        </p:txBody>
      </p:sp>
    </p:spTree>
    <p:extLst>
      <p:ext uri="{BB962C8B-B14F-4D97-AF65-F5344CB8AC3E}">
        <p14:creationId xmlns:p14="http://schemas.microsoft.com/office/powerpoint/2010/main" val="284296617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>
              <a:buClr>
                <a:srgbClr val="0BD0D9"/>
              </a:buClr>
            </a:pPr>
            <a:r>
              <a:rPr lang="cs-CZ" sz="1800" dirty="0">
                <a:solidFill>
                  <a:prstClr val="black"/>
                </a:solidFill>
              </a:rPr>
              <a:t>Obrázky z otevřené galerie Microsoft Office.</a:t>
            </a:r>
          </a:p>
          <a:p>
            <a:pPr marL="0" lvl="0" indent="0">
              <a:buClr>
                <a:srgbClr val="0BD0D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 </a:t>
            </a:r>
          </a:p>
          <a:p>
            <a:pPr lvl="0">
              <a:buClr>
                <a:srgbClr val="0BD0D9"/>
              </a:buClr>
            </a:pPr>
            <a:r>
              <a:rPr lang="cs-CZ" sz="1800" dirty="0">
                <a:solidFill>
                  <a:prstClr val="black"/>
                </a:solidFill>
              </a:rPr>
              <a:t>BEČVÁŘ, J. a  FUCHS, E. </a:t>
            </a:r>
            <a:r>
              <a:rPr lang="cs-CZ" sz="1800" i="1" dirty="0">
                <a:solidFill>
                  <a:prstClr val="black"/>
                </a:solidFill>
              </a:rPr>
              <a:t>Historie matematiky I: Seminář pro vyučující</a:t>
            </a:r>
            <a:r>
              <a:rPr lang="cs-CZ" sz="1800" dirty="0">
                <a:solidFill>
                  <a:prstClr val="black"/>
                </a:solidFill>
              </a:rPr>
              <a:t>. 1. vyd. Jevíčko: ČVUT Brno, 1991.</a:t>
            </a:r>
          </a:p>
          <a:p>
            <a:pPr lvl="0">
              <a:buClr>
                <a:srgbClr val="0BD0D9"/>
              </a:buClr>
            </a:pPr>
            <a:r>
              <a:rPr lang="cs-CZ" sz="1800" dirty="0">
                <a:solidFill>
                  <a:prstClr val="black"/>
                </a:solidFill>
              </a:rPr>
              <a:t>BEČVÁŘ, J. a FUCHS, E. </a:t>
            </a:r>
            <a:r>
              <a:rPr lang="cs-CZ" sz="1800" i="1" dirty="0">
                <a:solidFill>
                  <a:prstClr val="black"/>
                </a:solidFill>
              </a:rPr>
              <a:t>Historie matematiky II.: Seminář pro vyučující.</a:t>
            </a:r>
            <a:r>
              <a:rPr lang="cs-CZ" sz="1800" dirty="0">
                <a:solidFill>
                  <a:prstClr val="black"/>
                </a:solidFill>
              </a:rPr>
              <a:t> 1. vyd. Praha: Prometheus, 1997. ISBN </a:t>
            </a:r>
            <a:r>
              <a:rPr lang="cs-CZ" sz="1800" dirty="0" err="1">
                <a:solidFill>
                  <a:prstClr val="black"/>
                </a:solidFill>
              </a:rPr>
              <a:t>ISBN</a:t>
            </a:r>
            <a:r>
              <a:rPr lang="cs-CZ" sz="1800" dirty="0">
                <a:solidFill>
                  <a:prstClr val="black"/>
                </a:solidFill>
              </a:rPr>
              <a:t> 80-7196-046-2.</a:t>
            </a:r>
          </a:p>
          <a:p>
            <a:pPr lvl="0">
              <a:buClr>
                <a:srgbClr val="0BD0D9"/>
              </a:buClr>
            </a:pPr>
            <a:r>
              <a:rPr lang="cs-CZ" sz="1800" dirty="0">
                <a:solidFill>
                  <a:prstClr val="black"/>
                </a:solidFill>
              </a:rPr>
              <a:t>BEČVÁŘ, J. a FUCHS, E. </a:t>
            </a:r>
            <a:r>
              <a:rPr lang="cs-CZ" sz="1800" i="1" dirty="0">
                <a:solidFill>
                  <a:prstClr val="black"/>
                </a:solidFill>
              </a:rPr>
              <a:t>Matematika v proměnách věků I.</a:t>
            </a:r>
            <a:r>
              <a:rPr lang="cs-CZ" sz="1800" dirty="0">
                <a:solidFill>
                  <a:prstClr val="black"/>
                </a:solidFill>
              </a:rPr>
              <a:t> 1. vyd. Praha: Prométheus, 1998. ISBN 80-7196-107-8.</a:t>
            </a:r>
          </a:p>
          <a:p>
            <a:pPr lvl="0">
              <a:buClr>
                <a:srgbClr val="0BD0D9"/>
              </a:buClr>
            </a:pPr>
            <a:r>
              <a:rPr lang="cs-CZ" sz="1800" dirty="0">
                <a:solidFill>
                  <a:prstClr val="black"/>
                </a:solidFill>
              </a:rPr>
              <a:t>BEČVÁŘ, J. a FUCHS, E. </a:t>
            </a:r>
            <a:r>
              <a:rPr lang="cs-CZ" sz="1800" i="1" dirty="0">
                <a:solidFill>
                  <a:prstClr val="black"/>
                </a:solidFill>
              </a:rPr>
              <a:t>Matematika v proměnách věků II.</a:t>
            </a:r>
            <a:r>
              <a:rPr lang="cs-CZ" sz="1800" dirty="0">
                <a:solidFill>
                  <a:prstClr val="black"/>
                </a:solidFill>
              </a:rPr>
              <a:t> 1. vyd. Praha: Prométheus, 2001. ISBN 80-7196-218-X.</a:t>
            </a:r>
          </a:p>
          <a:p>
            <a:pPr lvl="0">
              <a:buClr>
                <a:srgbClr val="0BD0D9"/>
              </a:buClr>
            </a:pPr>
            <a:r>
              <a:rPr lang="cs-CZ" sz="1800" dirty="0">
                <a:solidFill>
                  <a:prstClr val="black"/>
                </a:solidFill>
              </a:rPr>
              <a:t>BEČVÁŘ, J. a FUCHS, E. </a:t>
            </a:r>
            <a:r>
              <a:rPr lang="cs-CZ" sz="1800" i="1" dirty="0">
                <a:solidFill>
                  <a:prstClr val="black"/>
                </a:solidFill>
              </a:rPr>
              <a:t>Matematika v proměnách věků III.</a:t>
            </a:r>
            <a:r>
              <a:rPr lang="cs-CZ" sz="1800" dirty="0">
                <a:solidFill>
                  <a:prstClr val="black"/>
                </a:solidFill>
              </a:rPr>
              <a:t> 1. vyd. Praha: Prométheus, 2004. ISBN 80-7285-040-7.</a:t>
            </a:r>
          </a:p>
          <a:p>
            <a:pPr lvl="0">
              <a:buClr>
                <a:srgbClr val="0BD0D9"/>
              </a:buClr>
            </a:pPr>
            <a:r>
              <a:rPr lang="cs-CZ" sz="1800" dirty="0">
                <a:solidFill>
                  <a:prstClr val="black"/>
                </a:solidFill>
              </a:rPr>
              <a:t>BEČVÁŘ, J. a FUCHS, E. </a:t>
            </a:r>
            <a:r>
              <a:rPr lang="cs-CZ" sz="1800" i="1" dirty="0">
                <a:solidFill>
                  <a:prstClr val="black"/>
                </a:solidFill>
              </a:rPr>
              <a:t>Matematika v proměnách věků IV.</a:t>
            </a:r>
            <a:r>
              <a:rPr lang="cs-CZ" sz="1800" dirty="0">
                <a:solidFill>
                  <a:prstClr val="black"/>
                </a:solidFill>
              </a:rPr>
              <a:t> 1. vyd. Praha: Prométheus, 2007. ISBN  978-80-7204-536-5.</a:t>
            </a:r>
          </a:p>
          <a:p>
            <a:pPr lvl="0">
              <a:buClr>
                <a:srgbClr val="0BD0D9"/>
              </a:buClr>
            </a:pPr>
            <a:r>
              <a:rPr lang="cs-CZ" sz="1800" dirty="0">
                <a:solidFill>
                  <a:prstClr val="black"/>
                </a:solidFill>
              </a:rPr>
              <a:t>BEČVÁŘ, J. a FUCHS, E. </a:t>
            </a:r>
            <a:r>
              <a:rPr lang="cs-CZ" sz="1800" i="1" dirty="0">
                <a:solidFill>
                  <a:prstClr val="black"/>
                </a:solidFill>
              </a:rPr>
              <a:t>Matematika v proměnách věků V.</a:t>
            </a:r>
            <a:r>
              <a:rPr lang="cs-CZ" sz="1800" dirty="0">
                <a:solidFill>
                  <a:prstClr val="black"/>
                </a:solidFill>
              </a:rPr>
              <a:t> 1. vyd. Praha: Prométheus, 2007. </a:t>
            </a:r>
            <a:r>
              <a:rPr lang="cs-CZ" sz="1800">
                <a:solidFill>
                  <a:prstClr val="black"/>
                </a:solidFill>
              </a:rPr>
              <a:t>ISBN 978-80-7378-017-3. 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686065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</TotalTime>
  <Words>273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Émile Borel</vt:lpstr>
      <vt:lpstr>Život</vt:lpstr>
      <vt:lpstr>Prezentace aplikace PowerPoint</vt:lpstr>
      <vt:lpstr>Práce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root</cp:lastModifiedBy>
  <cp:revision>7</cp:revision>
  <dcterms:created xsi:type="dcterms:W3CDTF">2013-04-09T08:24:11Z</dcterms:created>
  <dcterms:modified xsi:type="dcterms:W3CDTF">2013-05-17T06:58:26Z</dcterms:modified>
</cp:coreProperties>
</file>