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894" y="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image" Target="../media/image5.png"/><Relationship Id="rId7" Type="http://schemas.openxmlformats.org/officeDocument/2006/relationships/image" Target="../media/image3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Relationship Id="rId9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0179551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 pitchFamily="34" charset="-18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DUM</a:t>
                      </a:r>
                      <a:r>
                        <a:rPr lang="cs-CZ" baseline="0" dirty="0" smtClean="0"/>
                        <a:t> I – Kvadratická funkce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 Baštář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Funkce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22. 2. 2013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r>
              <a:rPr lang="cs-CZ" dirty="0" smtClean="0"/>
              <a:t>Prezentace obsahuje pojmy Kartézská soustava souřadnic, definice funkce, ryze kvadratická funkce, řešené příklady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</a:t>
            </a:r>
            <a:r>
              <a:rPr lang="cs-CZ" dirty="0" smtClean="0"/>
              <a:t>: výukový materiál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196752"/>
            <a:ext cx="8856984" cy="45089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 fontAlgn="base">
              <a:spcBef>
                <a:spcPts val="600"/>
              </a:spcBef>
              <a:spcAft>
                <a:spcPct val="0"/>
              </a:spcAft>
              <a:buClr>
                <a:srgbClr val="3891A7"/>
              </a:buClr>
              <a:buSzPct val="80000"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prstClr val="black"/>
                </a:solidFill>
                <a:latin typeface="Gill Sans MT"/>
              </a:rPr>
              <a:t>Funkce je předpis, který každému x z </a:t>
            </a:r>
            <a:r>
              <a:rPr lang="cs-CZ" sz="2800" i="1" dirty="0" smtClean="0">
                <a:solidFill>
                  <a:prstClr val="black"/>
                </a:solidFill>
                <a:latin typeface="Gill Sans MT"/>
              </a:rPr>
              <a:t>D(f) </a:t>
            </a:r>
            <a:r>
              <a:rPr lang="cs-CZ" sz="2800" dirty="0" smtClean="0">
                <a:solidFill>
                  <a:prstClr val="black"/>
                </a:solidFill>
                <a:latin typeface="Gill Sans MT"/>
              </a:rPr>
              <a:t>přiřazuje </a:t>
            </a:r>
            <a:r>
              <a:rPr lang="cs-CZ" sz="2800" dirty="0" smtClean="0">
                <a:solidFill>
                  <a:srgbClr val="FF0000"/>
                </a:solidFill>
                <a:latin typeface="Gill Sans MT"/>
              </a:rPr>
              <a:t>právě jedno</a:t>
            </a:r>
            <a:r>
              <a:rPr lang="cs-CZ" sz="2800" dirty="0" smtClean="0">
                <a:solidFill>
                  <a:prstClr val="black"/>
                </a:solidFill>
                <a:latin typeface="Gill Sans MT"/>
              </a:rPr>
              <a:t> y z množiny </a:t>
            </a:r>
            <a:r>
              <a:rPr lang="cs-CZ" sz="2800" i="1" dirty="0" smtClean="0">
                <a:solidFill>
                  <a:prstClr val="black"/>
                </a:solidFill>
                <a:latin typeface="Gill Sans MT"/>
              </a:rPr>
              <a:t>H(f)</a:t>
            </a:r>
          </a:p>
          <a:p>
            <a:pPr lvl="0" fontAlgn="base">
              <a:spcBef>
                <a:spcPts val="600"/>
              </a:spcBef>
              <a:spcAft>
                <a:spcPct val="0"/>
              </a:spcAft>
              <a:buClr>
                <a:srgbClr val="3891A7"/>
              </a:buClr>
              <a:buSzPct val="80000"/>
              <a:defRPr/>
            </a:pPr>
            <a:endParaRPr lang="cs-CZ" sz="2800" i="1" dirty="0" smtClean="0">
              <a:solidFill>
                <a:prstClr val="black"/>
              </a:solidFill>
              <a:latin typeface="Gill Sans MT"/>
            </a:endParaRPr>
          </a:p>
          <a:p>
            <a:pPr lvl="0" fontAlgn="base">
              <a:spcBef>
                <a:spcPts val="600"/>
              </a:spcBef>
              <a:spcAft>
                <a:spcPct val="0"/>
              </a:spcAft>
              <a:buClr>
                <a:srgbClr val="3891A7"/>
              </a:buClr>
              <a:buSzPct val="80000"/>
              <a:defRPr/>
            </a:pPr>
            <a:endParaRPr lang="cs-CZ" sz="2800" i="1" dirty="0" smtClean="0">
              <a:solidFill>
                <a:prstClr val="black"/>
              </a:solidFill>
              <a:latin typeface="Gill Sans MT"/>
            </a:endParaRPr>
          </a:p>
          <a:p>
            <a:pPr marL="457200" lvl="0" indent="-457200" fontAlgn="base">
              <a:spcBef>
                <a:spcPts val="600"/>
              </a:spcBef>
              <a:spcAft>
                <a:spcPct val="0"/>
              </a:spcAft>
              <a:buClr>
                <a:srgbClr val="3891A7"/>
              </a:buClr>
              <a:buSzPct val="80000"/>
              <a:buFont typeface="Arial" pitchFamily="34" charset="0"/>
              <a:buChar char="•"/>
              <a:defRPr/>
            </a:pPr>
            <a:r>
              <a:rPr lang="cs-CZ" sz="2800" i="1" dirty="0" smtClean="0">
                <a:solidFill>
                  <a:prstClr val="black"/>
                </a:solidFill>
                <a:latin typeface="Gill Sans MT"/>
              </a:rPr>
              <a:t>D(f)</a:t>
            </a:r>
            <a:r>
              <a:rPr lang="cs-CZ" sz="2800" dirty="0" smtClean="0">
                <a:solidFill>
                  <a:prstClr val="black"/>
                </a:solidFill>
                <a:latin typeface="Gill Sans MT"/>
              </a:rPr>
              <a:t> – Definiční obor funkce</a:t>
            </a:r>
          </a:p>
          <a:p>
            <a:pPr marL="457200" lvl="0" indent="-457200" fontAlgn="base">
              <a:spcBef>
                <a:spcPts val="600"/>
              </a:spcBef>
              <a:spcAft>
                <a:spcPct val="0"/>
              </a:spcAft>
              <a:buClr>
                <a:srgbClr val="3891A7"/>
              </a:buClr>
              <a:buSzPct val="80000"/>
              <a:buFont typeface="Arial" pitchFamily="34" charset="0"/>
              <a:buChar char="•"/>
              <a:defRPr/>
            </a:pPr>
            <a:endParaRPr lang="cs-CZ" sz="2800" dirty="0">
              <a:solidFill>
                <a:prstClr val="black"/>
              </a:solidFill>
              <a:latin typeface="Gill Sans MT"/>
            </a:endParaRPr>
          </a:p>
          <a:p>
            <a:pPr lvl="0" fontAlgn="base">
              <a:spcBef>
                <a:spcPts val="600"/>
              </a:spcBef>
              <a:spcAft>
                <a:spcPct val="0"/>
              </a:spcAft>
              <a:buClr>
                <a:srgbClr val="3891A7"/>
              </a:buClr>
              <a:buSzPct val="80000"/>
              <a:defRPr/>
            </a:pPr>
            <a:endParaRPr lang="cs-CZ" sz="2800" dirty="0" smtClean="0">
              <a:solidFill>
                <a:prstClr val="black"/>
              </a:solidFill>
              <a:latin typeface="Gill Sans MT"/>
            </a:endParaRPr>
          </a:p>
          <a:p>
            <a:pPr marL="457200" lvl="0" indent="-457200" fontAlgn="base">
              <a:spcBef>
                <a:spcPts val="600"/>
              </a:spcBef>
              <a:spcAft>
                <a:spcPct val="0"/>
              </a:spcAft>
              <a:buClr>
                <a:srgbClr val="3891A7"/>
              </a:buClr>
              <a:buSzPct val="80000"/>
              <a:buFont typeface="Arial" pitchFamily="34" charset="0"/>
              <a:buChar char="•"/>
              <a:defRPr/>
            </a:pPr>
            <a:r>
              <a:rPr lang="cs-CZ" sz="2800" i="1" dirty="0" smtClean="0">
                <a:solidFill>
                  <a:prstClr val="black"/>
                </a:solidFill>
                <a:latin typeface="Gill Sans MT"/>
              </a:rPr>
              <a:t>H(f)</a:t>
            </a:r>
            <a:r>
              <a:rPr lang="cs-CZ" sz="2800" dirty="0" smtClean="0">
                <a:solidFill>
                  <a:prstClr val="black"/>
                </a:solidFill>
                <a:latin typeface="Gill Sans MT"/>
              </a:rPr>
              <a:t> – Obor hodnot funkce</a:t>
            </a:r>
          </a:p>
          <a:p>
            <a:pPr lvl="0" fontAlgn="base">
              <a:spcBef>
                <a:spcPts val="600"/>
              </a:spcBef>
              <a:spcAft>
                <a:spcPct val="0"/>
              </a:spcAft>
              <a:buClr>
                <a:srgbClr val="3891A7"/>
              </a:buClr>
              <a:buSzPct val="80000"/>
              <a:defRPr/>
            </a:pPr>
            <a:endParaRPr lang="cs-CZ" sz="2800" dirty="0">
              <a:solidFill>
                <a:prstClr val="black"/>
              </a:solidFill>
              <a:latin typeface="Gill Sans MT"/>
            </a:endParaRPr>
          </a:p>
        </p:txBody>
      </p:sp>
    </p:spTree>
    <p:extLst>
      <p:ext uri="{BB962C8B-B14F-4D97-AF65-F5344CB8AC3E}">
        <p14:creationId xmlns:p14="http://schemas.microsoft.com/office/powerpoint/2010/main" val="2682294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Obdélník 1"/>
              <p:cNvSpPr/>
              <p:nvPr/>
            </p:nvSpPr>
            <p:spPr>
              <a:xfrm>
                <a:off x="179512" y="116632"/>
                <a:ext cx="8640960" cy="458587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r>
                  <a:rPr lang="cs-CZ" sz="2800" dirty="0" smtClean="0">
                    <a:solidFill>
                      <a:prstClr val="black"/>
                    </a:solidFill>
                    <a:latin typeface="Gill Sans MT"/>
                  </a:rPr>
                  <a:t>KVADRATICKÁ FUNKCE</a:t>
                </a:r>
              </a:p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r>
                  <a:rPr lang="cs-CZ" sz="2800" dirty="0" smtClean="0">
                    <a:solidFill>
                      <a:prstClr val="black"/>
                    </a:solidFill>
                    <a:latin typeface="Gill Sans MT"/>
                  </a:rPr>
                  <a:t>Předpis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=</m:t>
                        </m:r>
                        <m:r>
                          <a:rPr lang="cs-CZ" sz="280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 smtClean="0">
                        <a:solidFill>
                          <a:prstClr val="black"/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prstClr val="black"/>
                        </a:solidFill>
                        <a:latin typeface="Cambria Math"/>
                      </a:rPr>
                      <m:t>𝑏𝑥</m:t>
                    </m:r>
                    <m:r>
                      <a:rPr lang="cs-CZ" sz="2800" b="0" i="1" smtClean="0">
                        <a:solidFill>
                          <a:prstClr val="black"/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prstClr val="black"/>
                        </a:solidFill>
                        <a:latin typeface="Cambria Math"/>
                      </a:rPr>
                      <m:t>𝑐</m:t>
                    </m:r>
                  </m:oMath>
                </a14:m>
                <a:r>
                  <a:rPr lang="cs-CZ" sz="2800" b="0" dirty="0" smtClean="0">
                    <a:solidFill>
                      <a:prstClr val="black"/>
                    </a:solidFill>
                    <a:latin typeface="Gill Sans MT"/>
                  </a:rPr>
                  <a:t>, kde </a:t>
                </a:r>
              </a:p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r>
                  <a:rPr lang="cs-CZ" sz="2800" i="1" dirty="0" smtClean="0">
                    <a:solidFill>
                      <a:prstClr val="black"/>
                    </a:solidFill>
                    <a:latin typeface="Gill Sans MT"/>
                  </a:rPr>
                  <a:t>D(f)</a:t>
                </a:r>
                <a:r>
                  <a:rPr lang="cs-CZ" sz="2800" dirty="0" smtClean="0">
                    <a:solidFill>
                      <a:prstClr val="black"/>
                    </a:solidFill>
                    <a:latin typeface="Gill Sans MT"/>
                  </a:rPr>
                  <a:t> = R</a:t>
                </a:r>
              </a:p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r>
                  <a:rPr lang="cs-CZ" sz="2800" dirty="0" smtClean="0">
                    <a:solidFill>
                      <a:prstClr val="black"/>
                    </a:solidFill>
                    <a:latin typeface="Gill Sans MT"/>
                  </a:rPr>
                  <a:t>H(f) =                    pro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800" i="1" dirty="0">
                        <a:solidFill>
                          <a:prstClr val="black"/>
                        </a:solidFill>
                        <a:latin typeface="Gill Sans MT"/>
                      </a:rPr>
                      <m:t>a</m:t>
                    </m:r>
                    <m:r>
                      <m:rPr>
                        <m:nor/>
                      </m:rPr>
                      <a:rPr lang="cs-CZ" sz="2800" i="1" dirty="0">
                        <a:solidFill>
                          <a:prstClr val="black"/>
                        </a:solidFill>
                        <a:latin typeface="Gill Sans MT"/>
                      </a:rPr>
                      <m:t>&gt;0</m:t>
                    </m:r>
                  </m:oMath>
                </a14:m>
                <a:endParaRPr lang="cs-CZ" sz="2800" dirty="0" smtClean="0">
                  <a:solidFill>
                    <a:prstClr val="black"/>
                  </a:solidFill>
                  <a:latin typeface="Gill Sans MT"/>
                </a:endParaRPr>
              </a:p>
              <a:p>
                <a:pPr lvl="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defRPr/>
                </a:pPr>
                <a:endParaRPr lang="cs-CZ" sz="2800" dirty="0" smtClean="0">
                  <a:solidFill>
                    <a:prstClr val="black"/>
                  </a:solidFill>
                  <a:latin typeface="Gill Sans MT"/>
                </a:endParaRPr>
              </a:p>
              <a:p>
                <a:pPr marL="45720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r>
                  <a:rPr lang="cs-CZ" sz="2800" dirty="0">
                    <a:solidFill>
                      <a:prstClr val="black"/>
                    </a:solidFill>
                    <a:latin typeface="Gill Sans MT"/>
                  </a:rPr>
                  <a:t>H(f) = </a:t>
                </a:r>
                <a:r>
                  <a:rPr lang="cs-CZ" sz="2800" dirty="0" smtClean="0">
                    <a:solidFill>
                      <a:prstClr val="black"/>
                    </a:solidFill>
                    <a:latin typeface="Gill Sans MT"/>
                  </a:rPr>
                  <a:t>                   pro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800" i="1" dirty="0">
                        <a:solidFill>
                          <a:prstClr val="black"/>
                        </a:solidFill>
                        <a:latin typeface="Gill Sans MT"/>
                      </a:rPr>
                      <m:t>a</m:t>
                    </m:r>
                    <m:r>
                      <m:rPr>
                        <m:nor/>
                      </m:rPr>
                      <a:rPr lang="cs-CZ" sz="2800" b="0" i="1" dirty="0" smtClean="0">
                        <a:solidFill>
                          <a:prstClr val="black"/>
                        </a:solidFill>
                        <a:latin typeface="Gill Sans MT"/>
                      </a:rPr>
                      <m:t>&lt;</m:t>
                    </m:r>
                    <m:r>
                      <m:rPr>
                        <m:nor/>
                      </m:rPr>
                      <a:rPr lang="cs-CZ" sz="2800" i="1" dirty="0">
                        <a:solidFill>
                          <a:prstClr val="black"/>
                        </a:solidFill>
                        <a:latin typeface="Gill Sans MT"/>
                      </a:rPr>
                      <m:t>0</m:t>
                    </m:r>
                  </m:oMath>
                </a14:m>
                <a:endParaRPr lang="cs-CZ" sz="2800" dirty="0" smtClean="0">
                  <a:solidFill>
                    <a:prstClr val="black"/>
                  </a:solidFill>
                  <a:latin typeface="Gill Sans MT"/>
                </a:endParaRPr>
              </a:p>
              <a:p>
                <a:pPr marL="45720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endParaRPr lang="cs-CZ" sz="2800" dirty="0">
                  <a:solidFill>
                    <a:prstClr val="black"/>
                  </a:solidFill>
                  <a:latin typeface="Gill Sans MT"/>
                </a:endParaRPr>
              </a:p>
              <a:p>
                <a:pPr marL="45720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r>
                  <a:rPr lang="cs-CZ" sz="2800" dirty="0" smtClean="0">
                    <a:solidFill>
                      <a:prstClr val="black"/>
                    </a:solidFill>
                    <a:latin typeface="Gill Sans MT"/>
                  </a:rPr>
                  <a:t>Grafem kvadratické funkce je parabola</a:t>
                </a:r>
                <a:endParaRPr lang="cs-CZ" sz="2800" dirty="0">
                  <a:solidFill>
                    <a:prstClr val="black"/>
                  </a:solidFill>
                  <a:latin typeface="Gill Sans MT"/>
                </a:endParaRPr>
              </a:p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endParaRPr lang="cs-CZ" sz="2800" dirty="0">
                  <a:solidFill>
                    <a:prstClr val="black"/>
                  </a:solidFill>
                  <a:latin typeface="Gill Sans MT"/>
                </a:endParaRPr>
              </a:p>
            </p:txBody>
          </p:sp>
        </mc:Choice>
        <mc:Fallback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116632"/>
                <a:ext cx="8640960" cy="4585871"/>
              </a:xfrm>
              <a:prstGeom prst="rect">
                <a:avLst/>
              </a:prstGeom>
              <a:blipFill rotWithShape="1">
                <a:blip r:embed="rId3"/>
                <a:stretch>
                  <a:fillRect l="-776" t="-13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6497502"/>
              </p:ext>
            </p:extLst>
          </p:nvPr>
        </p:nvGraphicFramePr>
        <p:xfrm>
          <a:off x="1835696" y="1412776"/>
          <a:ext cx="1562100" cy="965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Rovnice" r:id="rId4" imgW="1562040" imgH="965160" progId="Equation.3">
                  <p:embed/>
                </p:oleObj>
              </mc:Choice>
              <mc:Fallback>
                <p:oleObj name="Rovnice" r:id="rId4" imgW="1562040" imgH="965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835696" y="1412776"/>
                        <a:ext cx="1562100" cy="965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55618493"/>
              </p:ext>
            </p:extLst>
          </p:nvPr>
        </p:nvGraphicFramePr>
        <p:xfrm>
          <a:off x="1577975" y="2420938"/>
          <a:ext cx="1790700" cy="965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Rovnice" r:id="rId6" imgW="1790640" imgH="965160" progId="Equation.3">
                  <p:embed/>
                </p:oleObj>
              </mc:Choice>
              <mc:Fallback>
                <p:oleObj name="Rovnice" r:id="rId6" imgW="1790640" imgH="965160" progId="Equation.3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77975" y="2420938"/>
                        <a:ext cx="1790700" cy="965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861546"/>
              </p:ext>
            </p:extLst>
          </p:nvPr>
        </p:nvGraphicFramePr>
        <p:xfrm>
          <a:off x="5292080" y="735236"/>
          <a:ext cx="7620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Rovnice" r:id="rId8" imgW="761760" imgH="317160" progId="Equation.3">
                  <p:embed/>
                </p:oleObj>
              </mc:Choice>
              <mc:Fallback>
                <p:oleObj name="Rovnice" r:id="rId8" imgW="76176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5292080" y="735236"/>
                        <a:ext cx="7620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6839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Obdélník 1"/>
              <p:cNvSpPr/>
              <p:nvPr/>
            </p:nvSpPr>
            <p:spPr>
              <a:xfrm>
                <a:off x="179512" y="116632"/>
                <a:ext cx="8640960" cy="357020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r>
                  <a:rPr lang="cs-CZ" sz="2800" dirty="0" smtClean="0">
                    <a:solidFill>
                      <a:prstClr val="black"/>
                    </a:solidFill>
                    <a:latin typeface="Gill Sans MT"/>
                  </a:rPr>
                  <a:t>RYZE KVADRATICKÁ FUNKCE</a:t>
                </a:r>
              </a:p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r>
                  <a:rPr lang="cs-CZ" sz="2800" dirty="0" smtClean="0">
                    <a:solidFill>
                      <a:prstClr val="black"/>
                    </a:solidFill>
                    <a:latin typeface="Gill Sans MT"/>
                  </a:rPr>
                  <a:t>Předpis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=</m:t>
                        </m:r>
                        <m:r>
                          <a:rPr lang="cs-CZ" sz="280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prstClr val="black"/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prstClr val="black"/>
                        </a:solidFill>
                        <a:latin typeface="Cambria Math"/>
                      </a:rPr>
                      <m:t>𝑐</m:t>
                    </m:r>
                    <m:r>
                      <a:rPr lang="cs-CZ" sz="2800" b="0" i="1" smtClean="0">
                        <a:solidFill>
                          <a:prstClr val="black"/>
                        </a:solidFill>
                        <a:latin typeface="Cambria Math"/>
                      </a:rPr>
                      <m:t>, </m:t>
                    </m:r>
                    <m:r>
                      <a:rPr lang="cs-CZ" sz="2800" b="0" i="1" smtClean="0">
                        <a:solidFill>
                          <a:prstClr val="black"/>
                        </a:solidFill>
                        <a:latin typeface="Cambria Math"/>
                      </a:rPr>
                      <m:t>𝑘𝑑𝑒</m:t>
                    </m:r>
                    <m:r>
                      <a:rPr lang="cs-CZ" sz="2800" b="0" i="1" smtClean="0">
                        <a:solidFill>
                          <a:prstClr val="black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prstClr val="black"/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endParaRPr lang="cs-CZ" sz="2800" b="0" dirty="0" smtClean="0">
                  <a:solidFill>
                    <a:prstClr val="black"/>
                  </a:solidFill>
                  <a:latin typeface="Gill Sans MT"/>
                </a:endParaRPr>
              </a:p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r>
                  <a:rPr lang="cs-CZ" sz="2800" dirty="0" smtClean="0">
                    <a:solidFill>
                      <a:prstClr val="black"/>
                    </a:solidFill>
                    <a:latin typeface="Gill Sans MT"/>
                  </a:rPr>
                  <a:t>Příklad 1</a:t>
                </a:r>
              </a:p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prstClr val="black"/>
                        </a:solidFill>
                        <a:latin typeface="Cambria Math"/>
                      </a:rPr>
                      <m:t>𝑦</m:t>
                    </m:r>
                    <m:r>
                      <a:rPr lang="cs-CZ" sz="2800" i="1" smtClean="0">
                        <a:solidFill>
                          <a:prstClr val="black"/>
                        </a:solidFill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80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800" dirty="0" smtClean="0">
                  <a:solidFill>
                    <a:prstClr val="black"/>
                  </a:solidFill>
                  <a:latin typeface="Gill Sans MT"/>
                </a:endParaRPr>
              </a:p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endParaRPr lang="cs-CZ" sz="2800" dirty="0" smtClean="0">
                  <a:solidFill>
                    <a:prstClr val="black"/>
                  </a:solidFill>
                  <a:latin typeface="Gill Sans MT"/>
                </a:endParaRPr>
              </a:p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endParaRPr lang="cs-CZ" sz="2800" dirty="0">
                  <a:solidFill>
                    <a:prstClr val="black"/>
                  </a:solidFill>
                  <a:latin typeface="Gill Sans MT"/>
                </a:endParaRPr>
              </a:p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endParaRPr lang="cs-CZ" sz="2800" dirty="0">
                  <a:solidFill>
                    <a:prstClr val="black"/>
                  </a:solidFill>
                  <a:latin typeface="Gill Sans MT"/>
                </a:endParaRPr>
              </a:p>
            </p:txBody>
          </p:sp>
        </mc:Choice>
        <mc:Fallback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116632"/>
                <a:ext cx="8640960" cy="3570208"/>
              </a:xfrm>
              <a:prstGeom prst="rect">
                <a:avLst/>
              </a:prstGeom>
              <a:blipFill rotWithShape="1">
                <a:blip r:embed="rId2"/>
                <a:stretch>
                  <a:fillRect l="-776" t="-17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0972607"/>
              </p:ext>
            </p:extLst>
          </p:nvPr>
        </p:nvGraphicFramePr>
        <p:xfrm>
          <a:off x="2051720" y="1628800"/>
          <a:ext cx="6096000" cy="802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624203"/>
            <a:ext cx="5637627" cy="3551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296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Obdélník 1"/>
              <p:cNvSpPr/>
              <p:nvPr/>
            </p:nvSpPr>
            <p:spPr>
              <a:xfrm>
                <a:off x="179512" y="116632"/>
                <a:ext cx="8640960" cy="255454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r>
                  <a:rPr lang="cs-CZ" sz="2800" dirty="0" smtClean="0">
                    <a:solidFill>
                      <a:prstClr val="black"/>
                    </a:solidFill>
                    <a:latin typeface="Gill Sans MT"/>
                  </a:rPr>
                  <a:t>Příklad II</a:t>
                </a:r>
              </a:p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prstClr val="black"/>
                        </a:solidFill>
                        <a:latin typeface="Cambria Math"/>
                      </a:rPr>
                      <m:t>𝑦</m:t>
                    </m:r>
                    <m:r>
                      <a:rPr lang="cs-CZ" sz="2800" i="1" smtClean="0">
                        <a:solidFill>
                          <a:prstClr val="black"/>
                        </a:solidFill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80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800" dirty="0" smtClean="0">
                  <a:solidFill>
                    <a:prstClr val="black"/>
                  </a:solidFill>
                  <a:latin typeface="Gill Sans MT"/>
                </a:endParaRPr>
              </a:p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endParaRPr lang="cs-CZ" sz="2800" dirty="0" smtClean="0">
                  <a:solidFill>
                    <a:prstClr val="black"/>
                  </a:solidFill>
                  <a:latin typeface="Gill Sans MT"/>
                </a:endParaRPr>
              </a:p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endParaRPr lang="cs-CZ" sz="2800" dirty="0">
                  <a:solidFill>
                    <a:prstClr val="black"/>
                  </a:solidFill>
                  <a:latin typeface="Gill Sans MT"/>
                </a:endParaRPr>
              </a:p>
              <a:p>
                <a:pPr marL="457200" lvl="0" indent="-457200" fontAlgn="base">
                  <a:spcBef>
                    <a:spcPts val="600"/>
                  </a:spcBef>
                  <a:spcAft>
                    <a:spcPct val="0"/>
                  </a:spcAft>
                  <a:buClr>
                    <a:srgbClr val="3891A7"/>
                  </a:buClr>
                  <a:buSzPct val="80000"/>
                  <a:buFont typeface="Arial" pitchFamily="34" charset="0"/>
                  <a:buChar char="•"/>
                  <a:defRPr/>
                </a:pPr>
                <a:endParaRPr lang="cs-CZ" sz="2800" dirty="0">
                  <a:solidFill>
                    <a:prstClr val="black"/>
                  </a:solidFill>
                  <a:latin typeface="Gill Sans MT"/>
                </a:endParaRPr>
              </a:p>
            </p:txBody>
          </p:sp>
        </mc:Choice>
        <mc:Fallback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116632"/>
                <a:ext cx="8640960" cy="2554545"/>
              </a:xfrm>
              <a:prstGeom prst="rect">
                <a:avLst/>
              </a:prstGeom>
              <a:blipFill rotWithShape="1">
                <a:blip r:embed="rId2"/>
                <a:stretch>
                  <a:fillRect l="-776" t="-23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2356733"/>
              </p:ext>
            </p:extLst>
          </p:nvPr>
        </p:nvGraphicFramePr>
        <p:xfrm>
          <a:off x="2267744" y="591016"/>
          <a:ext cx="6096000" cy="802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-16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412" y="1988841"/>
            <a:ext cx="6629964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12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241</Words>
  <Application>Microsoft Office PowerPoint</Application>
  <PresentationFormat>Předvádění na obrazovce (4:3)</PresentationFormat>
  <Paragraphs>84</Paragraphs>
  <Slides>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Editor rovnic 3.0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SŠ a VOŠ cestovního ruchu, České Budějovice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Baštář Jan</cp:lastModifiedBy>
  <cp:revision>12</cp:revision>
  <dcterms:created xsi:type="dcterms:W3CDTF">2012-10-19T06:36:28Z</dcterms:created>
  <dcterms:modified xsi:type="dcterms:W3CDTF">2013-05-27T07:06:22Z</dcterms:modified>
</cp:coreProperties>
</file>