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9" r:id="rId5"/>
    <p:sldId id="257" r:id="rId6"/>
    <p:sldId id="258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NÁZEV:VY_32_INOVACE_46_Dějepis_Velká Morava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a praktická škola Arkadie o. p. s.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Mgr. Jitka </a:t>
          </a:r>
          <a:r>
            <a:rPr lang="cs-CZ" sz="2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Riedelová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Velká Morava- opakování 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CZ.1.07./1.4.00/21.2257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06ADB1-06B2-4DD6-8B93-8C6885F0B27D}" type="presOf" srcId="{D8197B8C-B260-4A16-BDF4-0947B075E274}" destId="{25B08C86-7E15-44DC-BE7F-FFB55DD49D12}" srcOrd="0" destOrd="0" presId="urn:microsoft.com/office/officeart/2005/8/layout/target3"/>
    <dgm:cxn modelId="{FE8FB846-EE51-4D4B-9CDE-8EE5EADA03F9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62537B2-3D73-4972-ACF0-8AD49BDD2A60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ACCC4AB-94FE-453C-A0B1-C6EB85A0C817}" type="presOf" srcId="{757F3AB3-0718-4624-B441-E567A8F0AB56}" destId="{333A1088-737F-45CB-B68E-254E46348037}" srcOrd="0" destOrd="0" presId="urn:microsoft.com/office/officeart/2005/8/layout/target3"/>
    <dgm:cxn modelId="{84F5190B-2C15-4169-8664-C28CA5519361}" type="presOf" srcId="{D1B46980-6531-4606-95E6-44980827E919}" destId="{6140AFEC-043D-4C43-A2F9-D0F5331DF3A3}" srcOrd="0" destOrd="0" presId="urn:microsoft.com/office/officeart/2005/8/layout/target3"/>
    <dgm:cxn modelId="{338BE81F-4877-4D23-A196-DCB52921D881}" type="presOf" srcId="{D1D4F407-5343-4D3F-B5B9-D407B03CAEB4}" destId="{AED2198E-93D5-4001-81B4-73124B309672}" srcOrd="1" destOrd="0" presId="urn:microsoft.com/office/officeart/2005/8/layout/target3"/>
    <dgm:cxn modelId="{99752D30-4E87-4976-8E9F-AE447B0101BD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878B46-866E-4512-8F4A-8A417DC27857}" type="presOf" srcId="{4C35D32F-0EAB-4CD7-82EE-45574DC2A586}" destId="{890E4F0B-2866-4A3F-A3C7-2A14B1797930}" srcOrd="1" destOrd="0" presId="urn:microsoft.com/office/officeart/2005/8/layout/target3"/>
    <dgm:cxn modelId="{BD5FCD6F-0FF9-4A36-B690-8C6AFAFD5CB1}" type="presOf" srcId="{D8197B8C-B260-4A16-BDF4-0947B075E274}" destId="{5A5FFA88-C948-4069-8E93-59FA12366E83}" srcOrd="1" destOrd="0" presId="urn:microsoft.com/office/officeart/2005/8/layout/target3"/>
    <dgm:cxn modelId="{F93F6E3A-4B2D-4B41-ACE0-641CE35686FA}" type="presOf" srcId="{B651F6E3-6281-48DB-9319-2AEAFDAE7572}" destId="{619D679B-A015-4ECF-8348-D1034C574F40}" srcOrd="0" destOrd="0" presId="urn:microsoft.com/office/officeart/2005/8/layout/target3"/>
    <dgm:cxn modelId="{5F7401D0-F323-4F46-8138-CD03CCE970F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B891A86-B835-4F1B-96BF-B041F316B735}" type="presParOf" srcId="{333A1088-737F-45CB-B68E-254E46348037}" destId="{F5ABB229-8D3B-4694-996A-96F23CF14429}" srcOrd="0" destOrd="0" presId="urn:microsoft.com/office/officeart/2005/8/layout/target3"/>
    <dgm:cxn modelId="{F1AB508D-CE2C-444E-B041-9FF4A378357A}" type="presParOf" srcId="{333A1088-737F-45CB-B68E-254E46348037}" destId="{F41139FD-01EE-4571-8B17-4FB00FC51163}" srcOrd="1" destOrd="0" presId="urn:microsoft.com/office/officeart/2005/8/layout/target3"/>
    <dgm:cxn modelId="{F7C0A56D-E333-4888-A38A-2626C43A66F4}" type="presParOf" srcId="{333A1088-737F-45CB-B68E-254E46348037}" destId="{D005CE8C-CC26-4C3E-AC11-E15060ECD759}" srcOrd="2" destOrd="0" presId="urn:microsoft.com/office/officeart/2005/8/layout/target3"/>
    <dgm:cxn modelId="{9FF5FEE1-1392-4E80-A645-921511CEAE56}" type="presParOf" srcId="{333A1088-737F-45CB-B68E-254E46348037}" destId="{2C702D82-9B77-49B7-9568-BB8EB47C3372}" srcOrd="3" destOrd="0" presId="urn:microsoft.com/office/officeart/2005/8/layout/target3"/>
    <dgm:cxn modelId="{4CB88A79-AAFE-489A-A349-2A307EFEAB8F}" type="presParOf" srcId="{333A1088-737F-45CB-B68E-254E46348037}" destId="{A52A0455-90FF-4808-ABD0-F02540D31D5A}" srcOrd="4" destOrd="0" presId="urn:microsoft.com/office/officeart/2005/8/layout/target3"/>
    <dgm:cxn modelId="{502CD865-A3A4-4085-BEB6-08774695EFC6}" type="presParOf" srcId="{333A1088-737F-45CB-B68E-254E46348037}" destId="{6140AFEC-043D-4C43-A2F9-D0F5331DF3A3}" srcOrd="5" destOrd="0" presId="urn:microsoft.com/office/officeart/2005/8/layout/target3"/>
    <dgm:cxn modelId="{BEEA0C22-B3D1-4976-A177-E70F722C5906}" type="presParOf" srcId="{333A1088-737F-45CB-B68E-254E46348037}" destId="{9358AC05-5D7D-4327-9F80-1AD486AEA664}" srcOrd="6" destOrd="0" presId="urn:microsoft.com/office/officeart/2005/8/layout/target3"/>
    <dgm:cxn modelId="{89A96175-D92B-4503-BDD9-E2563DC2660C}" type="presParOf" srcId="{333A1088-737F-45CB-B68E-254E46348037}" destId="{313FC574-E1CD-4FB4-B054-0B805CE0447D}" srcOrd="7" destOrd="0" presId="urn:microsoft.com/office/officeart/2005/8/layout/target3"/>
    <dgm:cxn modelId="{E1FD24E5-B713-4858-81BD-9CEB7C47E496}" type="presParOf" srcId="{333A1088-737F-45CB-B68E-254E46348037}" destId="{619D679B-A015-4ECF-8348-D1034C574F40}" srcOrd="8" destOrd="0" presId="urn:microsoft.com/office/officeart/2005/8/layout/target3"/>
    <dgm:cxn modelId="{B3DFE3AC-B83B-47C0-8D1D-4272138434FA}" type="presParOf" srcId="{333A1088-737F-45CB-B68E-254E46348037}" destId="{322283A8-4A27-4CDA-BAE3-F381106A9174}" srcOrd="9" destOrd="0" presId="urn:microsoft.com/office/officeart/2005/8/layout/target3"/>
    <dgm:cxn modelId="{35F6C130-C55C-4CDC-A5E4-7D39A113E932}" type="presParOf" srcId="{333A1088-737F-45CB-B68E-254E46348037}" destId="{FFC9F71D-1B4F-4AD9-A4A6-86ADEFC8AF5C}" srcOrd="10" destOrd="0" presId="urn:microsoft.com/office/officeart/2005/8/layout/target3"/>
    <dgm:cxn modelId="{B005F94A-A7C1-4CC4-B9F9-0F522687EBEC}" type="presParOf" srcId="{333A1088-737F-45CB-B68E-254E46348037}" destId="{25B08C86-7E15-44DC-BE7F-FFB55DD49D12}" srcOrd="11" destOrd="0" presId="urn:microsoft.com/office/officeart/2005/8/layout/target3"/>
    <dgm:cxn modelId="{761C82CF-92D1-4252-BD89-EDA00A01082A}" type="presParOf" srcId="{333A1088-737F-45CB-B68E-254E46348037}" destId="{76644BE8-9D7C-4C09-B250-3D10AF48CBB7}" srcOrd="12" destOrd="0" presId="urn:microsoft.com/office/officeart/2005/8/layout/target3"/>
    <dgm:cxn modelId="{961FC6BF-B841-464B-811A-4CC7A23466B8}" type="presParOf" srcId="{333A1088-737F-45CB-B68E-254E46348037}" destId="{EE85B701-7295-41C0-BA7A-34D3756A2AE6}" srcOrd="13" destOrd="0" presId="urn:microsoft.com/office/officeart/2005/8/layout/target3"/>
    <dgm:cxn modelId="{A251EACA-91A9-4A92-84A5-E85A78D6F033}" type="presParOf" srcId="{333A1088-737F-45CB-B68E-254E46348037}" destId="{8BEBB6EC-1DAA-4CAC-8A25-BC0FCBD5DBD5}" srcOrd="14" destOrd="0" presId="urn:microsoft.com/office/officeart/2005/8/layout/target3"/>
    <dgm:cxn modelId="{E0B04E88-3624-4796-BFFD-C052B83FE8FC}" type="presParOf" srcId="{333A1088-737F-45CB-B68E-254E46348037}" destId="{AED2198E-93D5-4001-81B4-73124B309672}" srcOrd="15" destOrd="0" presId="urn:microsoft.com/office/officeart/2005/8/layout/target3"/>
    <dgm:cxn modelId="{AD5FECDB-4512-4B57-AD0E-E601609C4D09}" type="presParOf" srcId="{333A1088-737F-45CB-B68E-254E46348037}" destId="{2BE915AB-18AA-4053-B92C-3BFC9ED204BB}" srcOrd="16" destOrd="0" presId="urn:microsoft.com/office/officeart/2005/8/layout/target3"/>
    <dgm:cxn modelId="{B0296C0E-4257-4AFA-8CFD-03626F9920DC}" type="presParOf" srcId="{333A1088-737F-45CB-B68E-254E46348037}" destId="{6BB5E863-4638-4E1D-BFDE-399D028AC4ED}" srcOrd="17" destOrd="0" presId="urn:microsoft.com/office/officeart/2005/8/layout/target3"/>
    <dgm:cxn modelId="{7866EFAC-B301-410D-A01D-C87FA917F1FE}" type="presParOf" srcId="{333A1088-737F-45CB-B68E-254E46348037}" destId="{5A5FFA88-C948-4069-8E93-59FA12366E83}" srcOrd="18" destOrd="0" presId="urn:microsoft.com/office/officeart/2005/8/layout/target3"/>
    <dgm:cxn modelId="{5AB9EB3B-CD08-4837-890F-6120096931C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a praktická škola Arkadie o. p. s.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Mgr. Jitka </a:t>
          </a:r>
          <a:r>
            <a:rPr lang="cs-CZ" sz="2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Riedelová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NÁZEV:VY_32_INOVACE_46_Dějepis_Velká Morava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Velká Morava- opakování 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CZ.1.07./1.4.00/21.2257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4C244-91E4-4AA1-9A36-5E90E624541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4DD2F-9293-4A2C-AB2A-E28D20CCF8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e/Sculpture_of_Konstantin_and_Method_on_Radhost.jpg" TargetMode="External"/><Relationship Id="rId2" Type="http://schemas.openxmlformats.org/officeDocument/2006/relationships/hyperlink" Target="http://commons.wikimedia.org/wiki/File:Sculpture_of_Konstantin_and_Method_on_Radhos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9/99/Svatopluk_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3826331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4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pro výuku dějepisu v 7. ročníku základní školy praktické.</a:t>
            </a:r>
          </a:p>
          <a:p>
            <a:r>
              <a:rPr lang="cs-CZ" dirty="0" smtClean="0"/>
              <a:t>Určeno pro interaktivní tabuli.</a:t>
            </a:r>
          </a:p>
          <a:p>
            <a:r>
              <a:rPr lang="cs-CZ" dirty="0" smtClean="0"/>
              <a:t>Učební látka slouží k opakování učiva a procvičování získaných vědomostí o Velkomoravské říši.</a:t>
            </a:r>
          </a:p>
          <a:p>
            <a:r>
              <a:rPr lang="cs-CZ" dirty="0" smtClean="0"/>
              <a:t>Úkoly k procvičování probrané látky  formou doplňování vět a  interaktivních otázek, lze použít k opakování formou testu a </a:t>
            </a:r>
            <a:r>
              <a:rPr lang="cs-CZ" smtClean="0"/>
              <a:t>následné kontrole.</a:t>
            </a:r>
            <a:endParaRPr lang="cs-CZ" dirty="0" smtClean="0"/>
          </a:p>
          <a:p>
            <a:r>
              <a:rPr lang="cs-CZ" dirty="0" smtClean="0"/>
              <a:t>Použití v hodině žáky zaujalo, aktivně se zapojovali do práce na interaktivní tabuli</a:t>
            </a:r>
          </a:p>
          <a:p>
            <a:r>
              <a:rPr lang="cs-CZ" dirty="0" smtClean="0"/>
              <a:t>Vytvořeno: 15. 12. 2012</a:t>
            </a:r>
          </a:p>
        </p:txBody>
      </p:sp>
    </p:spTree>
    <p:extLst>
      <p:ext uri="{BB962C8B-B14F-4D97-AF65-F5344CB8AC3E}">
        <p14:creationId xmlns:p14="http://schemas.microsoft.com/office/powerpoint/2010/main" val="1012123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Velká Morava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Zaškrtni správnou odpověď: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40466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1. Velkomoravská říše se částečně  rozkládala na                         </a:t>
            </a:r>
          </a:p>
          <a:p>
            <a:r>
              <a:rPr lang="cs-CZ" sz="3600" dirty="0" smtClean="0"/>
              <a:t>     území</a:t>
            </a:r>
            <a:r>
              <a:rPr lang="cs-CZ" sz="3600" dirty="0"/>
              <a:t>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0" y="3789040"/>
            <a:ext cx="9082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2. Na Velkou Moravu  zavolal Cyrila a Metoděje:</a:t>
            </a:r>
            <a:endParaRPr lang="cs-CZ" sz="3600" dirty="0"/>
          </a:p>
        </p:txBody>
      </p:sp>
      <p:sp>
        <p:nvSpPr>
          <p:cNvPr id="2" name="Obdélník 1"/>
          <p:cNvSpPr/>
          <p:nvPr/>
        </p:nvSpPr>
        <p:spPr>
          <a:xfrm>
            <a:off x="0" y="3212976"/>
            <a:ext cx="14668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e/ Itálie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2780928"/>
            <a:ext cx="17776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d/ Egypta</a:t>
            </a:r>
          </a:p>
        </p:txBody>
      </p:sp>
      <p:sp>
        <p:nvSpPr>
          <p:cNvPr id="4" name="Obdélník 3"/>
          <p:cNvSpPr/>
          <p:nvPr/>
        </p:nvSpPr>
        <p:spPr>
          <a:xfrm>
            <a:off x="0" y="2348880"/>
            <a:ext cx="187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c/ Moravy</a:t>
            </a:r>
          </a:p>
        </p:txBody>
      </p:sp>
      <p:sp>
        <p:nvSpPr>
          <p:cNvPr id="9" name="Obdélník 8"/>
          <p:cNvSpPr/>
          <p:nvPr/>
        </p:nvSpPr>
        <p:spPr>
          <a:xfrm>
            <a:off x="0" y="1916832"/>
            <a:ext cx="20313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b/ Ameriky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0" y="1484784"/>
            <a:ext cx="1422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a/  Asie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520" y="4509120"/>
            <a:ext cx="1907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+mj-lt"/>
              </a:rPr>
              <a:t>a/ </a:t>
            </a:r>
            <a:r>
              <a:rPr lang="cs-CZ" sz="3200" dirty="0" smtClean="0">
                <a:latin typeface="+mj-lt"/>
                <a:cs typeface="Arial" pitchFamily="34" charset="0"/>
              </a:rPr>
              <a:t>Sámo</a:t>
            </a:r>
            <a:endParaRPr lang="cs-CZ" sz="3200" dirty="0">
              <a:latin typeface="+mj-lt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5013176"/>
            <a:ext cx="2274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+mj-lt"/>
                <a:cs typeface="Arial" pitchFamily="34" charset="0"/>
              </a:rPr>
              <a:t>b/ Svatopluk</a:t>
            </a:r>
            <a:endParaRPr lang="cs-CZ" sz="3200" dirty="0">
              <a:latin typeface="+mj-lt"/>
              <a:cs typeface="Arial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23528" y="5517232"/>
            <a:ext cx="28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+mj-lt"/>
              </a:rPr>
              <a:t>c/ </a:t>
            </a:r>
            <a:r>
              <a:rPr lang="cs-CZ" sz="3200" dirty="0" smtClean="0">
                <a:latin typeface="+mj-lt"/>
                <a:cs typeface="Arial" pitchFamily="34" charset="0"/>
              </a:rPr>
              <a:t>Rastislav</a:t>
            </a:r>
            <a:endParaRPr lang="cs-CZ" sz="3200" dirty="0">
              <a:latin typeface="+mj-lt"/>
              <a:cs typeface="Arial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23528" y="6021288"/>
            <a:ext cx="28083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+mj-lt"/>
              </a:rPr>
              <a:t>d/ </a:t>
            </a:r>
            <a:r>
              <a:rPr lang="cs-CZ" sz="3200" dirty="0" smtClean="0">
                <a:latin typeface="+mj-lt"/>
                <a:cs typeface="Arial" pitchFamily="34" charset="0"/>
              </a:rPr>
              <a:t>Mojmír</a:t>
            </a:r>
            <a:endParaRPr lang="cs-CZ" sz="3200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1" grpId="0"/>
      <p:bldP spid="16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60648"/>
            <a:ext cx="4054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3. Cyril Metoděj byli: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501008"/>
            <a:ext cx="4057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4. Křesťanství je víra: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906979"/>
            <a:ext cx="1845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králové</a:t>
            </a:r>
          </a:p>
        </p:txBody>
      </p:sp>
      <p:sp>
        <p:nvSpPr>
          <p:cNvPr id="3" name="Obdélník 2"/>
          <p:cNvSpPr/>
          <p:nvPr/>
        </p:nvSpPr>
        <p:spPr>
          <a:xfrm>
            <a:off x="-25212" y="1471717"/>
            <a:ext cx="1511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kněží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20358" y="2388502"/>
            <a:ext cx="40139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d/ synové Svatopluka </a:t>
            </a:r>
            <a:r>
              <a:rPr lang="cs-CZ" sz="3200" dirty="0" smtClean="0">
                <a:solidFill>
                  <a:prstClr val="black"/>
                </a:solidFill>
              </a:rPr>
              <a:t>I.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0" y="2916233"/>
            <a:ext cx="1614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kupci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0" y="1916832"/>
            <a:ext cx="17849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c/ knížata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-25212" y="4147339"/>
            <a:ext cx="3054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v několik bohů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-25212" y="4617056"/>
            <a:ext cx="32235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v jednoho krále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0" y="5199903"/>
            <a:ext cx="42564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c/ v bohy Slunce a úrody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-13049" y="5784678"/>
            <a:ext cx="3254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d/ v jednoho boha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-25212" y="6273225"/>
            <a:ext cx="2932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v jeden národ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5. Cyril  a  Metoděj kázali na Velké Moravě  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jazykem: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0" y="3717032"/>
            <a:ext cx="84039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6. Svátek na počest Cyrila Metoděje se slaví: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0" y="1104366"/>
            <a:ext cx="2013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italským</a:t>
            </a:r>
          </a:p>
        </p:txBody>
      </p:sp>
      <p:sp>
        <p:nvSpPr>
          <p:cNvPr id="7" name="Obdélník 6"/>
          <p:cNvSpPr/>
          <p:nvPr/>
        </p:nvSpPr>
        <p:spPr>
          <a:xfrm>
            <a:off x="-5202" y="1689141"/>
            <a:ext cx="1867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řeckým</a:t>
            </a:r>
          </a:p>
        </p:txBody>
      </p:sp>
      <p:sp>
        <p:nvSpPr>
          <p:cNvPr id="8" name="Obdélník 7"/>
          <p:cNvSpPr/>
          <p:nvPr/>
        </p:nvSpPr>
        <p:spPr>
          <a:xfrm>
            <a:off x="-5202" y="2214067"/>
            <a:ext cx="1846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c/ českým</a:t>
            </a:r>
          </a:p>
        </p:txBody>
      </p:sp>
      <p:sp>
        <p:nvSpPr>
          <p:cNvPr id="9" name="Obdélník 8"/>
          <p:cNvSpPr/>
          <p:nvPr/>
        </p:nvSpPr>
        <p:spPr>
          <a:xfrm>
            <a:off x="0" y="2636912"/>
            <a:ext cx="25765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d/ slovanským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425" y="3132257"/>
            <a:ext cx="2572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slovenským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425" y="4165948"/>
            <a:ext cx="1628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9. září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9990" y="5157192"/>
            <a:ext cx="2516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c/ 5. července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2581" y="5597950"/>
            <a:ext cx="26835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d/ 24. prosince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0" y="6153748"/>
            <a:ext cx="2555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 5. prosince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-5202" y="4707342"/>
            <a:ext cx="21789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8. května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1204" y="0"/>
            <a:ext cx="81946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7. Nejstarší slovanská abeceda se nazývala: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429000"/>
            <a:ext cx="3577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8. Svatopluk I. byl:</a:t>
            </a:r>
          </a:p>
        </p:txBody>
      </p:sp>
      <p:sp>
        <p:nvSpPr>
          <p:cNvPr id="2" name="Obdélník 1"/>
          <p:cNvSpPr/>
          <p:nvPr/>
        </p:nvSpPr>
        <p:spPr>
          <a:xfrm>
            <a:off x="14620" y="630942"/>
            <a:ext cx="2193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</a:t>
            </a:r>
            <a:r>
              <a:rPr lang="cs-CZ" sz="3200" dirty="0">
                <a:solidFill>
                  <a:prstClr val="black"/>
                </a:solidFill>
              </a:rPr>
              <a:t>S</a:t>
            </a:r>
            <a:r>
              <a:rPr lang="cs-CZ" sz="3200" dirty="0" smtClean="0">
                <a:solidFill>
                  <a:prstClr val="black"/>
                </a:solidFill>
              </a:rPr>
              <a:t>lavonice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658" y="1169276"/>
            <a:ext cx="21884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</a:t>
            </a:r>
            <a:r>
              <a:rPr lang="cs-CZ" sz="3200" dirty="0" smtClean="0">
                <a:solidFill>
                  <a:prstClr val="black"/>
                </a:solidFill>
              </a:rPr>
              <a:t>Mluvnice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-39057" y="1628800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c/ </a:t>
            </a:r>
            <a:r>
              <a:rPr lang="cs-CZ" sz="3200" dirty="0" smtClean="0">
                <a:solidFill>
                  <a:prstClr val="black"/>
                </a:solidFill>
              </a:rPr>
              <a:t>Hlaholice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2708920"/>
            <a:ext cx="2202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d/ </a:t>
            </a:r>
            <a:r>
              <a:rPr lang="cs-CZ" sz="3200" dirty="0">
                <a:solidFill>
                  <a:prstClr val="black"/>
                </a:solidFill>
              </a:rPr>
              <a:t>M</a:t>
            </a:r>
            <a:r>
              <a:rPr lang="cs-CZ" sz="3200" dirty="0" smtClean="0">
                <a:solidFill>
                  <a:prstClr val="black"/>
                </a:solidFill>
              </a:rPr>
              <a:t>oravice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0" y="2134132"/>
            <a:ext cx="2119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</a:t>
            </a:r>
            <a:r>
              <a:rPr lang="cs-CZ" sz="3200" dirty="0">
                <a:solidFill>
                  <a:prstClr val="black"/>
                </a:solidFill>
              </a:rPr>
              <a:t>D</a:t>
            </a:r>
            <a:r>
              <a:rPr lang="cs-CZ" sz="3200" dirty="0" smtClean="0">
                <a:solidFill>
                  <a:prstClr val="black"/>
                </a:solidFill>
              </a:rPr>
              <a:t>ětenice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204" y="4075938"/>
            <a:ext cx="14866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a/ kníže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-36595" y="4552991"/>
            <a:ext cx="16441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b/ papež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-39057" y="5137766"/>
            <a:ext cx="15997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c/ kupec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-11418" y="5580529"/>
            <a:ext cx="27364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d/ Přemyslovec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1204" y="6021288"/>
            <a:ext cx="1389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e/ Avar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980728"/>
            <a:ext cx="2592288" cy="1944216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501008"/>
            <a:ext cx="2160240" cy="251442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5536" y="404664"/>
            <a:ext cx="4068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Spoj, co k sobě patří: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1988840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hlaholice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3645024"/>
            <a:ext cx="1262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Svatopluk I.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5013176"/>
            <a:ext cx="2256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Konstantin a  Metoděj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1556792"/>
            <a:ext cx="1667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Cyril  a </a:t>
            </a:r>
            <a:r>
              <a:rPr lang="cs-CZ" dirty="0"/>
              <a:t>M</a:t>
            </a:r>
            <a:r>
              <a:rPr lang="cs-CZ" dirty="0" smtClean="0"/>
              <a:t>etoděj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2996952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Soluň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2636912"/>
            <a:ext cx="953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Radhošť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2" y="5949280"/>
            <a:ext cx="737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Řecko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936" y="4149080"/>
            <a:ext cx="952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ři pruty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6165304"/>
            <a:ext cx="1097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ři synové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740352" y="2564904"/>
            <a:ext cx="74334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12360" y="5805264"/>
            <a:ext cx="74334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1124744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Obr. 1:</a:t>
            </a:r>
          </a:p>
          <a:p>
            <a:r>
              <a:rPr lang="cs-CZ" dirty="0" smtClean="0"/>
              <a:t>By </a:t>
            </a:r>
            <a:r>
              <a:rPr lang="cs-CZ" dirty="0" err="1" smtClean="0"/>
              <a:t>en</a:t>
            </a:r>
            <a:r>
              <a:rPr lang="cs-CZ" dirty="0" smtClean="0"/>
              <a:t>:User:</a:t>
            </a:r>
            <a:r>
              <a:rPr lang="cs-CZ" dirty="0" err="1" smtClean="0"/>
              <a:t>Twisp</a:t>
            </a:r>
            <a:r>
              <a:rPr lang="cs-CZ" dirty="0" smtClean="0"/>
              <a:t> (</a:t>
            </a:r>
            <a:r>
              <a:rPr lang="cs-CZ" dirty="0" err="1" smtClean="0"/>
              <a:t>Author</a:t>
            </a:r>
            <a:r>
              <a:rPr lang="cs-CZ" dirty="0" smtClean="0"/>
              <a:t>: </a:t>
            </a:r>
            <a:r>
              <a:rPr lang="cs-CZ" dirty="0" err="1" smtClean="0"/>
              <a:t>Twisp</a:t>
            </a:r>
            <a:r>
              <a:rPr lang="cs-CZ" dirty="0" smtClean="0"/>
              <a:t>, </a:t>
            </a:r>
            <a:r>
              <a:rPr lang="cs-CZ" dirty="0" err="1" smtClean="0"/>
              <a:t>Source</a:t>
            </a:r>
            <a:r>
              <a:rPr lang="cs-CZ" dirty="0" smtClean="0"/>
              <a:t>: </a:t>
            </a:r>
            <a:r>
              <a:rPr lang="cs-CZ" dirty="0" err="1" smtClean="0"/>
              <a:t>Photo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made</a:t>
            </a:r>
            <a:r>
              <a:rPr lang="cs-CZ" dirty="0" smtClean="0"/>
              <a:t> by </a:t>
            </a:r>
            <a:r>
              <a:rPr lang="cs-CZ" dirty="0" err="1" smtClean="0"/>
              <a:t>me</a:t>
            </a:r>
            <a:r>
              <a:rPr lang="cs-CZ" dirty="0" smtClean="0"/>
              <a:t>) [Public </a:t>
            </a:r>
            <a:r>
              <a:rPr lang="cs-CZ" dirty="0" err="1" smtClean="0"/>
              <a:t>domain</a:t>
            </a:r>
            <a:r>
              <a:rPr lang="cs-CZ" dirty="0" smtClean="0"/>
              <a:t>], via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en-US" dirty="0" smtClean="0"/>
              <a:t>[ cit. </a:t>
            </a:r>
            <a:r>
              <a:rPr lang="cs-CZ" dirty="0" smtClean="0"/>
              <a:t>20. 12. 2012</a:t>
            </a:r>
            <a:r>
              <a:rPr lang="en-US" dirty="0" smtClean="0"/>
              <a:t>].</a:t>
            </a:r>
            <a:endParaRPr lang="cs-CZ" dirty="0" smtClean="0"/>
          </a:p>
          <a:p>
            <a:r>
              <a:rPr lang="cs-CZ" u="sng" dirty="0" smtClean="0">
                <a:hlinkClick r:id="rId2"/>
              </a:rPr>
              <a:t>http://commons.wikimedia.org/wiki/File%3ASculpture_of_Konstantin_and_Method_on_Radhost.jpg</a:t>
            </a:r>
            <a:endParaRPr lang="cs-CZ" u="sng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upload.wikimedia.org/wikipedia/commons/d/de/Sculpture_of_Konstantin_and_Method_on_Radhost.jpg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2996952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cs-CZ" dirty="0" smtClean="0"/>
              <a:t>Obr. 2: </a:t>
            </a:r>
          </a:p>
          <a:p>
            <a:pPr marL="285750" indent="-285750"/>
            <a:r>
              <a:rPr lang="en-US" dirty="0" smtClean="0"/>
              <a:t>By Author of the </a:t>
            </a:r>
            <a:r>
              <a:rPr lang="en-US" dirty="0" err="1" smtClean="0"/>
              <a:t>sgraffito</a:t>
            </a:r>
            <a:r>
              <a:rPr lang="en-US" dirty="0" smtClean="0"/>
              <a:t>: probably </a:t>
            </a:r>
            <a:r>
              <a:rPr lang="en-US" dirty="0" err="1" smtClean="0"/>
              <a:t>Jano</a:t>
            </a:r>
            <a:r>
              <a:rPr lang="en-US" dirty="0" smtClean="0"/>
              <a:t> </a:t>
            </a:r>
            <a:r>
              <a:rPr lang="en-US" dirty="0" err="1" smtClean="0"/>
              <a:t>Köhler</a:t>
            </a:r>
            <a:r>
              <a:rPr lang="en-US" dirty="0" smtClean="0"/>
              <a:t> (1873-1941). </a:t>
            </a:r>
          </a:p>
          <a:p>
            <a:pPr marL="285750" indent="-285750"/>
            <a:r>
              <a:rPr lang="en-US" dirty="0" smtClean="0"/>
              <a:t>Author of the photo:</a:t>
            </a:r>
            <a:endParaRPr lang="cs-CZ" dirty="0" smtClean="0"/>
          </a:p>
          <a:p>
            <a:pPr marL="285750" indent="-285750"/>
            <a:r>
              <a:rPr lang="en-US" dirty="0" err="1" smtClean="0"/>
              <a:t>MichalMaňas</a:t>
            </a:r>
            <a:r>
              <a:rPr lang="en-US" dirty="0" smtClean="0"/>
              <a:t>. (Own work) [CC-BY-3.0 via Wikimedia Commons [cit.</a:t>
            </a:r>
            <a:r>
              <a:rPr lang="cs-CZ" dirty="0" smtClean="0"/>
              <a:t> 20. 12. 2012</a:t>
            </a:r>
            <a:r>
              <a:rPr lang="en-US" dirty="0" smtClean="0"/>
              <a:t>].</a:t>
            </a:r>
            <a:endParaRPr lang="cs-CZ" dirty="0" smtClean="0"/>
          </a:p>
          <a:p>
            <a:pPr marL="285750" indent="-285750"/>
            <a:r>
              <a:rPr lang="en-US" dirty="0" smtClean="0"/>
              <a:t>http://creativecommons.org/licenses/by/3.0)], </a:t>
            </a:r>
            <a:endParaRPr lang="cs-CZ" dirty="0" smtClean="0"/>
          </a:p>
          <a:p>
            <a:pPr marL="285750" indent="-285750"/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upload.wikimedia.org/wikipedia/commons/9/99/Svatopluk_I.jpg</a:t>
            </a:r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449</Words>
  <Application>Microsoft Office PowerPoint</Application>
  <PresentationFormat>Předvádění na obrazovce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Velká Morava </vt:lpstr>
      <vt:lpstr>Zaškrtni správnou odpověď: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Morava </dc:title>
  <dc:creator>Valued Acer Customer</dc:creator>
  <cp:lastModifiedBy>Riedelová Jitka</cp:lastModifiedBy>
  <cp:revision>20</cp:revision>
  <dcterms:created xsi:type="dcterms:W3CDTF">2013-04-23T17:47:19Z</dcterms:created>
  <dcterms:modified xsi:type="dcterms:W3CDTF">2013-06-03T11:05:16Z</dcterms:modified>
</cp:coreProperties>
</file>