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1" r:id="rId2"/>
    <p:sldId id="262" r:id="rId3"/>
    <p:sldId id="256" r:id="rId4"/>
    <p:sldId id="258" r:id="rId5"/>
    <p:sldId id="257" r:id="rId6"/>
    <p:sldId id="259" r:id="rId7"/>
    <p:sldId id="265" r:id="rId8"/>
    <p:sldId id="263" r:id="rId9"/>
    <p:sldId id="264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22D22"/>
    <a:srgbClr val="4B312B"/>
    <a:srgbClr val="FFFFFF"/>
    <a:srgbClr val="00602B"/>
    <a:srgbClr val="6E9E80"/>
    <a:srgbClr val="5165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NÁZEV:VY_32_INOVACE_44_Dějepis_Velkomoravská říše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Velkomoravská říše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DFF59D-ABFD-416D-B9EE-D4EB38B49151}" type="presOf" srcId="{D1D4F407-5343-4D3F-B5B9-D407B03CAEB4}" destId="{AED2198E-93D5-4001-81B4-73124B309672}" srcOrd="1" destOrd="0" presId="urn:microsoft.com/office/officeart/2005/8/layout/target3"/>
    <dgm:cxn modelId="{6781A8DE-E33A-42F5-A2D6-59DBE4EF7F75}" type="presOf" srcId="{D1B46980-6531-4606-95E6-44980827E919}" destId="{2BE915AB-18AA-4053-B92C-3BFC9ED204BB}" srcOrd="1" destOrd="0" presId="urn:microsoft.com/office/officeart/2005/8/layout/target3"/>
    <dgm:cxn modelId="{84AE17F9-DE2C-45B1-93C9-1F3438D35EB4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7B597D6-6513-4CB8-BC77-4804FB322C3F}" type="presOf" srcId="{D8197B8C-B260-4A16-BDF4-0947B075E274}" destId="{5A5FFA88-C948-4069-8E93-59FA12366E83}" srcOrd="1" destOrd="0" presId="urn:microsoft.com/office/officeart/2005/8/layout/target3"/>
    <dgm:cxn modelId="{A231D840-5124-416C-96F4-9844DA4EB072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9F46CEC-DDC2-470A-B3A5-8F990F48E15A}" type="presOf" srcId="{D1B46980-6531-4606-95E6-44980827E919}" destId="{6140AFEC-043D-4C43-A2F9-D0F5331DF3A3}" srcOrd="0" destOrd="0" presId="urn:microsoft.com/office/officeart/2005/8/layout/target3"/>
    <dgm:cxn modelId="{E1FFB9D5-EA29-4356-8E96-F9844B3FA769}" type="presOf" srcId="{4C35D32F-0EAB-4CD7-82EE-45574DC2A586}" destId="{8BEBB6EC-1DAA-4CAC-8A25-BC0FCBD5DBD5}" srcOrd="0" destOrd="0" presId="urn:microsoft.com/office/officeart/2005/8/layout/target3"/>
    <dgm:cxn modelId="{4750A6A3-AF90-45D4-8812-2863D63F042D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EAF236E-7DA0-4EBC-B703-BF8BA3BC5CD8}" type="presOf" srcId="{D1D4F407-5343-4D3F-B5B9-D407B03CAEB4}" destId="{D005CE8C-CC26-4C3E-AC11-E15060ECD759}" srcOrd="0" destOrd="0" presId="urn:microsoft.com/office/officeart/2005/8/layout/target3"/>
    <dgm:cxn modelId="{F343EF18-E6BE-495F-879E-F24865858626}" type="presOf" srcId="{757F3AB3-0718-4624-B441-E567A8F0AB56}" destId="{333A1088-737F-45CB-B68E-254E46348037}" srcOrd="0" destOrd="0" presId="urn:microsoft.com/office/officeart/2005/8/layout/target3"/>
    <dgm:cxn modelId="{2A5764C2-44A7-45B6-BFAF-150DAA540F49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EB7EA64-BCDC-4EA5-8C23-875026AEBEAC}" type="presParOf" srcId="{333A1088-737F-45CB-B68E-254E46348037}" destId="{F5ABB229-8D3B-4694-996A-96F23CF14429}" srcOrd="0" destOrd="0" presId="urn:microsoft.com/office/officeart/2005/8/layout/target3"/>
    <dgm:cxn modelId="{6CF68CDE-BD46-4EF2-9706-CA8BB9B7F421}" type="presParOf" srcId="{333A1088-737F-45CB-B68E-254E46348037}" destId="{F41139FD-01EE-4571-8B17-4FB00FC51163}" srcOrd="1" destOrd="0" presId="urn:microsoft.com/office/officeart/2005/8/layout/target3"/>
    <dgm:cxn modelId="{FA070E32-56F0-4DF0-A784-7F173468D223}" type="presParOf" srcId="{333A1088-737F-45CB-B68E-254E46348037}" destId="{D005CE8C-CC26-4C3E-AC11-E15060ECD759}" srcOrd="2" destOrd="0" presId="urn:microsoft.com/office/officeart/2005/8/layout/target3"/>
    <dgm:cxn modelId="{4821BF77-FBB8-4888-AB5A-4A528510AB3F}" type="presParOf" srcId="{333A1088-737F-45CB-B68E-254E46348037}" destId="{2C702D82-9B77-49B7-9568-BB8EB47C3372}" srcOrd="3" destOrd="0" presId="urn:microsoft.com/office/officeart/2005/8/layout/target3"/>
    <dgm:cxn modelId="{231F422F-7162-4B29-BF52-80024259612D}" type="presParOf" srcId="{333A1088-737F-45CB-B68E-254E46348037}" destId="{A52A0455-90FF-4808-ABD0-F02540D31D5A}" srcOrd="4" destOrd="0" presId="urn:microsoft.com/office/officeart/2005/8/layout/target3"/>
    <dgm:cxn modelId="{704CB80E-EACF-4694-AA41-DDFA80BC050F}" type="presParOf" srcId="{333A1088-737F-45CB-B68E-254E46348037}" destId="{6140AFEC-043D-4C43-A2F9-D0F5331DF3A3}" srcOrd="5" destOrd="0" presId="urn:microsoft.com/office/officeart/2005/8/layout/target3"/>
    <dgm:cxn modelId="{92DAFC28-CB49-480E-8FF3-7267DFB492E8}" type="presParOf" srcId="{333A1088-737F-45CB-B68E-254E46348037}" destId="{9358AC05-5D7D-4327-9F80-1AD486AEA664}" srcOrd="6" destOrd="0" presId="urn:microsoft.com/office/officeart/2005/8/layout/target3"/>
    <dgm:cxn modelId="{66B83F75-BB14-47C2-B4C2-FDA358CED3DB}" type="presParOf" srcId="{333A1088-737F-45CB-B68E-254E46348037}" destId="{313FC574-E1CD-4FB4-B054-0B805CE0447D}" srcOrd="7" destOrd="0" presId="urn:microsoft.com/office/officeart/2005/8/layout/target3"/>
    <dgm:cxn modelId="{9C26A67D-D8DA-499C-A37A-3D9FA2BA4833}" type="presParOf" srcId="{333A1088-737F-45CB-B68E-254E46348037}" destId="{619D679B-A015-4ECF-8348-D1034C574F40}" srcOrd="8" destOrd="0" presId="urn:microsoft.com/office/officeart/2005/8/layout/target3"/>
    <dgm:cxn modelId="{632C5E89-C68B-4692-945B-DCEF76F3D6B6}" type="presParOf" srcId="{333A1088-737F-45CB-B68E-254E46348037}" destId="{322283A8-4A27-4CDA-BAE3-F381106A9174}" srcOrd="9" destOrd="0" presId="urn:microsoft.com/office/officeart/2005/8/layout/target3"/>
    <dgm:cxn modelId="{0396111C-9412-4984-A222-A75D8E20D4ED}" type="presParOf" srcId="{333A1088-737F-45CB-B68E-254E46348037}" destId="{FFC9F71D-1B4F-4AD9-A4A6-86ADEFC8AF5C}" srcOrd="10" destOrd="0" presId="urn:microsoft.com/office/officeart/2005/8/layout/target3"/>
    <dgm:cxn modelId="{29C031C5-E0D5-4CAE-96DA-5C7F12A24A97}" type="presParOf" srcId="{333A1088-737F-45CB-B68E-254E46348037}" destId="{25B08C86-7E15-44DC-BE7F-FFB55DD49D12}" srcOrd="11" destOrd="0" presId="urn:microsoft.com/office/officeart/2005/8/layout/target3"/>
    <dgm:cxn modelId="{39FA70F9-C8CF-48B2-8139-A940E299EC8A}" type="presParOf" srcId="{333A1088-737F-45CB-B68E-254E46348037}" destId="{76644BE8-9D7C-4C09-B250-3D10AF48CBB7}" srcOrd="12" destOrd="0" presId="urn:microsoft.com/office/officeart/2005/8/layout/target3"/>
    <dgm:cxn modelId="{1481F7F6-E826-47CD-8882-172C8AB7CC2E}" type="presParOf" srcId="{333A1088-737F-45CB-B68E-254E46348037}" destId="{EE85B701-7295-41C0-BA7A-34D3756A2AE6}" srcOrd="13" destOrd="0" presId="urn:microsoft.com/office/officeart/2005/8/layout/target3"/>
    <dgm:cxn modelId="{D8D3C26B-0DE7-476D-83D4-8E6F14BF281D}" type="presParOf" srcId="{333A1088-737F-45CB-B68E-254E46348037}" destId="{8BEBB6EC-1DAA-4CAC-8A25-BC0FCBD5DBD5}" srcOrd="14" destOrd="0" presId="urn:microsoft.com/office/officeart/2005/8/layout/target3"/>
    <dgm:cxn modelId="{CAB97C0F-CBEA-4121-A8D4-FDC349EA7E26}" type="presParOf" srcId="{333A1088-737F-45CB-B68E-254E46348037}" destId="{AED2198E-93D5-4001-81B4-73124B309672}" srcOrd="15" destOrd="0" presId="urn:microsoft.com/office/officeart/2005/8/layout/target3"/>
    <dgm:cxn modelId="{F37FECA4-BA97-46B3-8BF9-656DF51D92AE}" type="presParOf" srcId="{333A1088-737F-45CB-B68E-254E46348037}" destId="{2BE915AB-18AA-4053-B92C-3BFC9ED204BB}" srcOrd="16" destOrd="0" presId="urn:microsoft.com/office/officeart/2005/8/layout/target3"/>
    <dgm:cxn modelId="{864821F7-F264-4EBA-8C6D-F5F7209722EE}" type="presParOf" srcId="{333A1088-737F-45CB-B68E-254E46348037}" destId="{6BB5E863-4638-4E1D-BFDE-399D028AC4ED}" srcOrd="17" destOrd="0" presId="urn:microsoft.com/office/officeart/2005/8/layout/target3"/>
    <dgm:cxn modelId="{AEC59105-6746-4D4C-9875-5625BE90C57E}" type="presParOf" srcId="{333A1088-737F-45CB-B68E-254E46348037}" destId="{5A5FFA88-C948-4069-8E93-59FA12366E83}" srcOrd="18" destOrd="0" presId="urn:microsoft.com/office/officeart/2005/8/layout/target3"/>
    <dgm:cxn modelId="{76129DCE-8FF8-49CB-85B4-786BCCEB825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NÁZEV:VY_32_INOVACE_44_Dějepis_Velkomoravská říše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Velkomoravská říše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487FF8-4981-4079-AAB2-601513F695E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16BDE5-CB88-4815-9B7F-4BC0B216C1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967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16BDE5-CB88-4815-9B7F-4BC0B216C1F0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309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1B6B8-BD1D-4346-A514-38B07275DA9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102E452-B96A-423D-A5AD-9CEC8FA35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1B6B8-BD1D-4346-A514-38B07275DA9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102E452-B96A-423D-A5AD-9CEC8FA35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1B6B8-BD1D-4346-A514-38B07275DA9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2E452-B96A-423D-A5AD-9CEC8FA35D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1B6B8-BD1D-4346-A514-38B07275DA9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2E452-B96A-423D-A5AD-9CEC8FA35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1B6B8-BD1D-4346-A514-38B07275DA9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102E452-B96A-423D-A5AD-9CEC8FA35D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1B6B8-BD1D-4346-A514-38B07275DA9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2E452-B96A-423D-A5AD-9CEC8FA35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1B6B8-BD1D-4346-A514-38B07275DA9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2E452-B96A-423D-A5AD-9CEC8FA35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1B6B8-BD1D-4346-A514-38B07275DA9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2E452-B96A-423D-A5AD-9CEC8FA35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1B6B8-BD1D-4346-A514-38B07275DA9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2E452-B96A-423D-A5AD-9CEC8FA35D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1B6B8-BD1D-4346-A514-38B07275DA9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2E452-B96A-423D-A5AD-9CEC8FA35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1B6B8-BD1D-4346-A514-38B07275DA9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2E452-B96A-423D-A5AD-9CEC8FA35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A11B6B8-BD1D-4346-A514-38B07275DA9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102E452-B96A-423D-A5AD-9CEC8FA35D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%3ADvur.jpg" TargetMode="External"/><Relationship Id="rId3" Type="http://schemas.openxmlformats.org/officeDocument/2006/relationships/hyperlink" Target="http://upload.wikimedia.org/wikipedia/commons/e/e2/Central_europe_9th_century.png" TargetMode="External"/><Relationship Id="rId7" Type="http://schemas.openxmlformats.org/officeDocument/2006/relationships/hyperlink" Target="http://upload.wikimedia.org/wikipedia/commons/8/84/Prince_Rastislav.JPG" TargetMode="External"/><Relationship Id="rId2" Type="http://schemas.openxmlformats.org/officeDocument/2006/relationships/hyperlink" Target="http://commons.wikimedia.org/wiki/File%3ACentral_europe_9th_century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rince_Rastislav.JPG" TargetMode="External"/><Relationship Id="rId5" Type="http://schemas.openxmlformats.org/officeDocument/2006/relationships/hyperlink" Target="http://upload.wikimedia.org/wikipedia/commons/c/c8/Mojmir_kniieza_Velkomoravske.jpg" TargetMode="External"/><Relationship Id="rId4" Type="http://schemas.openxmlformats.org/officeDocument/2006/relationships/hyperlink" Target="http://commons.wikimedia.org/wiki/File%3AMojmir_kniieza_Velkomoravske.jpg" TargetMode="External"/><Relationship Id="rId9" Type="http://schemas.openxmlformats.org/officeDocument/2006/relationships/hyperlink" Target="http://upload.wikimedia.org/wikipedia/commons/1/1b/Dvu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71435790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84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pro výuku dějepisu v 7. ročníku základní školy praktické.</a:t>
            </a:r>
          </a:p>
          <a:p>
            <a:r>
              <a:rPr lang="cs-CZ" dirty="0" smtClean="0"/>
              <a:t>Určeno pro interaktivní tabuli.</a:t>
            </a:r>
          </a:p>
          <a:p>
            <a:r>
              <a:rPr lang="cs-CZ" dirty="0" smtClean="0"/>
              <a:t>Učební látka slouží k prvotnímu výkladu učiva a k procvičování získaných vědomostí, poskytuje žákům základní vědomosti o Velkomoravské říši, její rozlohou a významem. </a:t>
            </a:r>
          </a:p>
          <a:p>
            <a:r>
              <a:rPr lang="cs-CZ" dirty="0" smtClean="0"/>
              <a:t>Úkoly k procvičování probrané látky – kontrolní interaktivní otázky.</a:t>
            </a:r>
          </a:p>
          <a:p>
            <a:r>
              <a:rPr lang="cs-CZ" dirty="0" smtClean="0"/>
              <a:t>Použití v hodině žáky zaujalo, aktivně se zapojovali do práce na interaktivní tabuli</a:t>
            </a:r>
          </a:p>
          <a:p>
            <a:r>
              <a:rPr lang="cs-CZ" dirty="0" smtClean="0"/>
              <a:t>Vytvořeno: 20. 11. 2012</a:t>
            </a:r>
          </a:p>
        </p:txBody>
      </p:sp>
    </p:spTree>
    <p:extLst>
      <p:ext uri="{BB962C8B-B14F-4D97-AF65-F5344CB8AC3E}">
        <p14:creationId xmlns:p14="http://schemas.microsoft.com/office/powerpoint/2010/main" val="10121232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3356992"/>
            <a:ext cx="19537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9. stol. n. l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6000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Velkomoravská říše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8260" y="1340768"/>
            <a:ext cx="4773258" cy="3600401"/>
          </a:xfrm>
        </p:spPr>
      </p:pic>
      <p:sp>
        <p:nvSpPr>
          <p:cNvPr id="6" name="TextovéPole 5"/>
          <p:cNvSpPr txBox="1"/>
          <p:nvPr/>
        </p:nvSpPr>
        <p:spPr>
          <a:xfrm>
            <a:off x="2088260" y="5591848"/>
            <a:ext cx="302594" cy="180313"/>
          </a:xfrm>
          <a:prstGeom prst="rect">
            <a:avLst/>
          </a:prstGeom>
          <a:solidFill>
            <a:srgbClr val="516529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27784" y="5510551"/>
            <a:ext cx="216918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Velká Morava za knížete Rastislava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57274" y="4976620"/>
            <a:ext cx="540533" cy="2616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1</a:t>
            </a:r>
            <a:endParaRPr lang="cs-CZ" sz="11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06491" y="5772161"/>
            <a:ext cx="116410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Východní Francie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66923" y="5975702"/>
            <a:ext cx="75052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Bulharsko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83691" y="6237312"/>
            <a:ext cx="223330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Velká Morava za knížete Svatopluka</a:t>
            </a:r>
            <a:endParaRPr lang="cs-CZ" sz="1100" dirty="0"/>
          </a:p>
        </p:txBody>
      </p:sp>
      <p:sp>
        <p:nvSpPr>
          <p:cNvPr id="16" name="Obdélník 15"/>
          <p:cNvSpPr/>
          <p:nvPr/>
        </p:nvSpPr>
        <p:spPr>
          <a:xfrm>
            <a:off x="1980247" y="6361794"/>
            <a:ext cx="431513" cy="45719"/>
          </a:xfrm>
          <a:prstGeom prst="rect">
            <a:avLst/>
          </a:prstGeom>
          <a:solidFill>
            <a:srgbClr val="00602B"/>
          </a:solidFill>
          <a:ln>
            <a:solidFill>
              <a:srgbClr val="00602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088259" y="6106507"/>
            <a:ext cx="323501" cy="13080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07686" y="5866015"/>
            <a:ext cx="295226" cy="154831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114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Kníže Mojmír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9885" y="2060848"/>
            <a:ext cx="3422962" cy="3989040"/>
          </a:xfrm>
        </p:spPr>
      </p:pic>
      <p:sp>
        <p:nvSpPr>
          <p:cNvPr id="5" name="TextovéPole 4"/>
          <p:cNvSpPr txBox="1"/>
          <p:nvPr/>
        </p:nvSpPr>
        <p:spPr>
          <a:xfrm>
            <a:off x="5666856" y="5735137"/>
            <a:ext cx="648072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1309410"/>
            <a:ext cx="2859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/>
              <a:t>v</a:t>
            </a:r>
            <a:r>
              <a:rPr lang="cs-CZ" dirty="0" smtClean="0"/>
              <a:t>ládce Velkomoravské říše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3284984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58627" y="6309320"/>
            <a:ext cx="5382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Jeho portrét na staré slovenské bankovce z roku 1944.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442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Kníže Rastislav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5964" y="1844824"/>
            <a:ext cx="3775295" cy="3996605"/>
          </a:xfrm>
        </p:spPr>
      </p:pic>
      <p:sp>
        <p:nvSpPr>
          <p:cNvPr id="5" name="TextovéPole 4"/>
          <p:cNvSpPr txBox="1"/>
          <p:nvPr/>
        </p:nvSpPr>
        <p:spPr>
          <a:xfrm>
            <a:off x="3076564" y="1340768"/>
            <a:ext cx="31748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Mojmírův synovec a  nástupce.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6052646"/>
            <a:ext cx="7347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Dosavadní pohanské náboženství bylo vytlačováno novým – </a:t>
            </a:r>
            <a:r>
              <a:rPr lang="cs-CZ" dirty="0" err="1" smtClean="0"/>
              <a:t>křesťanstkým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81141" y="5626008"/>
            <a:ext cx="540533" cy="2616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3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352881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96616" y="1772816"/>
            <a:ext cx="3312368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/>
              <a:t>Třetí  nejvýznamnější  panovník </a:t>
            </a:r>
            <a:r>
              <a:rPr lang="cs-CZ" sz="2000" b="1" dirty="0" smtClean="0"/>
              <a:t> Velké </a:t>
            </a:r>
            <a:r>
              <a:rPr lang="cs-CZ" sz="2000" b="1" dirty="0"/>
              <a:t>Moravy</a:t>
            </a:r>
            <a:r>
              <a:rPr lang="cs-CZ" sz="2000" b="1" dirty="0" smtClean="0"/>
              <a:t>.</a:t>
            </a:r>
          </a:p>
          <a:p>
            <a:endParaRPr lang="cs-CZ" sz="2000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Synovec knížete Rostislava.</a:t>
            </a:r>
          </a:p>
          <a:p>
            <a:endParaRPr lang="cs-CZ" sz="2000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Rozšířil území  Velké Moravy.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Po jeho smrti se Velká Morava rozpadla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/ kolem roku 906/, </a:t>
            </a:r>
          </a:p>
          <a:p>
            <a:r>
              <a:rPr lang="cs-CZ" sz="2000" b="1" dirty="0" smtClean="0"/>
              <a:t>    Čechy a Morava se začaly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vyvíjet  samostatně.</a:t>
            </a:r>
          </a:p>
          <a:p>
            <a:endParaRPr lang="cs-CZ" dirty="0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32656"/>
            <a:ext cx="3590693" cy="5790525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435608" y="274638"/>
            <a:ext cx="32084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Svatopluk I.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6237312"/>
            <a:ext cx="4006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4: </a:t>
            </a:r>
            <a:r>
              <a:rPr lang="cs-CZ" dirty="0" smtClean="0"/>
              <a:t>Svatopluk v mnišském rouše 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57729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Mojmírův nástupce se jmenoval: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780928"/>
            <a:ext cx="1825693" cy="58477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Svatoslav</a:t>
            </a:r>
            <a:endParaRPr lang="cs-CZ" sz="32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3212976"/>
            <a:ext cx="1912896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chemeClr val="accent4">
                    <a:lumMod val="50000"/>
                  </a:schemeClr>
                </a:solidFill>
              </a:rPr>
              <a:t>Drahoslav</a:t>
            </a:r>
            <a:endParaRPr lang="cs-CZ" sz="32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4869160"/>
            <a:ext cx="189891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u="sng" dirty="0" smtClean="0">
                <a:solidFill>
                  <a:srgbClr val="C00000"/>
                </a:solidFill>
              </a:rPr>
              <a:t>Vladislav</a:t>
            </a:r>
            <a:endParaRPr lang="cs-CZ" sz="3600" u="sng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60232" y="5373216"/>
            <a:ext cx="1628138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rgbClr val="322D22"/>
                </a:solidFill>
              </a:rPr>
              <a:t>Miroslav</a:t>
            </a:r>
            <a:endParaRPr lang="cs-CZ" sz="3200" u="sng" dirty="0">
              <a:solidFill>
                <a:srgbClr val="322D22"/>
              </a:solidFill>
            </a:endParaRPr>
          </a:p>
        </p:txBody>
      </p:sp>
      <p:sp>
        <p:nvSpPr>
          <p:cNvPr id="8" name="Obdélník 7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3203848" y="1700808"/>
            <a:ext cx="2009894" cy="461157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VVV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1700808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hlinkClick r:id="rId2" action="ppaction://hlinksldjump">
                  <a:snd r:embed="rId3" name="applause.wav"/>
                </a:hlinkClick>
              </a:rPr>
              <a:t>Rastislav</a:t>
            </a:r>
            <a:endParaRPr lang="cs-CZ" sz="3200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052736"/>
            <a:ext cx="31235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Pohanství je víra:</a:t>
            </a:r>
            <a:endParaRPr lang="cs-CZ" sz="3200" dirty="0"/>
          </a:p>
        </p:txBody>
      </p:sp>
      <p:sp>
        <p:nvSpPr>
          <p:cNvPr id="3" name="TextovéPole 2">
            <a:hlinkClick r:id="rId2" action="ppaction://hlinksldjump">
              <a:snd r:embed="rId3" name="applause.wav"/>
            </a:hlinkClick>
          </p:cNvPr>
          <p:cNvSpPr txBox="1"/>
          <p:nvPr/>
        </p:nvSpPr>
        <p:spPr>
          <a:xfrm>
            <a:off x="1403648" y="3645024"/>
            <a:ext cx="2682914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u="sng" dirty="0"/>
              <a:t>v</a:t>
            </a:r>
            <a:r>
              <a:rPr lang="cs-CZ" sz="3200" u="sng" dirty="0" smtClean="0"/>
              <a:t>e vícero bohů</a:t>
            </a:r>
            <a:endParaRPr lang="cs-CZ" sz="32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5013176"/>
            <a:ext cx="2845651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u="sng" dirty="0"/>
              <a:t>v</a:t>
            </a:r>
            <a:r>
              <a:rPr lang="cs-CZ" sz="3200" u="sng" dirty="0" smtClean="0"/>
              <a:t> jednoho boha</a:t>
            </a:r>
            <a:endParaRPr lang="cs-CZ" sz="32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2276872"/>
            <a:ext cx="1779077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v člověka</a:t>
            </a:r>
            <a:endParaRPr lang="cs-CZ" sz="3200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6868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400" dirty="0"/>
              <a:t>Obr.1</a:t>
            </a:r>
            <a:r>
              <a:rPr lang="cs-CZ" sz="1400" dirty="0" smtClean="0"/>
              <a:t>:</a:t>
            </a:r>
          </a:p>
          <a:p>
            <a:pPr marL="0" indent="0">
              <a:buNone/>
            </a:pPr>
            <a:r>
              <a:rPr lang="cs-CZ" sz="1400" dirty="0" smtClean="0"/>
              <a:t>Od </a:t>
            </a:r>
            <a:r>
              <a:rPr lang="cs-CZ" sz="1400" dirty="0" err="1"/>
              <a:t>Tankred</a:t>
            </a:r>
            <a:r>
              <a:rPr lang="cs-CZ" sz="1400" dirty="0"/>
              <a:t> [Public </a:t>
            </a:r>
            <a:r>
              <a:rPr lang="cs-CZ" sz="1400" dirty="0" err="1"/>
              <a:t>domain</a:t>
            </a:r>
            <a:r>
              <a:rPr lang="cs-CZ" sz="1400" dirty="0"/>
              <a:t>], prostřednictvím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smtClean="0"/>
              <a:t> </a:t>
            </a:r>
            <a:r>
              <a:rPr lang="en-US" sz="1400" dirty="0" smtClean="0"/>
              <a:t>[cit. </a:t>
            </a:r>
            <a:r>
              <a:rPr lang="cs-CZ" sz="1400" dirty="0" smtClean="0"/>
              <a:t>22.11.2012</a:t>
            </a:r>
            <a:r>
              <a:rPr lang="en-US" sz="1400" dirty="0" smtClean="0"/>
              <a:t>]</a:t>
            </a:r>
            <a:endParaRPr lang="cs-CZ" sz="1400" dirty="0"/>
          </a:p>
          <a:p>
            <a:pPr marL="0" indent="0">
              <a:buNone/>
            </a:pP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commons.wikimedia.org/wiki/File%3ACentral_europe_9th_century.png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upload.wikimedia.org/wikipedia/commons/e/e2/Central_europe_9th_century.png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By </a:t>
            </a:r>
            <a:r>
              <a:rPr lang="cs-CZ" sz="1400" dirty="0" err="1"/>
              <a:t>Slowakische</a:t>
            </a:r>
            <a:r>
              <a:rPr lang="cs-CZ" sz="1400" dirty="0"/>
              <a:t> </a:t>
            </a:r>
            <a:r>
              <a:rPr lang="cs-CZ" sz="1400" dirty="0" err="1"/>
              <a:t>Nationalbank</a:t>
            </a:r>
            <a:r>
              <a:rPr lang="cs-CZ" sz="1400" dirty="0"/>
              <a:t>, </a:t>
            </a:r>
            <a:r>
              <a:rPr lang="cs-CZ" sz="1400" dirty="0" err="1"/>
              <a:t>National</a:t>
            </a:r>
            <a:r>
              <a:rPr lang="cs-CZ" sz="1400" dirty="0"/>
              <a:t> Bank </a:t>
            </a:r>
            <a:r>
              <a:rPr lang="cs-CZ" sz="1400" dirty="0" err="1"/>
              <a:t>of</a:t>
            </a:r>
            <a:r>
              <a:rPr lang="cs-CZ" sz="1400" dirty="0"/>
              <a:t> Slovakia (</a:t>
            </a:r>
            <a:r>
              <a:rPr lang="cs-CZ" sz="1400" dirty="0" err="1"/>
              <a:t>Preßburg</a:t>
            </a:r>
            <a:r>
              <a:rPr lang="cs-CZ" sz="1400" dirty="0"/>
              <a:t>)(Slovenská </a:t>
            </a:r>
            <a:r>
              <a:rPr lang="cs-CZ" sz="1400" dirty="0" err="1"/>
              <a:t>národná</a:t>
            </a:r>
            <a:r>
              <a:rPr lang="cs-CZ" sz="1400" dirty="0"/>
              <a:t> banka, Bratislava) Jozef Vlček (</a:t>
            </a:r>
            <a:r>
              <a:rPr lang="cs-CZ" sz="1400" dirty="0" err="1"/>
              <a:t>painters</a:t>
            </a:r>
            <a:r>
              <a:rPr lang="cs-CZ" sz="1400" dirty="0"/>
              <a:t>); Peter </a:t>
            </a:r>
            <a:r>
              <a:rPr lang="cs-CZ" sz="1400" dirty="0" err="1"/>
              <a:t>Zelizňák</a:t>
            </a:r>
            <a:r>
              <a:rPr lang="cs-CZ" sz="1400" dirty="0"/>
              <a:t> (</a:t>
            </a:r>
            <a:r>
              <a:rPr lang="cs-CZ" sz="1400" dirty="0" err="1"/>
              <a:t>Own</a:t>
            </a:r>
            <a:r>
              <a:rPr lang="cs-CZ" sz="1400" dirty="0"/>
              <a:t> </a:t>
            </a:r>
            <a:r>
              <a:rPr lang="cs-CZ" sz="1400" dirty="0" err="1"/>
              <a:t>work</a:t>
            </a:r>
            <a:r>
              <a:rPr lang="cs-CZ" sz="1400" dirty="0"/>
              <a:t>) [Public </a:t>
            </a:r>
            <a:r>
              <a:rPr lang="cs-CZ" sz="1400" dirty="0" err="1"/>
              <a:t>domain</a:t>
            </a:r>
            <a:r>
              <a:rPr lang="cs-CZ" sz="1400" dirty="0"/>
              <a:t>], via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 smtClean="0"/>
              <a:t>Commons</a:t>
            </a:r>
            <a:r>
              <a:rPr lang="en-US" sz="1400" dirty="0" smtClean="0"/>
              <a:t> [cit.</a:t>
            </a:r>
            <a:r>
              <a:rPr lang="cs-CZ" sz="1400" dirty="0" smtClean="0"/>
              <a:t>22.11.2012</a:t>
            </a:r>
            <a:r>
              <a:rPr lang="en-US" sz="1400" dirty="0" smtClean="0"/>
              <a:t>]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>
                <a:hlinkClick r:id="rId4"/>
              </a:rPr>
              <a:t>http://</a:t>
            </a:r>
            <a:r>
              <a:rPr lang="cs-CZ" sz="1400" u="sng" dirty="0" smtClean="0">
                <a:hlinkClick r:id="rId4"/>
              </a:rPr>
              <a:t>commons.wikimedia.org/wiki/File%3AMojmir_kniieza_Velkomoravske.jpg</a:t>
            </a:r>
            <a:endParaRPr lang="cs-CZ" sz="1400" u="sng" dirty="0" smtClean="0"/>
          </a:p>
          <a:p>
            <a:pPr marL="0" indent="0">
              <a:buNone/>
            </a:pPr>
            <a:r>
              <a:rPr lang="cs-CZ" sz="1400" u="sng" dirty="0">
                <a:hlinkClick r:id="rId5"/>
              </a:rPr>
              <a:t>http://</a:t>
            </a:r>
            <a:r>
              <a:rPr lang="cs-CZ" sz="1400" u="sng" dirty="0" smtClean="0">
                <a:hlinkClick r:id="rId5"/>
              </a:rPr>
              <a:t>upload.wikimedia.org/wikipedia/commons/c/c8/Mojmir_kniieza_Velkomoravske.jpg</a:t>
            </a:r>
            <a:endParaRPr lang="cs-CZ" sz="1400" u="sng" dirty="0" smtClean="0"/>
          </a:p>
          <a:p>
            <a:pPr marL="0" indent="0">
              <a:buNone/>
            </a:pPr>
            <a:endParaRPr lang="cs-CZ" sz="1400" u="sng" dirty="0" smtClean="0"/>
          </a:p>
          <a:p>
            <a:pPr marL="0" indent="0">
              <a:buNone/>
            </a:pPr>
            <a:r>
              <a:rPr lang="cs-CZ" sz="1400" dirty="0" smtClean="0"/>
              <a:t>Obr. </a:t>
            </a:r>
            <a:r>
              <a:rPr lang="cs-CZ" sz="1400" dirty="0" smtClean="0"/>
              <a:t>3:</a:t>
            </a:r>
            <a:endParaRPr lang="cs-CZ" sz="1400" dirty="0"/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err="1"/>
              <a:t>See</a:t>
            </a:r>
            <a:r>
              <a:rPr lang="cs-CZ" sz="1400" dirty="0"/>
              <a:t> </a:t>
            </a:r>
            <a:r>
              <a:rPr lang="cs-CZ" sz="1400" dirty="0" err="1"/>
              <a:t>page</a:t>
            </a:r>
            <a:r>
              <a:rPr lang="cs-CZ" sz="1400" dirty="0"/>
              <a:t> </a:t>
            </a:r>
            <a:r>
              <a:rPr lang="cs-CZ" sz="1400" dirty="0" err="1"/>
              <a:t>for</a:t>
            </a:r>
            <a:r>
              <a:rPr lang="cs-CZ" sz="1400" dirty="0"/>
              <a:t> </a:t>
            </a:r>
            <a:r>
              <a:rPr lang="cs-CZ" sz="1400" dirty="0" err="1"/>
              <a:t>author</a:t>
            </a:r>
            <a:r>
              <a:rPr lang="cs-CZ" sz="1400" dirty="0"/>
              <a:t> [</a:t>
            </a:r>
            <a:r>
              <a:rPr lang="cs-CZ" sz="1400" dirty="0" err="1"/>
              <a:t>see</a:t>
            </a:r>
            <a:r>
              <a:rPr lang="cs-CZ" sz="1400" dirty="0"/>
              <a:t> </a:t>
            </a:r>
            <a:r>
              <a:rPr lang="cs-CZ" sz="1400" dirty="0" err="1"/>
              <a:t>page</a:t>
            </a:r>
            <a:r>
              <a:rPr lang="cs-CZ" sz="1400" dirty="0"/>
              <a:t> </a:t>
            </a:r>
            <a:r>
              <a:rPr lang="cs-CZ" sz="1400" dirty="0" err="1"/>
              <a:t>for</a:t>
            </a:r>
            <a:r>
              <a:rPr lang="cs-CZ" sz="1400" dirty="0"/>
              <a:t> </a:t>
            </a:r>
            <a:r>
              <a:rPr lang="cs-CZ" sz="1400" dirty="0" err="1"/>
              <a:t>license</a:t>
            </a:r>
            <a:r>
              <a:rPr lang="cs-CZ" sz="1400" dirty="0"/>
              <a:t>], via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 smtClean="0"/>
              <a:t>Commons</a:t>
            </a:r>
            <a:r>
              <a:rPr lang="en-US" sz="1400" dirty="0" smtClean="0"/>
              <a:t> [ cit.</a:t>
            </a:r>
            <a:r>
              <a:rPr lang="cs-CZ" sz="1400" dirty="0" smtClean="0"/>
              <a:t>22.11.2012</a:t>
            </a:r>
            <a:r>
              <a:rPr lang="en-US" sz="1400" dirty="0" smtClean="0"/>
              <a:t>]</a:t>
            </a:r>
            <a:endParaRPr lang="cs-CZ" sz="1400" dirty="0"/>
          </a:p>
          <a:p>
            <a:pPr marL="0" indent="0">
              <a:buNone/>
            </a:pPr>
            <a:r>
              <a:rPr lang="cs-CZ" sz="1400" dirty="0"/>
              <a:t> </a:t>
            </a:r>
            <a:r>
              <a:rPr lang="cs-CZ" sz="1400" u="sng" dirty="0" smtClean="0">
                <a:hlinkClick r:id="rId6"/>
              </a:rPr>
              <a:t>http</a:t>
            </a:r>
            <a:r>
              <a:rPr lang="cs-CZ" sz="1400" u="sng" dirty="0">
                <a:hlinkClick r:id="rId6"/>
              </a:rPr>
              <a:t>://</a:t>
            </a:r>
            <a:r>
              <a:rPr lang="cs-CZ" sz="1400" u="sng" dirty="0" smtClean="0">
                <a:hlinkClick r:id="rId6"/>
              </a:rPr>
              <a:t>commons.wikimedia.org/wiki/File%3APrince_Rastislav.JPG</a:t>
            </a:r>
            <a:endParaRPr lang="cs-CZ" sz="1400" u="sng" dirty="0" smtClean="0"/>
          </a:p>
          <a:p>
            <a:pPr marL="0" indent="0">
              <a:buNone/>
            </a:pP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upload.wikimedia.org/wikipedia/commons/8/84/Prince_Rastislav.JPG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300" dirty="0"/>
              <a:t>Obr. </a:t>
            </a:r>
            <a:r>
              <a:rPr lang="cs-CZ" sz="1300" dirty="0" smtClean="0"/>
              <a:t>4:</a:t>
            </a:r>
          </a:p>
          <a:p>
            <a:pPr marL="0" indent="0">
              <a:buNone/>
            </a:pPr>
            <a:r>
              <a:rPr lang="cs-CZ" sz="1400" dirty="0" smtClean="0"/>
              <a:t>By </a:t>
            </a:r>
            <a:r>
              <a:rPr lang="cs-CZ" sz="1400" dirty="0"/>
              <a:t>anonym (Dalimilova kronika) [Public </a:t>
            </a:r>
            <a:r>
              <a:rPr lang="cs-CZ" sz="1400" dirty="0" err="1"/>
              <a:t>domain</a:t>
            </a:r>
            <a:r>
              <a:rPr lang="cs-CZ" sz="1400" dirty="0"/>
              <a:t>],via </a:t>
            </a:r>
            <a:r>
              <a:rPr lang="cs-CZ" sz="1400" dirty="0" err="1" smtClean="0"/>
              <a:t>Wikimedia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Commons</a:t>
            </a:r>
            <a:r>
              <a:rPr lang="en-US" sz="1400" dirty="0" smtClean="0"/>
              <a:t> </a:t>
            </a:r>
            <a:r>
              <a:rPr lang="en-US" sz="1400" dirty="0"/>
              <a:t>[cit..</a:t>
            </a:r>
            <a:r>
              <a:rPr lang="cs-CZ" sz="1400" dirty="0"/>
              <a:t> 22. 11. 2012</a:t>
            </a:r>
            <a:r>
              <a:rPr lang="en-US" sz="1400" dirty="0"/>
              <a:t>]</a:t>
            </a:r>
            <a:endParaRPr lang="cs-CZ" sz="1400" dirty="0"/>
          </a:p>
          <a:p>
            <a:pPr marL="0" indent="0">
              <a:buNone/>
            </a:pP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commons.wikimedia.org/wiki/File%3ADvur.jpg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>
                <a:hlinkClick r:id="rId9"/>
              </a:rPr>
              <a:t>http</a:t>
            </a:r>
            <a:r>
              <a:rPr lang="cs-CZ" sz="1400">
                <a:hlinkClick r:id="rId9"/>
              </a:rPr>
              <a:t>://</a:t>
            </a:r>
            <a:r>
              <a:rPr lang="cs-CZ" sz="1400" smtClean="0">
                <a:hlinkClick r:id="rId9"/>
              </a:rPr>
              <a:t>upload.wikimedia.org/wikipedia/commons/1/1b/Dvur.jpg</a:t>
            </a:r>
            <a:endParaRPr lang="cs-CZ" sz="140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3142" y="2420888"/>
            <a:ext cx="8098191" cy="86177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cs-CZ" sz="1400" dirty="0" smtClean="0"/>
              <a:t>Obr</a:t>
            </a:r>
            <a:r>
              <a:rPr lang="cs-CZ" sz="1400" dirty="0" smtClean="0"/>
              <a:t>. </a:t>
            </a:r>
            <a:r>
              <a:rPr lang="cs-CZ" sz="1400" dirty="0" smtClean="0"/>
              <a:t>2:</a:t>
            </a:r>
            <a:endParaRPr lang="cs-CZ" sz="1400" dirty="0" smtClean="0"/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9199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156</TotalTime>
  <Words>344</Words>
  <Application>Microsoft Office PowerPoint</Application>
  <PresentationFormat>Předvádění na obrazovce (4:3)</PresentationFormat>
  <Paragraphs>75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ANOTACE</vt:lpstr>
      <vt:lpstr>Velkomoravská říše</vt:lpstr>
      <vt:lpstr>Velkomoravská říše </vt:lpstr>
      <vt:lpstr>Kníže Mojmír</vt:lpstr>
      <vt:lpstr>Kníže Rastislav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Velkomoravská říše</dc:title>
  <dc:creator>Riedelová Jitka</dc:creator>
  <cp:lastModifiedBy>Riedel Michal</cp:lastModifiedBy>
  <cp:revision>28</cp:revision>
  <dcterms:created xsi:type="dcterms:W3CDTF">2013-04-18T11:22:52Z</dcterms:created>
  <dcterms:modified xsi:type="dcterms:W3CDTF">2013-05-28T19:54:04Z</dcterms:modified>
</cp:coreProperties>
</file>