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4" r:id="rId3"/>
    <p:sldId id="263" r:id="rId4"/>
    <p:sldId id="256" r:id="rId5"/>
    <p:sldId id="257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0000"/>
    <a:srgbClr val="FFFF99"/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82869" autoAdjust="0"/>
  </p:normalViewPr>
  <p:slideViewPr>
    <p:cSldViewPr>
      <p:cViewPr>
        <p:scale>
          <a:sx n="75" d="100"/>
          <a:sy n="75" d="100"/>
        </p:scale>
        <p:origin x="-33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406905-983F-4990-9435-19341F9F69C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62F895-E8D3-4DA4-BB60-88CD80B31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CA899A-3525-45C7-AE55-9FB22BB43DE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A5834F-5835-4459-BAF6-9103319040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47BAD2-FFEC-4817-9E02-3A6942F4294C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B79AD-E56B-404A-B929-2DB595C10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A8CEB-4070-4032-B0F8-7A34F6CD094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B93B0E-02EF-401E-A281-E2A7C95F5F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91AE84-BCB9-4ED1-BA64-92283D02AC4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ACF400-CD68-47D5-A8A0-C6B41B2C43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E94E54-D40C-4B16-A088-3B6ABCC331D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20DE8-3882-4F1B-9845-157350E03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936ECB-F0BB-429A-8B95-AE631803E82E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C76C0-9BA7-45D5-8A9B-07A4C49D4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62D98D-8C1F-427D-91C7-401CA4EA25FA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312BC4-5BB9-4FAA-8A9A-EBDD67DB96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E6C3C9-D046-4271-94E4-25416F1A8F09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86668-85DE-4982-B2D7-F616873F60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9FDEAA-DB65-40F4-ABF8-CFE06D36E28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3286C-0175-48C6-85EF-27FC13AAFB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54372-299C-46C9-9E61-3D66F155CE0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E1D2F-08BD-4AB6-8AA7-408F5B321B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F5DC2B9-9B66-4DD9-85C0-AF6871AEC908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C389F39-F5C7-42DB-A9FB-C7AF20E3EC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0597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B2896F6-2AD4-40F4-9E38-5DB538FE56D4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8388C1DE-4777-4A61-B32A-CE5843BEF7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60508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820F81C-B747-43CE-8E79-EB8C98B1BD67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626C132-3E6F-4FC3-B7ED-C0AB099B11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9381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6F28DF-8562-4641-9726-335D0F52608B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D021951-32C2-4D28-BFBC-5FE7DFC7D9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17764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94C1033-88F4-44E1-A8FE-33C8FD914126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C047496-6AC4-403A-B6F6-2101ED663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3821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8616179-BB09-4AB3-92D7-75596F016B2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A37A97-0DB0-4864-8E1A-5387B3959D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93159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EA2B0B8-DB90-4EAF-91D0-436DBCF74031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D2F1E96-FA97-44BE-A793-9446E017D2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50458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BF14973-8A50-43A3-B951-F4FBF56E1A4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9CD68EF-D4A6-4207-8F1E-019CD50F2F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06042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C44FA41-AE04-4003-B686-1C5B75F626AF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4CB990F-E7A6-49E6-B186-84CFC8E01B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80832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4D8CC445-5FD1-4431-8988-AAE565619992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486AF58-7495-450F-8204-70E21558D1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621093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9E801309-0A57-4912-A185-96204A6DA8A3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7894D4B-4136-46F2-B03A-94E60F94A9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8354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DB3EC36-B96F-4F91-82DA-676A9D7842F5}" type="datetimeFigureOut">
              <a:rPr lang="cs-CZ"/>
              <a:pPr>
                <a:defRPr/>
              </a:pPr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65FF36B-09AB-4749-B7B7-CE3F057244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>
    <p:dissolv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4748EB19-5D4E-488D-B7FE-8FDCB1F5216F}" type="datetimeFigureOut">
              <a:rPr lang="cs-CZ">
                <a:cs typeface="+mn-cs"/>
              </a:rPr>
              <a:pPr>
                <a:defRPr/>
              </a:pPr>
              <a:t>18.5.2013</a:t>
            </a:fld>
            <a:endParaRPr lang="cs-CZ">
              <a:cs typeface="+mn-cs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>
              <a:cs typeface="+mn-cs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BD88C028-AF79-4421-9D38-D588F29E1D9F}" type="slidenum">
              <a:rPr lang="cs-CZ">
                <a:cs typeface="+mn-cs"/>
              </a:rPr>
              <a:pPr>
                <a:defRPr/>
              </a:pPr>
              <a:t>‹#›</a:t>
            </a:fld>
            <a:endParaRPr lang="cs-CZ"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42774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5" b="6725"/>
          <a:stretch>
            <a:fillRect/>
          </a:stretch>
        </p:blipFill>
        <p:spPr bwMode="auto">
          <a:xfrm>
            <a:off x="1835150" y="333375"/>
            <a:ext cx="5473700" cy="1254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4211516"/>
              </p:ext>
            </p:extLst>
          </p:nvPr>
        </p:nvGraphicFramePr>
        <p:xfrm>
          <a:off x="1150938" y="4508500"/>
          <a:ext cx="6842125" cy="2233614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2125"/>
              </a:tblGrid>
              <a:tr h="64033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AUTOR:      Mgr. Lenka</a:t>
                      </a:r>
                      <a:r>
                        <a:rPr lang="cs-CZ" sz="1800" baseline="0" dirty="0" smtClean="0"/>
                        <a:t> Dolanová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NÁZEV</a:t>
                      </a:r>
                      <a:r>
                        <a:rPr lang="cs-CZ" sz="1800" smtClean="0"/>
                        <a:t>:      VY_32_Inovace_7A_13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912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TÉMA:       Násobení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6590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ČÍSLO PROJEKTU:  </a:t>
                      </a:r>
                      <a:r>
                        <a:rPr lang="cs-CZ" sz="1800" i="1" dirty="0" smtClean="0"/>
                        <a:t>CZ.</a:t>
                      </a:r>
                      <a:r>
                        <a:rPr lang="cs-CZ" sz="1800" i="1" baseline="0" dirty="0" smtClean="0"/>
                        <a:t> 1. 07/ 1. 4. 00/ 21. 1843</a:t>
                      </a:r>
                      <a:endParaRPr lang="cs-CZ" sz="1800" dirty="0"/>
                    </a:p>
                  </a:txBody>
                  <a:tcPr marL="91458" marR="91458" marT="45738" marB="4573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15377" name="Picture 4" descr="C:\Users\jitka\Desktop\DSC_093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87500"/>
            <a:ext cx="4625975" cy="2916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1757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224136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800" dirty="0" smtClean="0"/>
          </a:p>
          <a:p>
            <a:endParaRPr lang="cs-CZ" sz="1800" dirty="0" smtClean="0"/>
          </a:p>
          <a:p>
            <a:r>
              <a:rPr lang="cs-CZ" sz="1800" dirty="0" smtClean="0"/>
              <a:t>Procvičování násobení 6, 7 s tajenkou.</a:t>
            </a:r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r>
              <a:rPr lang="cs-CZ" sz="1400" dirty="0" smtClean="0">
                <a:solidFill>
                  <a:schemeClr val="bg2">
                    <a:lumMod val="25000"/>
                  </a:schemeClr>
                </a:solidFill>
              </a:rPr>
              <a:t>Autorem materiálu a všech jeho částí, není-li uvedeno jinak, je Mgr. Lenka </a:t>
            </a:r>
            <a:r>
              <a:rPr lang="cs-CZ" sz="1400" dirty="0" err="1" smtClean="0">
                <a:solidFill>
                  <a:schemeClr val="bg2">
                    <a:lumMod val="25000"/>
                  </a:schemeClr>
                </a:solidFill>
              </a:rPr>
              <a:t>Dolanová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000" b="1" smtClean="0">
                <a:solidFill>
                  <a:srgbClr val="006600"/>
                </a:solidFill>
              </a:rPr>
              <a:t>Matematika</a:t>
            </a: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639144"/>
          </a:xfrm>
        </p:spPr>
        <p:txBody>
          <a:bodyPr/>
          <a:lstStyle/>
          <a:p>
            <a:pPr algn="l" eaLnBrk="1" hangingPunct="1"/>
            <a:r>
              <a:rPr lang="cs-CZ" sz="4000" b="1" i="1" dirty="0" smtClean="0">
                <a:solidFill>
                  <a:srgbClr val="006600"/>
                </a:solidFill>
              </a:rPr>
              <a:t> Násobení 6, 7 - procvičování</a:t>
            </a:r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/>
          </a:p>
          <a:p>
            <a:pPr algn="l" eaLnBrk="1" hangingPunct="1"/>
            <a:endParaRPr lang="cs-CZ" sz="1200" dirty="0" smtClean="0"/>
          </a:p>
          <a:p>
            <a:pPr eaLnBrk="1" hangingPunct="1"/>
            <a:r>
              <a:rPr lang="cs-CZ" sz="1200" dirty="0" smtClean="0"/>
              <a:t> </a:t>
            </a:r>
            <a:endParaRPr lang="cs-CZ" sz="1200" dirty="0" smtClean="0">
              <a:solidFill>
                <a:schemeClr val="bg2">
                  <a:lumMod val="25000"/>
                </a:schemeClr>
              </a:solidFill>
            </a:endParaRPr>
          </a:p>
          <a:p>
            <a:pPr algn="l" eaLnBrk="1" hangingPunct="1"/>
            <a:endParaRPr lang="cs-CZ" sz="1200" dirty="0" smtClean="0">
              <a:solidFill>
                <a:srgbClr val="006600"/>
              </a:solidFill>
            </a:endParaRPr>
          </a:p>
        </p:txBody>
      </p:sp>
      <p:sp>
        <p:nvSpPr>
          <p:cNvPr id="13315" name="WordArt 4"/>
          <p:cNvSpPr>
            <a:spLocks noChangeArrowheads="1" noChangeShapeType="1" noTextEdit="1"/>
          </p:cNvSpPr>
          <p:nvPr/>
        </p:nvSpPr>
        <p:spPr bwMode="auto">
          <a:xfrm rot="-866642">
            <a:off x="1403350" y="1773238"/>
            <a:ext cx="376238" cy="7921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3333CC"/>
                  </a:solidFill>
                  <a:round/>
                  <a:headEnd/>
                  <a:tailEnd/>
                </a:ln>
                <a:solidFill>
                  <a:srgbClr val="B2B2B2">
                    <a:alpha val="50195"/>
                  </a:srgbClr>
                </a:solidFill>
                <a:effectLst>
                  <a:outerShdw dist="45791" dir="2021404" algn="ctr" rotWithShape="0">
                    <a:srgbClr val="9999FF"/>
                  </a:outerShdw>
                </a:effectLst>
                <a:latin typeface="Arial Black"/>
              </a:rPr>
              <a:t>6</a:t>
            </a:r>
          </a:p>
        </p:txBody>
      </p:sp>
      <p:sp>
        <p:nvSpPr>
          <p:cNvPr id="13316" name="WordArt 6"/>
          <p:cNvSpPr>
            <a:spLocks noChangeArrowheads="1" noChangeShapeType="1" noTextEdit="1"/>
          </p:cNvSpPr>
          <p:nvPr/>
        </p:nvSpPr>
        <p:spPr bwMode="auto">
          <a:xfrm>
            <a:off x="1979613" y="4581525"/>
            <a:ext cx="431800" cy="1071563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16296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CC99FF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6600CC"/>
                    </a:gs>
                    <a:gs pos="100000">
                      <a:srgbClr val="CC00CC"/>
                    </a:gs>
                  </a:gsLst>
                  <a:lin ang="5400000" scaled="1"/>
                </a:gradFill>
                <a:effectLst>
                  <a:outerShdw dist="53882" dir="2700000" algn="ctr" rotWithShape="0">
                    <a:srgbClr val="9999FF">
                      <a:alpha val="79999"/>
                    </a:srgbClr>
                  </a:outerShdw>
                </a:effectLst>
                <a:latin typeface="Impact"/>
              </a:rPr>
              <a:t>6</a:t>
            </a:r>
          </a:p>
        </p:txBody>
      </p:sp>
      <p:sp>
        <p:nvSpPr>
          <p:cNvPr id="13317" name="WordArt 7"/>
          <p:cNvSpPr>
            <a:spLocks noChangeArrowheads="1" noChangeShapeType="1" noTextEdit="1"/>
          </p:cNvSpPr>
          <p:nvPr/>
        </p:nvSpPr>
        <p:spPr bwMode="auto">
          <a:xfrm rot="665297">
            <a:off x="2771775" y="1341438"/>
            <a:ext cx="450850" cy="6397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noFill/>
                  <a:round/>
                  <a:headEnd/>
                  <a:tailEnd/>
                </a:ln>
                <a:gradFill rotWithShape="1">
                  <a:gsLst>
                    <a:gs pos="0">
                      <a:srgbClr val="FFFF00"/>
                    </a:gs>
                    <a:gs pos="100000">
                      <a:srgbClr val="FF9933"/>
                    </a:gs>
                  </a:gsLst>
                  <a:path path="rect">
                    <a:fillToRect l="50000" t="50000" r="50000" b="50000"/>
                  </a:path>
                </a:gradFill>
                <a:effectLst>
                  <a:outerShdw dist="35921" dir="2700000" algn="ctr" rotWithShape="0">
                    <a:srgbClr val="C0C0C0">
                      <a:alpha val="79999"/>
                    </a:srgbClr>
                  </a:outerShdw>
                </a:effectLst>
                <a:latin typeface="Impact"/>
              </a:rPr>
              <a:t>7</a:t>
            </a:r>
          </a:p>
        </p:txBody>
      </p:sp>
      <p:sp>
        <p:nvSpPr>
          <p:cNvPr id="13318" name="WordArt 8" descr="Papírový pytlík"/>
          <p:cNvSpPr>
            <a:spLocks noChangeArrowheads="1" noChangeShapeType="1" noTextEdit="1"/>
          </p:cNvSpPr>
          <p:nvPr/>
        </p:nvSpPr>
        <p:spPr bwMode="auto">
          <a:xfrm rot="-1255169">
            <a:off x="1187450" y="3429000"/>
            <a:ext cx="449263" cy="992188"/>
          </a:xfrm>
          <a:prstGeom prst="rect">
            <a:avLst/>
          </a:prstGeom>
        </p:spPr>
        <p:txBody>
          <a:bodyPr wrap="none" fromWordArt="1">
            <a:prstTxWarp prst="textCascadeUp">
              <a:avLst>
                <a:gd name="adj" fmla="val 44444"/>
              </a:avLst>
            </a:prstTxWarp>
            <a:scene3d>
              <a:camera prst="legacyPerspectiveTopLeft">
                <a:rot lat="0" lon="20519995" rev="0"/>
              </a:camera>
              <a:lightRig rig="legacyHarsh3" dir="r"/>
            </a:scene3d>
            <a:sp3d extrusionH="430200" prstMaterial="legacyMatte">
              <a:extrusionClr>
                <a:srgbClr val="006600"/>
              </a:extrusionClr>
            </a:sp3d>
          </a:bodyPr>
          <a:lstStyle/>
          <a:p>
            <a:pPr algn="ctr"/>
            <a:r>
              <a:rPr lang="cs-CZ" sz="3600" kern="10">
                <a:ln w="9525">
                  <a:round/>
                  <a:headEnd/>
                  <a:tailEnd/>
                </a:ln>
                <a:blipFill dpi="0" rotWithShape="0">
                  <a:blip r:embed="rId2"/>
                  <a:srcRect/>
                  <a:tile tx="0" ty="0" sx="100000" sy="100000" flip="none" algn="tl"/>
                </a:blipFill>
                <a:latin typeface="Arial Black"/>
              </a:rPr>
              <a:t>7</a:t>
            </a:r>
          </a:p>
        </p:txBody>
      </p:sp>
      <p:sp>
        <p:nvSpPr>
          <p:cNvPr id="13319" name="WordArt 9"/>
          <p:cNvSpPr>
            <a:spLocks noChangeArrowheads="1" noChangeShapeType="1" noTextEdit="1"/>
          </p:cNvSpPr>
          <p:nvPr/>
        </p:nvSpPr>
        <p:spPr bwMode="auto">
          <a:xfrm>
            <a:off x="4356100" y="1125538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F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6</a:t>
            </a:r>
          </a:p>
        </p:txBody>
      </p:sp>
      <p:sp>
        <p:nvSpPr>
          <p:cNvPr id="13320" name="WordArt 10"/>
          <p:cNvSpPr>
            <a:spLocks noChangeArrowheads="1" noChangeShapeType="1" noTextEdit="1"/>
          </p:cNvSpPr>
          <p:nvPr/>
        </p:nvSpPr>
        <p:spPr bwMode="auto">
          <a:xfrm>
            <a:off x="5724525" y="1412875"/>
            <a:ext cx="361950" cy="657225"/>
          </a:xfrm>
          <a:prstGeom prst="rect">
            <a:avLst/>
          </a:prstGeom>
        </p:spPr>
        <p:txBody>
          <a:bodyPr wrap="none" fromWordArt="1">
            <a:prstTxWarp prst="textDoubleWave1">
              <a:avLst>
                <a:gd name="adj1" fmla="val 6500"/>
                <a:gd name="adj2" fmla="val 0"/>
              </a:avLst>
            </a:prstTxWarp>
          </a:bodyPr>
          <a:lstStyle/>
          <a:p>
            <a:pPr algn="ctr"/>
            <a:r>
              <a:rPr lang="cs-CZ" sz="3600" kern="10" spc="-360">
                <a:ln w="12700">
                  <a:solidFill>
                    <a:srgbClr val="000099"/>
                  </a:solidFill>
                  <a:round/>
                  <a:headEnd/>
                  <a:tailEnd/>
                </a:ln>
                <a:solidFill>
                  <a:srgbClr val="33CCFF"/>
                </a:solidFill>
                <a:effectLst>
                  <a:outerShdw dist="125724" dir="18900000" algn="ctr" rotWithShape="0">
                    <a:srgbClr val="000099"/>
                  </a:outerShdw>
                </a:effectLst>
                <a:latin typeface="Impact"/>
              </a:rPr>
              <a:t>7</a:t>
            </a:r>
          </a:p>
        </p:txBody>
      </p:sp>
      <p:sp>
        <p:nvSpPr>
          <p:cNvPr id="13321" name="WordArt 11"/>
          <p:cNvSpPr>
            <a:spLocks noChangeArrowheads="1" noChangeShapeType="1" noTextEdit="1"/>
          </p:cNvSpPr>
          <p:nvPr/>
        </p:nvSpPr>
        <p:spPr bwMode="auto">
          <a:xfrm>
            <a:off x="7308850" y="1989138"/>
            <a:ext cx="247650" cy="831850"/>
          </a:xfrm>
          <a:prstGeom prst="rect">
            <a:avLst/>
          </a:prstGeom>
        </p:spPr>
        <p:txBody>
          <a:bodyPr wrap="none" fromWordArt="1">
            <a:prstTxWarp prst="textDeflateBottom">
              <a:avLst>
                <a:gd name="adj" fmla="val 76472"/>
              </a:avLst>
            </a:prstTxWarp>
            <a:scene3d>
              <a:camera prst="legacyPerspectiveFront">
                <a:rot lat="19799996" lon="19439995" rev="0"/>
              </a:camera>
              <a:lightRig rig="legacyNormal2" dir="t"/>
            </a:scene3d>
            <a:sp3d extrusionH="354000" prstMaterial="legacyMatte">
              <a:extrusionClr>
                <a:srgbClr val="939676"/>
              </a:extrusionClr>
            </a:sp3d>
          </a:bodyPr>
          <a:lstStyle/>
          <a:p>
            <a:pPr algn="ctr"/>
            <a:r>
              <a:rPr lang="cs-CZ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707070"/>
                    </a:gs>
                    <a:gs pos="50000">
                      <a:srgbClr val="FFFFFF"/>
                    </a:gs>
                    <a:gs pos="100000">
                      <a:srgbClr val="707070"/>
                    </a:gs>
                  </a:gsLst>
                  <a:lin ang="2700000" scaled="1"/>
                </a:gradFill>
                <a:latin typeface="Impact"/>
              </a:rPr>
              <a:t>6</a:t>
            </a:r>
          </a:p>
        </p:txBody>
      </p:sp>
      <p:sp>
        <p:nvSpPr>
          <p:cNvPr id="13322" name="WordArt 12"/>
          <p:cNvSpPr>
            <a:spLocks noChangeArrowheads="1" noChangeShapeType="1" noTextEdit="1"/>
          </p:cNvSpPr>
          <p:nvPr/>
        </p:nvSpPr>
        <p:spPr bwMode="auto">
          <a:xfrm rot="453873">
            <a:off x="7092950" y="3357563"/>
            <a:ext cx="503238" cy="7207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12700">
                  <a:solidFill>
                    <a:srgbClr val="EAEAEA"/>
                  </a:solidFill>
                  <a:round/>
                  <a:headEnd/>
                  <a:tailEnd/>
                </a:ln>
                <a:gradFill rotWithShape="1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21120000" scaled="1"/>
                </a:gradFill>
                <a:effectLst>
                  <a:outerShdw dist="35921" dir="2700000" sy="50000" kx="2115830" algn="bl" rotWithShape="0">
                    <a:srgbClr val="C0C0C0">
                      <a:alpha val="79999"/>
                    </a:srgbClr>
                  </a:outerShdw>
                </a:effectLst>
                <a:latin typeface="Arial Black"/>
              </a:rPr>
              <a:t>7</a:t>
            </a:r>
          </a:p>
        </p:txBody>
      </p:sp>
      <p:sp>
        <p:nvSpPr>
          <p:cNvPr id="13323" name="WordArt 13" descr="Papírový pytlík"/>
          <p:cNvSpPr>
            <a:spLocks noChangeArrowheads="1" noChangeShapeType="1" noTextEdit="1"/>
          </p:cNvSpPr>
          <p:nvPr/>
        </p:nvSpPr>
        <p:spPr bwMode="auto">
          <a:xfrm>
            <a:off x="6588125" y="4941888"/>
            <a:ext cx="228600" cy="5238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>
                <a:ln w="9525">
                  <a:solidFill>
                    <a:srgbClr val="008000"/>
                  </a:solidFill>
                  <a:round/>
                  <a:headEnd/>
                  <a:tailEnd/>
                </a:ln>
                <a:blipFill dpi="0" rotWithShape="0">
                  <a:blip r:embed="rId2"/>
                  <a:srcRect/>
                  <a:tile tx="0" ty="0" sx="100000" sy="100000" flip="none" algn="tl"/>
                </a:blipFill>
                <a:effectLst>
                  <a:outerShdw dist="563972" dir="14049741" sx="125000" sy="125000" algn="tl" rotWithShape="0">
                    <a:srgbClr val="C7DFD3">
                      <a:alpha val="79999"/>
                    </a:srgbClr>
                  </a:outerShdw>
                </a:effectLst>
                <a:latin typeface="Times New Roman"/>
                <a:cs typeface="Times New Roman"/>
              </a:rPr>
              <a:t>6</a:t>
            </a:r>
          </a:p>
        </p:txBody>
      </p:sp>
      <p:sp>
        <p:nvSpPr>
          <p:cNvPr id="13324" name="WordArt 14" descr="Bílý mramor"/>
          <p:cNvSpPr>
            <a:spLocks noChangeArrowheads="1" noChangeShapeType="1" noTextEdit="1"/>
          </p:cNvSpPr>
          <p:nvPr/>
        </p:nvSpPr>
        <p:spPr bwMode="auto">
          <a:xfrm>
            <a:off x="4500563" y="5013325"/>
            <a:ext cx="304800" cy="6477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ObliqueRight"/>
              <a:lightRig rig="legacyHarsh3" dir="t"/>
            </a:scene3d>
            <a:sp3d extrusionH="100000" prstMaterial="legacyMatte">
              <a:extrusionClr>
                <a:srgbClr val="663300"/>
              </a:extrusionClr>
            </a:sp3d>
          </a:bodyPr>
          <a:lstStyle/>
          <a:p>
            <a:pPr algn="ctr"/>
            <a:r>
              <a:rPr lang="cs-CZ" sz="3600" kern="10">
                <a:ln w="9525">
                  <a:round/>
                  <a:headEnd/>
                  <a:tailEnd/>
                </a:ln>
                <a:blipFill dpi="0" rotWithShape="0">
                  <a:blip r:embed="rId3"/>
                  <a:srcRect/>
                  <a:tile tx="0" ty="0" sx="100000" sy="100000" flip="none" algn="tl"/>
                </a:blipFill>
                <a:latin typeface="Arial Black"/>
              </a:rPr>
              <a:t>7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>
          <a:xfrm>
            <a:off x="468313" y="404813"/>
            <a:ext cx="8229600" cy="5721350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2400" b="1" smtClean="0">
                <a:solidFill>
                  <a:srgbClr val="006600"/>
                </a:solidFill>
              </a:rPr>
              <a:t>Vypočítej :</a:t>
            </a:r>
          </a:p>
          <a:p>
            <a:pPr eaLnBrk="1" hangingPunct="1">
              <a:buFont typeface="Arial" charset="0"/>
              <a:buNone/>
            </a:pPr>
            <a:endParaRPr lang="cs-CZ" sz="16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5 x 6 =</a:t>
            </a:r>
            <a:r>
              <a:rPr lang="cs-CZ" sz="1600" smtClean="0"/>
              <a:t> </a:t>
            </a:r>
            <a:endParaRPr lang="cs-CZ" sz="16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sz="16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3 x 6 = </a:t>
            </a:r>
          </a:p>
          <a:p>
            <a:pPr eaLnBrk="1" hangingPunct="1">
              <a:buFont typeface="Arial" charset="0"/>
              <a:buNone/>
            </a:pP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9 x 6 =</a:t>
            </a:r>
            <a:r>
              <a:rPr lang="cs-CZ" sz="1600" smtClean="0"/>
              <a:t> </a:t>
            </a:r>
          </a:p>
          <a:p>
            <a:pPr eaLnBrk="1" hangingPunct="1">
              <a:buFont typeface="Arial" charset="0"/>
              <a:buNone/>
            </a:pP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4 x 6 =</a:t>
            </a:r>
            <a:r>
              <a:rPr lang="cs-CZ" sz="1600" smtClean="0"/>
              <a:t> </a:t>
            </a:r>
          </a:p>
          <a:p>
            <a:pPr eaLnBrk="1" hangingPunct="1">
              <a:buFont typeface="Arial" charset="0"/>
              <a:buNone/>
            </a:pP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6 x 6 =</a:t>
            </a:r>
            <a:r>
              <a:rPr lang="cs-CZ" sz="1600" smtClean="0"/>
              <a:t> </a:t>
            </a:r>
          </a:p>
          <a:p>
            <a:pPr eaLnBrk="1" hangingPunct="1">
              <a:buFont typeface="Arial" charset="0"/>
              <a:buNone/>
            </a:pP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7 x 6 =</a:t>
            </a:r>
            <a:r>
              <a:rPr lang="cs-CZ" sz="160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2 x 6 =</a:t>
            </a:r>
          </a:p>
          <a:p>
            <a:pPr eaLnBrk="1" hangingPunct="1">
              <a:buFont typeface="Arial" charset="0"/>
              <a:buNone/>
            </a:pPr>
            <a:endParaRPr lang="cs-CZ" sz="16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0 x 6 = </a:t>
            </a:r>
          </a:p>
          <a:p>
            <a:pPr eaLnBrk="1" hangingPunct="1">
              <a:buFont typeface="Arial" charset="0"/>
              <a:buNone/>
            </a:pPr>
            <a:endParaRPr lang="cs-CZ" sz="16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600" smtClean="0">
                <a:latin typeface="Arial" charset="0"/>
              </a:rPr>
              <a:t>8 x 6 = </a:t>
            </a:r>
          </a:p>
        </p:txBody>
      </p:sp>
      <p:sp>
        <p:nvSpPr>
          <p:cNvPr id="14338" name="Rectangle 5"/>
          <p:cNvSpPr>
            <a:spLocks noChangeArrowheads="1"/>
          </p:cNvSpPr>
          <p:nvPr/>
        </p:nvSpPr>
        <p:spPr bwMode="auto">
          <a:xfrm>
            <a:off x="1258888" y="1052513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39" name="Text Box 6"/>
          <p:cNvSpPr txBox="1">
            <a:spLocks noChangeArrowheads="1"/>
          </p:cNvSpPr>
          <p:nvPr/>
        </p:nvSpPr>
        <p:spPr bwMode="auto">
          <a:xfrm>
            <a:off x="2124075" y="1052513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14340" name="Text Box 7"/>
          <p:cNvSpPr txBox="1">
            <a:spLocks noChangeArrowheads="1"/>
          </p:cNvSpPr>
          <p:nvPr/>
        </p:nvSpPr>
        <p:spPr bwMode="auto">
          <a:xfrm>
            <a:off x="2771775" y="981075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A</a:t>
            </a:r>
          </a:p>
        </p:txBody>
      </p:sp>
      <p:sp>
        <p:nvSpPr>
          <p:cNvPr id="14341" name="Rectangle 9"/>
          <p:cNvSpPr>
            <a:spLocks noChangeArrowheads="1"/>
          </p:cNvSpPr>
          <p:nvPr/>
        </p:nvSpPr>
        <p:spPr bwMode="auto">
          <a:xfrm>
            <a:off x="1258888" y="162877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2" name="Text Box 10"/>
          <p:cNvSpPr txBox="1">
            <a:spLocks noChangeArrowheads="1"/>
          </p:cNvSpPr>
          <p:nvPr/>
        </p:nvSpPr>
        <p:spPr bwMode="auto">
          <a:xfrm>
            <a:off x="2124075" y="162877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14343" name="Text Box 11"/>
          <p:cNvSpPr txBox="1">
            <a:spLocks noChangeArrowheads="1"/>
          </p:cNvSpPr>
          <p:nvPr/>
        </p:nvSpPr>
        <p:spPr bwMode="auto">
          <a:xfrm>
            <a:off x="2771775" y="1628775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R</a:t>
            </a:r>
          </a:p>
        </p:txBody>
      </p:sp>
      <p:sp>
        <p:nvSpPr>
          <p:cNvPr id="14344" name="Rectangle 12"/>
          <p:cNvSpPr>
            <a:spLocks noChangeArrowheads="1"/>
          </p:cNvSpPr>
          <p:nvPr/>
        </p:nvSpPr>
        <p:spPr bwMode="auto">
          <a:xfrm>
            <a:off x="1258888" y="22050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5" name="Text Box 13"/>
          <p:cNvSpPr txBox="1">
            <a:spLocks noChangeArrowheads="1"/>
          </p:cNvSpPr>
          <p:nvPr/>
        </p:nvSpPr>
        <p:spPr bwMode="auto">
          <a:xfrm>
            <a:off x="2124075" y="22050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54</a:t>
            </a:r>
          </a:p>
        </p:txBody>
      </p:sp>
      <p:sp>
        <p:nvSpPr>
          <p:cNvPr id="14346" name="Text Box 14"/>
          <p:cNvSpPr txBox="1">
            <a:spLocks noChangeArrowheads="1"/>
          </p:cNvSpPr>
          <p:nvPr/>
        </p:nvSpPr>
        <p:spPr bwMode="auto">
          <a:xfrm>
            <a:off x="2771775" y="2205038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U</a:t>
            </a:r>
          </a:p>
        </p:txBody>
      </p:sp>
      <p:sp>
        <p:nvSpPr>
          <p:cNvPr id="14347" name="Rectangle 15"/>
          <p:cNvSpPr>
            <a:spLocks noChangeArrowheads="1"/>
          </p:cNvSpPr>
          <p:nvPr/>
        </p:nvSpPr>
        <p:spPr bwMode="auto">
          <a:xfrm>
            <a:off x="1258888" y="2781300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48" name="Text Box 16"/>
          <p:cNvSpPr txBox="1">
            <a:spLocks noChangeArrowheads="1"/>
          </p:cNvSpPr>
          <p:nvPr/>
        </p:nvSpPr>
        <p:spPr bwMode="auto">
          <a:xfrm>
            <a:off x="2124075" y="2781300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14349" name="Text Box 17"/>
          <p:cNvSpPr txBox="1">
            <a:spLocks noChangeArrowheads="1"/>
          </p:cNvSpPr>
          <p:nvPr/>
        </p:nvSpPr>
        <p:spPr bwMode="auto">
          <a:xfrm>
            <a:off x="2771775" y="2781300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P</a:t>
            </a:r>
          </a:p>
        </p:txBody>
      </p:sp>
      <p:sp>
        <p:nvSpPr>
          <p:cNvPr id="14350" name="Rectangle 18"/>
          <p:cNvSpPr>
            <a:spLocks noChangeArrowheads="1"/>
          </p:cNvSpPr>
          <p:nvPr/>
        </p:nvSpPr>
        <p:spPr bwMode="auto">
          <a:xfrm>
            <a:off x="1258888" y="3357563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1" name="Text Box 19"/>
          <p:cNvSpPr txBox="1">
            <a:spLocks noChangeArrowheads="1"/>
          </p:cNvSpPr>
          <p:nvPr/>
        </p:nvSpPr>
        <p:spPr bwMode="auto">
          <a:xfrm>
            <a:off x="2124075" y="3357563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36</a:t>
            </a:r>
          </a:p>
        </p:txBody>
      </p:sp>
      <p:sp>
        <p:nvSpPr>
          <p:cNvPr id="14352" name="Text Box 20"/>
          <p:cNvSpPr txBox="1">
            <a:spLocks noChangeArrowheads="1"/>
          </p:cNvSpPr>
          <p:nvPr/>
        </p:nvSpPr>
        <p:spPr bwMode="auto">
          <a:xfrm>
            <a:off x="2771775" y="3357563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M</a:t>
            </a:r>
          </a:p>
        </p:txBody>
      </p:sp>
      <p:sp>
        <p:nvSpPr>
          <p:cNvPr id="14353" name="Rectangle 21"/>
          <p:cNvSpPr>
            <a:spLocks noChangeArrowheads="1"/>
          </p:cNvSpPr>
          <p:nvPr/>
        </p:nvSpPr>
        <p:spPr bwMode="auto">
          <a:xfrm>
            <a:off x="1258888" y="39338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4" name="Text Box 22"/>
          <p:cNvSpPr txBox="1">
            <a:spLocks noChangeArrowheads="1"/>
          </p:cNvSpPr>
          <p:nvPr/>
        </p:nvSpPr>
        <p:spPr bwMode="auto">
          <a:xfrm>
            <a:off x="2124075" y="39338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42</a:t>
            </a:r>
          </a:p>
        </p:txBody>
      </p:sp>
      <p:sp>
        <p:nvSpPr>
          <p:cNvPr id="14355" name="Text Box 23"/>
          <p:cNvSpPr txBox="1">
            <a:spLocks noChangeArrowheads="1"/>
          </p:cNvSpPr>
          <p:nvPr/>
        </p:nvSpPr>
        <p:spPr bwMode="auto">
          <a:xfrm>
            <a:off x="2771775" y="3933825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 Í</a:t>
            </a:r>
          </a:p>
        </p:txBody>
      </p:sp>
      <p:sp>
        <p:nvSpPr>
          <p:cNvPr id="14356" name="Rectangle 24"/>
          <p:cNvSpPr>
            <a:spLocks noChangeArrowheads="1"/>
          </p:cNvSpPr>
          <p:nvPr/>
        </p:nvSpPr>
        <p:spPr bwMode="auto">
          <a:xfrm>
            <a:off x="1258888" y="4508500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7" name="Rectangle 25"/>
          <p:cNvSpPr>
            <a:spLocks noChangeArrowheads="1"/>
          </p:cNvSpPr>
          <p:nvPr/>
        </p:nvSpPr>
        <p:spPr bwMode="auto">
          <a:xfrm>
            <a:off x="1258888" y="5084763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8" name="Rectangle 26"/>
          <p:cNvSpPr>
            <a:spLocks noChangeArrowheads="1"/>
          </p:cNvSpPr>
          <p:nvPr/>
        </p:nvSpPr>
        <p:spPr bwMode="auto">
          <a:xfrm>
            <a:off x="1258888" y="5734050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4359" name="Text Box 27"/>
          <p:cNvSpPr txBox="1">
            <a:spLocks noChangeArrowheads="1"/>
          </p:cNvSpPr>
          <p:nvPr/>
        </p:nvSpPr>
        <p:spPr bwMode="auto">
          <a:xfrm>
            <a:off x="2124075" y="4508500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12</a:t>
            </a:r>
          </a:p>
        </p:txBody>
      </p:sp>
      <p:sp>
        <p:nvSpPr>
          <p:cNvPr id="14360" name="Text Box 28"/>
          <p:cNvSpPr txBox="1">
            <a:spLocks noChangeArrowheads="1"/>
          </p:cNvSpPr>
          <p:nvPr/>
        </p:nvSpPr>
        <p:spPr bwMode="auto">
          <a:xfrm>
            <a:off x="2195513" y="5084763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14361" name="Text Box 29"/>
          <p:cNvSpPr txBox="1">
            <a:spLocks noChangeArrowheads="1"/>
          </p:cNvSpPr>
          <p:nvPr/>
        </p:nvSpPr>
        <p:spPr bwMode="auto">
          <a:xfrm>
            <a:off x="2124075" y="5734050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4362" name="Text Box 30"/>
          <p:cNvSpPr txBox="1">
            <a:spLocks noChangeArrowheads="1"/>
          </p:cNvSpPr>
          <p:nvPr/>
        </p:nvSpPr>
        <p:spPr bwMode="auto">
          <a:xfrm>
            <a:off x="2771775" y="4437063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C</a:t>
            </a:r>
          </a:p>
        </p:txBody>
      </p:sp>
      <p:sp>
        <p:nvSpPr>
          <p:cNvPr id="14363" name="Text Box 31"/>
          <p:cNvSpPr txBox="1">
            <a:spLocks noChangeArrowheads="1"/>
          </p:cNvSpPr>
          <p:nvPr/>
        </p:nvSpPr>
        <p:spPr bwMode="auto">
          <a:xfrm>
            <a:off x="2771775" y="5084763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T</a:t>
            </a:r>
          </a:p>
        </p:txBody>
      </p:sp>
      <p:sp>
        <p:nvSpPr>
          <p:cNvPr id="14364" name="Text Box 32"/>
          <p:cNvSpPr txBox="1">
            <a:spLocks noChangeArrowheads="1"/>
          </p:cNvSpPr>
          <p:nvPr/>
        </p:nvSpPr>
        <p:spPr bwMode="auto">
          <a:xfrm>
            <a:off x="2771775" y="5661025"/>
            <a:ext cx="4333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solidFill>
                  <a:schemeClr val="hlink"/>
                </a:solidFill>
              </a:rPr>
              <a:t>Š</a:t>
            </a:r>
          </a:p>
        </p:txBody>
      </p:sp>
      <p:sp>
        <p:nvSpPr>
          <p:cNvPr id="14366" name="Text Box 30"/>
          <p:cNvSpPr txBox="1">
            <a:spLocks noChangeArrowheads="1"/>
          </p:cNvSpPr>
          <p:nvPr/>
        </p:nvSpPr>
        <p:spPr bwMode="auto">
          <a:xfrm>
            <a:off x="3995738" y="1412875"/>
            <a:ext cx="4105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>
                <a:solidFill>
                  <a:srgbClr val="006600"/>
                </a:solidFill>
              </a:rPr>
              <a:t>Výsledky, které jsou větší než 30 tvoří tajenku:</a:t>
            </a:r>
            <a:r>
              <a:rPr lang="cs-CZ"/>
              <a:t> </a:t>
            </a:r>
          </a:p>
        </p:txBody>
      </p:sp>
      <p:graphicFrame>
        <p:nvGraphicFramePr>
          <p:cNvPr id="14387" name="Group 51"/>
          <p:cNvGraphicFramePr>
            <a:graphicFrameLocks noGrp="1"/>
          </p:cNvGraphicFramePr>
          <p:nvPr/>
        </p:nvGraphicFramePr>
        <p:xfrm>
          <a:off x="4067175" y="2420938"/>
          <a:ext cx="4416425" cy="552450"/>
        </p:xfrm>
        <a:graphic>
          <a:graphicData uri="http://schemas.openxmlformats.org/drawingml/2006/table">
            <a:tbl>
              <a:tblPr/>
              <a:tblGrid>
                <a:gridCol w="1104900"/>
                <a:gridCol w="1103313"/>
                <a:gridCol w="1104900"/>
                <a:gridCol w="1103312"/>
              </a:tblGrid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401" name="Group 65"/>
          <p:cNvGraphicFramePr>
            <a:graphicFrameLocks noGrp="1"/>
          </p:cNvGraphicFramePr>
          <p:nvPr/>
        </p:nvGraphicFramePr>
        <p:xfrm>
          <a:off x="4067175" y="3284538"/>
          <a:ext cx="4416425" cy="518160"/>
        </p:xfrm>
        <a:graphic>
          <a:graphicData uri="http://schemas.openxmlformats.org/drawingml/2006/table">
            <a:tbl>
              <a:tblPr/>
              <a:tblGrid>
                <a:gridCol w="1104900"/>
                <a:gridCol w="1103313"/>
                <a:gridCol w="1104900"/>
                <a:gridCol w="1103312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</a:rPr>
                        <a:t>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</a:rPr>
                        <a:t>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Arial" charset="0"/>
                        </a:rPr>
                        <a:t>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3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3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3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4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3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3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43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3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43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43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43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43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4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43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43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4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4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43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43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44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44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/>
      <p:bldP spid="14340" grpId="0"/>
      <p:bldP spid="14342" grpId="0"/>
      <p:bldP spid="14343" grpId="0"/>
      <p:bldP spid="14345" grpId="0"/>
      <p:bldP spid="14346" grpId="0"/>
      <p:bldP spid="14348" grpId="0"/>
      <p:bldP spid="14349" grpId="0"/>
      <p:bldP spid="14351" grpId="0"/>
      <p:bldP spid="14352" grpId="0"/>
      <p:bldP spid="14354" grpId="0"/>
      <p:bldP spid="14355" grpId="0"/>
      <p:bldP spid="14359" grpId="0"/>
      <p:bldP spid="14360" grpId="0"/>
      <p:bldP spid="14361" grpId="0"/>
      <p:bldP spid="14362" grpId="0"/>
      <p:bldP spid="14363" grpId="0"/>
      <p:bldP spid="14364" grpId="0"/>
      <p:bldP spid="143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/>
          </p:cNvSpPr>
          <p:nvPr/>
        </p:nvSpPr>
        <p:spPr bwMode="auto">
          <a:xfrm>
            <a:off x="468313" y="404813"/>
            <a:ext cx="8229600" cy="572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 b="1">
                <a:solidFill>
                  <a:srgbClr val="006600"/>
                </a:solidFill>
                <a:latin typeface="Calibri" pitchFamily="34" charset="0"/>
              </a:rPr>
              <a:t>Vypočítej :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/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3 x 7 =</a:t>
            </a:r>
            <a:r>
              <a:rPr lang="cs-CZ" sz="1600">
                <a:latin typeface="Calibri" pitchFamily="34" charset="0"/>
              </a:rPr>
              <a:t> </a:t>
            </a:r>
            <a:endParaRPr lang="cs-CZ" sz="1600"/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9 x 7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6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0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4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10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>
                <a:latin typeface="Calibri" pitchFamily="34" charset="0"/>
              </a:rPr>
              <a:t> </a:t>
            </a:r>
            <a:r>
              <a:rPr lang="cs-CZ" sz="1600"/>
              <a:t>2 x 7 =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8 x 7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5 x 7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1 x 7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7 x 7 =</a:t>
            </a:r>
          </a:p>
        </p:txBody>
      </p:sp>
      <p:sp>
        <p:nvSpPr>
          <p:cNvPr id="15362" name="Rectangle 5"/>
          <p:cNvSpPr>
            <a:spLocks noChangeArrowheads="1"/>
          </p:cNvSpPr>
          <p:nvPr/>
        </p:nvSpPr>
        <p:spPr bwMode="auto">
          <a:xfrm>
            <a:off x="1258888" y="11255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2051050" y="1125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15364" name="Rectangle 9"/>
          <p:cNvSpPr>
            <a:spLocks noChangeArrowheads="1"/>
          </p:cNvSpPr>
          <p:nvPr/>
        </p:nvSpPr>
        <p:spPr bwMode="auto">
          <a:xfrm>
            <a:off x="1258888" y="15573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1" name="Text Box 10"/>
          <p:cNvSpPr txBox="1">
            <a:spLocks noChangeArrowheads="1"/>
          </p:cNvSpPr>
          <p:nvPr/>
        </p:nvSpPr>
        <p:spPr bwMode="auto">
          <a:xfrm>
            <a:off x="2051050" y="1557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63</a:t>
            </a:r>
          </a:p>
        </p:txBody>
      </p:sp>
      <p:sp>
        <p:nvSpPr>
          <p:cNvPr id="15366" name="Rectangle 12"/>
          <p:cNvSpPr>
            <a:spLocks noChangeArrowheads="1"/>
          </p:cNvSpPr>
          <p:nvPr/>
        </p:nvSpPr>
        <p:spPr bwMode="auto">
          <a:xfrm>
            <a:off x="1258888" y="19891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4" name="Text Box 13"/>
          <p:cNvSpPr txBox="1">
            <a:spLocks noChangeArrowheads="1"/>
          </p:cNvSpPr>
          <p:nvPr/>
        </p:nvSpPr>
        <p:spPr bwMode="auto">
          <a:xfrm>
            <a:off x="2051050" y="19891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42</a:t>
            </a:r>
          </a:p>
        </p:txBody>
      </p:sp>
      <p:sp>
        <p:nvSpPr>
          <p:cNvPr id="15368" name="Rectangle 15"/>
          <p:cNvSpPr>
            <a:spLocks noChangeArrowheads="1"/>
          </p:cNvSpPr>
          <p:nvPr/>
        </p:nvSpPr>
        <p:spPr bwMode="auto">
          <a:xfrm>
            <a:off x="1258888" y="24209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47" name="Text Box 16"/>
          <p:cNvSpPr txBox="1">
            <a:spLocks noChangeArrowheads="1"/>
          </p:cNvSpPr>
          <p:nvPr/>
        </p:nvSpPr>
        <p:spPr bwMode="auto">
          <a:xfrm>
            <a:off x="2051050" y="24209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0</a:t>
            </a:r>
          </a:p>
        </p:txBody>
      </p:sp>
      <p:sp>
        <p:nvSpPr>
          <p:cNvPr id="15370" name="Rectangle 18"/>
          <p:cNvSpPr>
            <a:spLocks noChangeArrowheads="1"/>
          </p:cNvSpPr>
          <p:nvPr/>
        </p:nvSpPr>
        <p:spPr bwMode="auto">
          <a:xfrm>
            <a:off x="1258888" y="28527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0" name="Text Box 19"/>
          <p:cNvSpPr txBox="1">
            <a:spLocks noChangeArrowheads="1"/>
          </p:cNvSpPr>
          <p:nvPr/>
        </p:nvSpPr>
        <p:spPr bwMode="auto">
          <a:xfrm>
            <a:off x="2051050" y="3284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70</a:t>
            </a:r>
          </a:p>
        </p:txBody>
      </p:sp>
      <p:sp>
        <p:nvSpPr>
          <p:cNvPr id="15372" name="Rectangle 21"/>
          <p:cNvSpPr>
            <a:spLocks noChangeArrowheads="1"/>
          </p:cNvSpPr>
          <p:nvPr/>
        </p:nvSpPr>
        <p:spPr bwMode="auto">
          <a:xfrm>
            <a:off x="1258888" y="32845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3" name="Text Box 22"/>
          <p:cNvSpPr txBox="1">
            <a:spLocks noChangeArrowheads="1"/>
          </p:cNvSpPr>
          <p:nvPr/>
        </p:nvSpPr>
        <p:spPr bwMode="auto">
          <a:xfrm>
            <a:off x="2051050" y="3716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15374" name="Rectangle 24"/>
          <p:cNvSpPr>
            <a:spLocks noChangeArrowheads="1"/>
          </p:cNvSpPr>
          <p:nvPr/>
        </p:nvSpPr>
        <p:spPr bwMode="auto">
          <a:xfrm>
            <a:off x="1258888" y="37163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5" name="Rectangle 25"/>
          <p:cNvSpPr>
            <a:spLocks noChangeArrowheads="1"/>
          </p:cNvSpPr>
          <p:nvPr/>
        </p:nvSpPr>
        <p:spPr bwMode="auto">
          <a:xfrm>
            <a:off x="1258888" y="41497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76" name="Rectangle 26"/>
          <p:cNvSpPr>
            <a:spLocks noChangeArrowheads="1"/>
          </p:cNvSpPr>
          <p:nvPr/>
        </p:nvSpPr>
        <p:spPr bwMode="auto">
          <a:xfrm>
            <a:off x="1258888" y="45815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58" name="Text Box 27"/>
          <p:cNvSpPr txBox="1">
            <a:spLocks noChangeArrowheads="1"/>
          </p:cNvSpPr>
          <p:nvPr/>
        </p:nvSpPr>
        <p:spPr bwMode="auto">
          <a:xfrm>
            <a:off x="2051050" y="45815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18459" name="Text Box 28"/>
          <p:cNvSpPr txBox="1">
            <a:spLocks noChangeArrowheads="1"/>
          </p:cNvSpPr>
          <p:nvPr/>
        </p:nvSpPr>
        <p:spPr bwMode="auto">
          <a:xfrm>
            <a:off x="2051050" y="50133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8460" name="Text Box 29"/>
          <p:cNvSpPr txBox="1">
            <a:spLocks noChangeArrowheads="1"/>
          </p:cNvSpPr>
          <p:nvPr/>
        </p:nvSpPr>
        <p:spPr bwMode="auto">
          <a:xfrm>
            <a:off x="2051050" y="54451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49</a:t>
            </a:r>
          </a:p>
        </p:txBody>
      </p:sp>
      <p:sp>
        <p:nvSpPr>
          <p:cNvPr id="18464" name="Text Box 32"/>
          <p:cNvSpPr txBox="1">
            <a:spLocks noChangeArrowheads="1"/>
          </p:cNvSpPr>
          <p:nvPr/>
        </p:nvSpPr>
        <p:spPr bwMode="auto">
          <a:xfrm>
            <a:off x="3995738" y="1412875"/>
            <a:ext cx="4105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>
                <a:solidFill>
                  <a:srgbClr val="006600"/>
                </a:solidFill>
              </a:rPr>
              <a:t>Výsledky, které jsou menší než 30 tvoří tajenku:</a:t>
            </a:r>
            <a:r>
              <a:rPr lang="cs-CZ"/>
              <a:t> </a:t>
            </a:r>
          </a:p>
        </p:txBody>
      </p:sp>
      <p:sp>
        <p:nvSpPr>
          <p:cNvPr id="15381" name="Rectangle 26"/>
          <p:cNvSpPr>
            <a:spLocks noChangeArrowheads="1"/>
          </p:cNvSpPr>
          <p:nvPr/>
        </p:nvSpPr>
        <p:spPr bwMode="auto">
          <a:xfrm>
            <a:off x="1258888" y="50133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5382" name="Rectangle 26"/>
          <p:cNvSpPr>
            <a:spLocks noChangeArrowheads="1"/>
          </p:cNvSpPr>
          <p:nvPr/>
        </p:nvSpPr>
        <p:spPr bwMode="auto">
          <a:xfrm>
            <a:off x="1258888" y="54451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8493" name="Text Box 19"/>
          <p:cNvSpPr txBox="1">
            <a:spLocks noChangeArrowheads="1"/>
          </p:cNvSpPr>
          <p:nvPr/>
        </p:nvSpPr>
        <p:spPr bwMode="auto">
          <a:xfrm>
            <a:off x="2051050" y="28527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28</a:t>
            </a:r>
          </a:p>
        </p:txBody>
      </p:sp>
      <p:sp>
        <p:nvSpPr>
          <p:cNvPr id="18494" name="Text Box 27"/>
          <p:cNvSpPr txBox="1">
            <a:spLocks noChangeArrowheads="1"/>
          </p:cNvSpPr>
          <p:nvPr/>
        </p:nvSpPr>
        <p:spPr bwMode="auto">
          <a:xfrm>
            <a:off x="2051050" y="41497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56</a:t>
            </a:r>
          </a:p>
        </p:txBody>
      </p:sp>
      <p:sp>
        <p:nvSpPr>
          <p:cNvPr id="18507" name="Text Box 6"/>
          <p:cNvSpPr txBox="1">
            <a:spLocks noChangeArrowheads="1"/>
          </p:cNvSpPr>
          <p:nvPr/>
        </p:nvSpPr>
        <p:spPr bwMode="auto">
          <a:xfrm>
            <a:off x="2700338" y="1125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D</a:t>
            </a:r>
          </a:p>
        </p:txBody>
      </p:sp>
      <p:sp>
        <p:nvSpPr>
          <p:cNvPr id="18508" name="Text Box 10"/>
          <p:cNvSpPr txBox="1">
            <a:spLocks noChangeArrowheads="1"/>
          </p:cNvSpPr>
          <p:nvPr/>
        </p:nvSpPr>
        <p:spPr bwMode="auto">
          <a:xfrm>
            <a:off x="2700338" y="1557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S</a:t>
            </a:r>
          </a:p>
        </p:txBody>
      </p:sp>
      <p:sp>
        <p:nvSpPr>
          <p:cNvPr id="18509" name="Text Box 13"/>
          <p:cNvSpPr txBox="1">
            <a:spLocks noChangeArrowheads="1"/>
          </p:cNvSpPr>
          <p:nvPr/>
        </p:nvSpPr>
        <p:spPr bwMode="auto">
          <a:xfrm>
            <a:off x="2700338" y="19891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F</a:t>
            </a:r>
          </a:p>
        </p:txBody>
      </p:sp>
      <p:sp>
        <p:nvSpPr>
          <p:cNvPr id="18510" name="Text Box 16"/>
          <p:cNvSpPr txBox="1">
            <a:spLocks noChangeArrowheads="1"/>
          </p:cNvSpPr>
          <p:nvPr/>
        </p:nvSpPr>
        <p:spPr bwMode="auto">
          <a:xfrm>
            <a:off x="2700338" y="24209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O</a:t>
            </a:r>
          </a:p>
        </p:txBody>
      </p:sp>
      <p:sp>
        <p:nvSpPr>
          <p:cNvPr id="18511" name="Text Box 19"/>
          <p:cNvSpPr txBox="1">
            <a:spLocks noChangeArrowheads="1"/>
          </p:cNvSpPr>
          <p:nvPr/>
        </p:nvSpPr>
        <p:spPr bwMode="auto">
          <a:xfrm>
            <a:off x="2700338" y="3284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H</a:t>
            </a:r>
          </a:p>
        </p:txBody>
      </p:sp>
      <p:sp>
        <p:nvSpPr>
          <p:cNvPr id="18512" name="Text Box 22"/>
          <p:cNvSpPr txBox="1">
            <a:spLocks noChangeArrowheads="1"/>
          </p:cNvSpPr>
          <p:nvPr/>
        </p:nvSpPr>
        <p:spPr bwMode="auto">
          <a:xfrm>
            <a:off x="2700338" y="3716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Ř</a:t>
            </a:r>
          </a:p>
        </p:txBody>
      </p:sp>
      <p:sp>
        <p:nvSpPr>
          <p:cNvPr id="18513" name="Text Box 27"/>
          <p:cNvSpPr txBox="1">
            <a:spLocks noChangeArrowheads="1"/>
          </p:cNvSpPr>
          <p:nvPr/>
        </p:nvSpPr>
        <p:spPr bwMode="auto">
          <a:xfrm>
            <a:off x="2700338" y="45815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K</a:t>
            </a:r>
          </a:p>
        </p:txBody>
      </p:sp>
      <p:sp>
        <p:nvSpPr>
          <p:cNvPr id="18514" name="Text Box 28"/>
          <p:cNvSpPr txBox="1">
            <a:spLocks noChangeArrowheads="1"/>
          </p:cNvSpPr>
          <p:nvPr/>
        </p:nvSpPr>
        <p:spPr bwMode="auto">
          <a:xfrm>
            <a:off x="2700338" y="50133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E</a:t>
            </a:r>
          </a:p>
        </p:txBody>
      </p:sp>
      <p:sp>
        <p:nvSpPr>
          <p:cNvPr id="18515" name="Text Box 29"/>
          <p:cNvSpPr txBox="1">
            <a:spLocks noChangeArrowheads="1"/>
          </p:cNvSpPr>
          <p:nvPr/>
        </p:nvSpPr>
        <p:spPr bwMode="auto">
          <a:xfrm>
            <a:off x="2700338" y="54451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L</a:t>
            </a:r>
          </a:p>
        </p:txBody>
      </p:sp>
      <p:sp>
        <p:nvSpPr>
          <p:cNvPr id="18516" name="Text Box 19"/>
          <p:cNvSpPr txBox="1">
            <a:spLocks noChangeArrowheads="1"/>
          </p:cNvSpPr>
          <p:nvPr/>
        </p:nvSpPr>
        <p:spPr bwMode="auto">
          <a:xfrm>
            <a:off x="2700338" y="28527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B</a:t>
            </a:r>
          </a:p>
        </p:txBody>
      </p:sp>
      <p:sp>
        <p:nvSpPr>
          <p:cNvPr id="18517" name="Text Box 27"/>
          <p:cNvSpPr txBox="1">
            <a:spLocks noChangeArrowheads="1"/>
          </p:cNvSpPr>
          <p:nvPr/>
        </p:nvSpPr>
        <p:spPr bwMode="auto">
          <a:xfrm>
            <a:off x="2700338" y="41497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A</a:t>
            </a:r>
          </a:p>
        </p:txBody>
      </p:sp>
      <p:graphicFrame>
        <p:nvGraphicFramePr>
          <p:cNvPr id="18631" name="Group 199"/>
          <p:cNvGraphicFramePr>
            <a:graphicFrameLocks noGrp="1"/>
          </p:cNvGraphicFramePr>
          <p:nvPr>
            <p:ph sz="half" idx="1"/>
          </p:nvPr>
        </p:nvGraphicFramePr>
        <p:xfrm>
          <a:off x="4356100" y="2492375"/>
          <a:ext cx="3970338" cy="649288"/>
        </p:xfrm>
        <a:graphic>
          <a:graphicData uri="http://schemas.openxmlformats.org/drawingml/2006/table">
            <a:tbl>
              <a:tblPr/>
              <a:tblGrid>
                <a:gridCol w="793750"/>
                <a:gridCol w="793750"/>
                <a:gridCol w="795338"/>
                <a:gridCol w="793750"/>
                <a:gridCol w="793750"/>
              </a:tblGrid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615" name="Group 183"/>
          <p:cNvGraphicFramePr>
            <a:graphicFrameLocks noGrp="1"/>
          </p:cNvGraphicFramePr>
          <p:nvPr>
            <p:ph sz="half" idx="2"/>
          </p:nvPr>
        </p:nvGraphicFramePr>
        <p:xfrm>
          <a:off x="4356100" y="3573463"/>
          <a:ext cx="3960813" cy="647700"/>
        </p:xfrm>
        <a:graphic>
          <a:graphicData uri="http://schemas.openxmlformats.org/drawingml/2006/table">
            <a:tbl>
              <a:tblPr/>
              <a:tblGrid>
                <a:gridCol w="792163"/>
                <a:gridCol w="792162"/>
                <a:gridCol w="792163"/>
                <a:gridCol w="792162"/>
                <a:gridCol w="792163"/>
              </a:tblGrid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Ř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8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4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4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8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4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4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84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5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5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84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84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8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4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84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85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85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84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84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85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85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8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5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85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8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185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85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184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184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18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18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186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186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/>
      <p:bldP spid="18441" grpId="0"/>
      <p:bldP spid="18444" grpId="0"/>
      <p:bldP spid="18447" grpId="0"/>
      <p:bldP spid="18450" grpId="0"/>
      <p:bldP spid="18453" grpId="0"/>
      <p:bldP spid="18458" grpId="0"/>
      <p:bldP spid="18459" grpId="0"/>
      <p:bldP spid="18460" grpId="0"/>
      <p:bldP spid="18464" grpId="0"/>
      <p:bldP spid="18493" grpId="0"/>
      <p:bldP spid="18494" grpId="0"/>
      <p:bldP spid="18507" grpId="0"/>
      <p:bldP spid="18508" grpId="0"/>
      <p:bldP spid="18509" grpId="0"/>
      <p:bldP spid="18510" grpId="0"/>
      <p:bldP spid="18511" grpId="0"/>
      <p:bldP spid="18512" grpId="0"/>
      <p:bldP spid="18513" grpId="0"/>
      <p:bldP spid="18514" grpId="0"/>
      <p:bldP spid="18515" grpId="0"/>
      <p:bldP spid="18516" grpId="0"/>
      <p:bldP spid="185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/>
          </p:cNvSpPr>
          <p:nvPr/>
        </p:nvSpPr>
        <p:spPr bwMode="auto">
          <a:xfrm>
            <a:off x="468313" y="404813"/>
            <a:ext cx="8229600" cy="572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sz="2400" b="1">
                <a:solidFill>
                  <a:srgbClr val="006600"/>
                </a:solidFill>
                <a:latin typeface="Calibri" pitchFamily="34" charset="0"/>
              </a:rPr>
              <a:t>Vypočítej :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endParaRPr lang="cs-CZ" sz="1600"/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4 x 6 =</a:t>
            </a:r>
            <a:r>
              <a:rPr lang="cs-CZ" sz="1600">
                <a:latin typeface="Calibri" pitchFamily="34" charset="0"/>
              </a:rPr>
              <a:t> </a:t>
            </a:r>
            <a:endParaRPr lang="cs-CZ" sz="1600"/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8 x 6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3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5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7 x 6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8 x 7 =</a:t>
            </a:r>
            <a:r>
              <a:rPr lang="cs-CZ" sz="1600">
                <a:latin typeface="Calibri" pitchFamily="34" charset="0"/>
              </a:rPr>
              <a:t>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5 x 6 =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7 x 7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3 x 6 = </a:t>
            </a:r>
          </a:p>
          <a:p>
            <a:pPr marL="342900" indent="-342900">
              <a:lnSpc>
                <a:spcPct val="130000"/>
              </a:lnSpc>
              <a:spcBef>
                <a:spcPct val="25000"/>
              </a:spcBef>
              <a:spcAft>
                <a:spcPct val="20000"/>
              </a:spcAft>
              <a:buFont typeface="Arial" charset="0"/>
              <a:buNone/>
            </a:pPr>
            <a:r>
              <a:rPr lang="cs-CZ" sz="1600"/>
              <a:t>2 x 7 = </a:t>
            </a:r>
          </a:p>
        </p:txBody>
      </p:sp>
      <p:sp>
        <p:nvSpPr>
          <p:cNvPr id="16386" name="Rectangle 5"/>
          <p:cNvSpPr>
            <a:spLocks noChangeArrowheads="1"/>
          </p:cNvSpPr>
          <p:nvPr/>
        </p:nvSpPr>
        <p:spPr bwMode="auto">
          <a:xfrm>
            <a:off x="1258888" y="11255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44" name="Text Box 6"/>
          <p:cNvSpPr txBox="1">
            <a:spLocks noChangeArrowheads="1"/>
          </p:cNvSpPr>
          <p:nvPr/>
        </p:nvSpPr>
        <p:spPr bwMode="auto">
          <a:xfrm>
            <a:off x="2051050" y="1125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24</a:t>
            </a:r>
          </a:p>
        </p:txBody>
      </p:sp>
      <p:sp>
        <p:nvSpPr>
          <p:cNvPr id="16388" name="Rectangle 9"/>
          <p:cNvSpPr>
            <a:spLocks noChangeArrowheads="1"/>
          </p:cNvSpPr>
          <p:nvPr/>
        </p:nvSpPr>
        <p:spPr bwMode="auto">
          <a:xfrm>
            <a:off x="1258888" y="15573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46" name="Text Box 10"/>
          <p:cNvSpPr txBox="1">
            <a:spLocks noChangeArrowheads="1"/>
          </p:cNvSpPr>
          <p:nvPr/>
        </p:nvSpPr>
        <p:spPr bwMode="auto">
          <a:xfrm>
            <a:off x="2051050" y="1557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48</a:t>
            </a:r>
          </a:p>
        </p:txBody>
      </p:sp>
      <p:sp>
        <p:nvSpPr>
          <p:cNvPr id="16390" name="Rectangle 12"/>
          <p:cNvSpPr>
            <a:spLocks noChangeArrowheads="1"/>
          </p:cNvSpPr>
          <p:nvPr/>
        </p:nvSpPr>
        <p:spPr bwMode="auto">
          <a:xfrm>
            <a:off x="1258888" y="19891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48" name="Text Box 13"/>
          <p:cNvSpPr txBox="1">
            <a:spLocks noChangeArrowheads="1"/>
          </p:cNvSpPr>
          <p:nvPr/>
        </p:nvSpPr>
        <p:spPr bwMode="auto">
          <a:xfrm>
            <a:off x="2051050" y="19891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21</a:t>
            </a:r>
          </a:p>
        </p:txBody>
      </p:sp>
      <p:sp>
        <p:nvSpPr>
          <p:cNvPr id="16392" name="Rectangle 15"/>
          <p:cNvSpPr>
            <a:spLocks noChangeArrowheads="1"/>
          </p:cNvSpPr>
          <p:nvPr/>
        </p:nvSpPr>
        <p:spPr bwMode="auto">
          <a:xfrm>
            <a:off x="1258888" y="24209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50" name="Text Box 16"/>
          <p:cNvSpPr txBox="1">
            <a:spLocks noChangeArrowheads="1"/>
          </p:cNvSpPr>
          <p:nvPr/>
        </p:nvSpPr>
        <p:spPr bwMode="auto">
          <a:xfrm>
            <a:off x="2051050" y="24209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35</a:t>
            </a:r>
          </a:p>
        </p:txBody>
      </p:sp>
      <p:sp>
        <p:nvSpPr>
          <p:cNvPr id="16394" name="Rectangle 18"/>
          <p:cNvSpPr>
            <a:spLocks noChangeArrowheads="1"/>
          </p:cNvSpPr>
          <p:nvPr/>
        </p:nvSpPr>
        <p:spPr bwMode="auto">
          <a:xfrm>
            <a:off x="1258888" y="28527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52" name="Text Box 19"/>
          <p:cNvSpPr txBox="1">
            <a:spLocks noChangeArrowheads="1"/>
          </p:cNvSpPr>
          <p:nvPr/>
        </p:nvSpPr>
        <p:spPr bwMode="auto">
          <a:xfrm>
            <a:off x="2051050" y="3284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56</a:t>
            </a:r>
          </a:p>
        </p:txBody>
      </p:sp>
      <p:sp>
        <p:nvSpPr>
          <p:cNvPr id="16396" name="Rectangle 21"/>
          <p:cNvSpPr>
            <a:spLocks noChangeArrowheads="1"/>
          </p:cNvSpPr>
          <p:nvPr/>
        </p:nvSpPr>
        <p:spPr bwMode="auto">
          <a:xfrm>
            <a:off x="1258888" y="32845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54" name="Text Box 22"/>
          <p:cNvSpPr txBox="1">
            <a:spLocks noChangeArrowheads="1"/>
          </p:cNvSpPr>
          <p:nvPr/>
        </p:nvSpPr>
        <p:spPr bwMode="auto">
          <a:xfrm>
            <a:off x="2051050" y="3716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30</a:t>
            </a:r>
          </a:p>
        </p:txBody>
      </p:sp>
      <p:sp>
        <p:nvSpPr>
          <p:cNvPr id="16398" name="Rectangle 24"/>
          <p:cNvSpPr>
            <a:spLocks noChangeArrowheads="1"/>
          </p:cNvSpPr>
          <p:nvPr/>
        </p:nvSpPr>
        <p:spPr bwMode="auto">
          <a:xfrm>
            <a:off x="1258888" y="3716338"/>
            <a:ext cx="649287" cy="360362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399" name="Rectangle 25"/>
          <p:cNvSpPr>
            <a:spLocks noChangeArrowheads="1"/>
          </p:cNvSpPr>
          <p:nvPr/>
        </p:nvSpPr>
        <p:spPr bwMode="auto">
          <a:xfrm>
            <a:off x="1258888" y="41497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6400" name="Rectangle 26"/>
          <p:cNvSpPr>
            <a:spLocks noChangeArrowheads="1"/>
          </p:cNvSpPr>
          <p:nvPr/>
        </p:nvSpPr>
        <p:spPr bwMode="auto">
          <a:xfrm>
            <a:off x="1258888" y="45815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58" name="Text Box 27"/>
          <p:cNvSpPr txBox="1">
            <a:spLocks noChangeArrowheads="1"/>
          </p:cNvSpPr>
          <p:nvPr/>
        </p:nvSpPr>
        <p:spPr bwMode="auto">
          <a:xfrm>
            <a:off x="2051050" y="45815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18</a:t>
            </a:r>
          </a:p>
        </p:txBody>
      </p:sp>
      <p:sp>
        <p:nvSpPr>
          <p:cNvPr id="24659" name="Text Box 28"/>
          <p:cNvSpPr txBox="1">
            <a:spLocks noChangeArrowheads="1"/>
          </p:cNvSpPr>
          <p:nvPr/>
        </p:nvSpPr>
        <p:spPr bwMode="auto">
          <a:xfrm>
            <a:off x="2051050" y="50133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14</a:t>
            </a:r>
          </a:p>
        </p:txBody>
      </p:sp>
      <p:sp>
        <p:nvSpPr>
          <p:cNvPr id="24661" name="Text Box 85"/>
          <p:cNvSpPr txBox="1">
            <a:spLocks noChangeArrowheads="1"/>
          </p:cNvSpPr>
          <p:nvPr/>
        </p:nvSpPr>
        <p:spPr bwMode="auto">
          <a:xfrm>
            <a:off x="3995738" y="1412875"/>
            <a:ext cx="41052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2000" b="1">
                <a:solidFill>
                  <a:srgbClr val="006600"/>
                </a:solidFill>
              </a:rPr>
              <a:t>Výsledky, které jsou sudými čísly tvoří tajenku:</a:t>
            </a:r>
            <a:r>
              <a:rPr lang="cs-CZ"/>
              <a:t> </a:t>
            </a:r>
          </a:p>
        </p:txBody>
      </p:sp>
      <p:sp>
        <p:nvSpPr>
          <p:cNvPr id="16404" name="Rectangle 26"/>
          <p:cNvSpPr>
            <a:spLocks noChangeArrowheads="1"/>
          </p:cNvSpPr>
          <p:nvPr/>
        </p:nvSpPr>
        <p:spPr bwMode="auto">
          <a:xfrm>
            <a:off x="1258888" y="5013325"/>
            <a:ext cx="649287" cy="360363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664" name="Text Box 19"/>
          <p:cNvSpPr txBox="1">
            <a:spLocks noChangeArrowheads="1"/>
          </p:cNvSpPr>
          <p:nvPr/>
        </p:nvSpPr>
        <p:spPr bwMode="auto">
          <a:xfrm>
            <a:off x="2051050" y="28527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42</a:t>
            </a:r>
          </a:p>
        </p:txBody>
      </p:sp>
      <p:sp>
        <p:nvSpPr>
          <p:cNvPr id="24665" name="Text Box 27"/>
          <p:cNvSpPr txBox="1">
            <a:spLocks noChangeArrowheads="1"/>
          </p:cNvSpPr>
          <p:nvPr/>
        </p:nvSpPr>
        <p:spPr bwMode="auto">
          <a:xfrm>
            <a:off x="2051050" y="41497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rgbClr val="FF0000"/>
                </a:solidFill>
              </a:rPr>
              <a:t>49</a:t>
            </a:r>
          </a:p>
        </p:txBody>
      </p:sp>
      <p:sp>
        <p:nvSpPr>
          <p:cNvPr id="24666" name="Text Box 6"/>
          <p:cNvSpPr txBox="1">
            <a:spLocks noChangeArrowheads="1"/>
          </p:cNvSpPr>
          <p:nvPr/>
        </p:nvSpPr>
        <p:spPr bwMode="auto">
          <a:xfrm>
            <a:off x="2700338" y="1125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P</a:t>
            </a:r>
          </a:p>
        </p:txBody>
      </p:sp>
      <p:sp>
        <p:nvSpPr>
          <p:cNvPr id="24667" name="Text Box 10"/>
          <p:cNvSpPr txBox="1">
            <a:spLocks noChangeArrowheads="1"/>
          </p:cNvSpPr>
          <p:nvPr/>
        </p:nvSpPr>
        <p:spPr bwMode="auto">
          <a:xfrm>
            <a:off x="2700338" y="1557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O</a:t>
            </a:r>
          </a:p>
        </p:txBody>
      </p:sp>
      <p:sp>
        <p:nvSpPr>
          <p:cNvPr id="24668" name="Text Box 13"/>
          <p:cNvSpPr txBox="1">
            <a:spLocks noChangeArrowheads="1"/>
          </p:cNvSpPr>
          <p:nvPr/>
        </p:nvSpPr>
        <p:spPr bwMode="auto">
          <a:xfrm>
            <a:off x="2700338" y="19891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U</a:t>
            </a:r>
          </a:p>
        </p:txBody>
      </p:sp>
      <p:sp>
        <p:nvSpPr>
          <p:cNvPr id="24669" name="Text Box 16"/>
          <p:cNvSpPr txBox="1">
            <a:spLocks noChangeArrowheads="1"/>
          </p:cNvSpPr>
          <p:nvPr/>
        </p:nvSpPr>
        <p:spPr bwMode="auto">
          <a:xfrm>
            <a:off x="2700338" y="24209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J</a:t>
            </a:r>
          </a:p>
        </p:txBody>
      </p:sp>
      <p:sp>
        <p:nvSpPr>
          <p:cNvPr id="24670" name="Text Box 19"/>
          <p:cNvSpPr txBox="1">
            <a:spLocks noChangeArrowheads="1"/>
          </p:cNvSpPr>
          <p:nvPr/>
        </p:nvSpPr>
        <p:spPr bwMode="auto">
          <a:xfrm>
            <a:off x="2700338" y="32845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Í</a:t>
            </a:r>
          </a:p>
        </p:txBody>
      </p:sp>
      <p:sp>
        <p:nvSpPr>
          <p:cNvPr id="24671" name="Text Box 22"/>
          <p:cNvSpPr txBox="1">
            <a:spLocks noChangeArrowheads="1"/>
          </p:cNvSpPr>
          <p:nvPr/>
        </p:nvSpPr>
        <p:spPr bwMode="auto">
          <a:xfrm>
            <a:off x="2700338" y="37163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T</a:t>
            </a:r>
          </a:p>
        </p:txBody>
      </p:sp>
      <p:sp>
        <p:nvSpPr>
          <p:cNvPr id="24672" name="Text Box 27"/>
          <p:cNvSpPr txBox="1">
            <a:spLocks noChangeArrowheads="1"/>
          </p:cNvSpPr>
          <p:nvPr/>
        </p:nvSpPr>
        <p:spPr bwMode="auto">
          <a:xfrm>
            <a:off x="2700338" y="45815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A</a:t>
            </a:r>
          </a:p>
        </p:txBody>
      </p:sp>
      <p:sp>
        <p:nvSpPr>
          <p:cNvPr id="24673" name="Text Box 28"/>
          <p:cNvSpPr txBox="1">
            <a:spLocks noChangeArrowheads="1"/>
          </p:cNvSpPr>
          <p:nvPr/>
        </p:nvSpPr>
        <p:spPr bwMode="auto">
          <a:xfrm>
            <a:off x="2700338" y="50133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T</a:t>
            </a:r>
          </a:p>
        </p:txBody>
      </p:sp>
      <p:sp>
        <p:nvSpPr>
          <p:cNvPr id="24675" name="Text Box 19"/>
          <p:cNvSpPr txBox="1">
            <a:spLocks noChangeArrowheads="1"/>
          </p:cNvSpPr>
          <p:nvPr/>
        </p:nvSpPr>
        <p:spPr bwMode="auto">
          <a:xfrm>
            <a:off x="2700338" y="2852738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Č</a:t>
            </a:r>
          </a:p>
        </p:txBody>
      </p:sp>
      <p:sp>
        <p:nvSpPr>
          <p:cNvPr id="24676" name="Text Box 27"/>
          <p:cNvSpPr txBox="1">
            <a:spLocks noChangeArrowheads="1"/>
          </p:cNvSpPr>
          <p:nvPr/>
        </p:nvSpPr>
        <p:spPr bwMode="auto">
          <a:xfrm>
            <a:off x="2700338" y="4149725"/>
            <a:ext cx="5048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b="1">
                <a:solidFill>
                  <a:schemeClr val="hlink"/>
                </a:solidFill>
              </a:rPr>
              <a:t>E</a:t>
            </a:r>
          </a:p>
        </p:txBody>
      </p:sp>
      <p:sp>
        <p:nvSpPr>
          <p:cNvPr id="24705" name="AutoShape 129"/>
          <p:cNvSpPr>
            <a:spLocks noChangeArrowheads="1"/>
          </p:cNvSpPr>
          <p:nvPr/>
        </p:nvSpPr>
        <p:spPr bwMode="auto">
          <a:xfrm>
            <a:off x="6156325" y="5445125"/>
            <a:ext cx="1512888" cy="1008063"/>
          </a:xfrm>
          <a:prstGeom prst="smileyFace">
            <a:avLst>
              <a:gd name="adj" fmla="val 4653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4707" name="Text Box 131"/>
          <p:cNvSpPr txBox="1">
            <a:spLocks noChangeArrowheads="1"/>
          </p:cNvSpPr>
          <p:nvPr/>
        </p:nvSpPr>
        <p:spPr bwMode="auto">
          <a:xfrm>
            <a:off x="1187450" y="5805488"/>
            <a:ext cx="48244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Výborně, jste moc šikovné děti! </a:t>
            </a:r>
          </a:p>
        </p:txBody>
      </p:sp>
      <p:graphicFrame>
        <p:nvGraphicFramePr>
          <p:cNvPr id="24749" name="Group 173"/>
          <p:cNvGraphicFramePr>
            <a:graphicFrameLocks noGrp="1"/>
          </p:cNvGraphicFramePr>
          <p:nvPr>
            <p:ph sz="half" idx="1"/>
          </p:nvPr>
        </p:nvGraphicFramePr>
        <p:xfrm>
          <a:off x="4284663" y="2349500"/>
          <a:ext cx="4103687" cy="681038"/>
        </p:xfrm>
        <a:graphic>
          <a:graphicData uri="http://schemas.openxmlformats.org/drawingml/2006/table">
            <a:tbl>
              <a:tblPr/>
              <a:tblGrid>
                <a:gridCol w="587375"/>
                <a:gridCol w="585787"/>
                <a:gridCol w="587375"/>
                <a:gridCol w="582613"/>
                <a:gridCol w="587375"/>
                <a:gridCol w="585787"/>
                <a:gridCol w="587375"/>
              </a:tblGrid>
              <a:tr h="6810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4750" name="Group 174"/>
          <p:cNvGraphicFramePr>
            <a:graphicFrameLocks noGrp="1"/>
          </p:cNvGraphicFramePr>
          <p:nvPr>
            <p:ph sz="half" idx="2"/>
          </p:nvPr>
        </p:nvGraphicFramePr>
        <p:xfrm>
          <a:off x="4284663" y="3357563"/>
          <a:ext cx="4103687" cy="647700"/>
        </p:xfrm>
        <a:graphic>
          <a:graphicData uri="http://schemas.openxmlformats.org/drawingml/2006/table">
            <a:tbl>
              <a:tblPr/>
              <a:tblGrid>
                <a:gridCol w="587375"/>
                <a:gridCol w="584200"/>
                <a:gridCol w="587375"/>
                <a:gridCol w="585787"/>
                <a:gridCol w="587375"/>
                <a:gridCol w="584200"/>
                <a:gridCol w="587375"/>
              </a:tblGrid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P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Č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hlink"/>
                          </a:solidFill>
                          <a:effectLst/>
                          <a:latin typeface="Calibri" pitchFamily="34" charset="0"/>
                        </a:rPr>
                        <a:t>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6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6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46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6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46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6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46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46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4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4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6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46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6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6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4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46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46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6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6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46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46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246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6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500"/>
                            </p:stCondLst>
                            <p:childTnLst>
                              <p:par>
                                <p:cTn id="8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4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4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4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46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246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246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46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46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46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4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4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4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4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4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4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500"/>
                            </p:stCondLst>
                            <p:childTnLst>
                              <p:par>
                                <p:cTn id="1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4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4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1000"/>
                            </p:stCondLst>
                            <p:childTnLst>
                              <p:par>
                                <p:cTn id="13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4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24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44" grpId="0"/>
      <p:bldP spid="24646" grpId="0"/>
      <p:bldP spid="24648" grpId="0"/>
      <p:bldP spid="24650" grpId="0"/>
      <p:bldP spid="24652" grpId="0"/>
      <p:bldP spid="24654" grpId="0"/>
      <p:bldP spid="24658" grpId="0"/>
      <p:bldP spid="24659" grpId="0"/>
      <p:bldP spid="24661" grpId="0"/>
      <p:bldP spid="24664" grpId="0"/>
      <p:bldP spid="24665" grpId="0"/>
      <p:bldP spid="24666" grpId="0"/>
      <p:bldP spid="24667" grpId="0"/>
      <p:bldP spid="24668" grpId="0"/>
      <p:bldP spid="24669" grpId="0"/>
      <p:bldP spid="24670" grpId="0"/>
      <p:bldP spid="24671" grpId="0"/>
      <p:bldP spid="24672" grpId="0"/>
      <p:bldP spid="24673" grpId="0"/>
      <p:bldP spid="24675" grpId="0"/>
      <p:bldP spid="24676" grpId="0"/>
      <p:bldP spid="24705" grpId="0" animBg="1"/>
      <p:bldP spid="2470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 Box 5"/>
          <p:cNvSpPr txBox="1">
            <a:spLocks noChangeArrowheads="1"/>
          </p:cNvSpPr>
          <p:nvPr/>
        </p:nvSpPr>
        <p:spPr bwMode="auto">
          <a:xfrm>
            <a:off x="971550" y="2636838"/>
            <a:ext cx="7343775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>
                <a:solidFill>
                  <a:srgbClr val="006600"/>
                </a:solidFill>
              </a:rPr>
              <a:t>UMÍŠ DOBŘE POČÍTAT 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2">
      <a:dk1>
        <a:srgbClr val="000000"/>
      </a:dk1>
      <a:lt1>
        <a:srgbClr val="99FF99"/>
      </a:lt1>
      <a:dk2>
        <a:srgbClr val="000000"/>
      </a:dk2>
      <a:lt2>
        <a:srgbClr val="99FF99"/>
      </a:lt2>
      <a:accent1>
        <a:srgbClr val="4F81BD"/>
      </a:accent1>
      <a:accent2>
        <a:srgbClr val="C0504D"/>
      </a:accent2>
      <a:accent3>
        <a:srgbClr val="CAFFCA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4F81BD"/>
        </a:accent1>
        <a:accent2>
          <a:srgbClr val="C0504D"/>
        </a:accent2>
        <a:accent3>
          <a:srgbClr val="FFFFFF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99FF99"/>
        </a:lt1>
        <a:dk2>
          <a:srgbClr val="000000"/>
        </a:dk2>
        <a:lt2>
          <a:srgbClr val="99FF99"/>
        </a:lt2>
        <a:accent1>
          <a:srgbClr val="4F81BD"/>
        </a:accent1>
        <a:accent2>
          <a:srgbClr val="C0504D"/>
        </a:accent2>
        <a:accent3>
          <a:srgbClr val="CAFFCA"/>
        </a:accent3>
        <a:accent4>
          <a:srgbClr val="000000"/>
        </a:accent4>
        <a:accent5>
          <a:srgbClr val="B2C1DB"/>
        </a:accent5>
        <a:accent6>
          <a:srgbClr val="AE4845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329</Words>
  <Application>Microsoft Office PowerPoint</Application>
  <PresentationFormat>Předvádění na obrazovce (4:3)</PresentationFormat>
  <Paragraphs>163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1_Motiv systému Office</vt:lpstr>
      <vt:lpstr>Prezentace aplikace PowerPoint</vt:lpstr>
      <vt:lpstr>ANOTACE</vt:lpstr>
      <vt:lpstr>Matematika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</dc:title>
  <dc:creator>Majitel</dc:creator>
  <cp:lastModifiedBy>jitka</cp:lastModifiedBy>
  <cp:revision>16</cp:revision>
  <dcterms:created xsi:type="dcterms:W3CDTF">2012-10-04T19:27:04Z</dcterms:created>
  <dcterms:modified xsi:type="dcterms:W3CDTF">2013-05-18T16:13:12Z</dcterms:modified>
</cp:coreProperties>
</file>