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62" r:id="rId2"/>
    <p:sldId id="263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5" d="100"/>
          <a:sy n="85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8627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8850" name="Group 2"/>
          <p:cNvGrpSpPr>
            <a:grpSpLocks/>
          </p:cNvGrpSpPr>
          <p:nvPr/>
        </p:nvGrpSpPr>
        <p:grpSpPr bwMode="auto">
          <a:xfrm>
            <a:off x="-498475" y="1311275"/>
            <a:ext cx="10429875" cy="5908675"/>
            <a:chOff x="-313" y="824"/>
            <a:chExt cx="6570" cy="3722"/>
          </a:xfrm>
        </p:grpSpPr>
        <p:sp>
          <p:nvSpPr>
            <p:cNvPr id="78851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78852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78853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78854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78855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78856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78857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78858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78859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78860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78861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78862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78863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78864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78865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2" y="3504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/>
            </a:p>
          </p:txBody>
        </p:sp>
        <p:sp>
          <p:nvSpPr>
            <p:cNvPr id="78866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/>
            </a:p>
          </p:txBody>
        </p:sp>
        <p:sp>
          <p:nvSpPr>
            <p:cNvPr id="78867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78868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78869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78870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78871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78872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78873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78874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78875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78876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78877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78878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78879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78880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78881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78882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78883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884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885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886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887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888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889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890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891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892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893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894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895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896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897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898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899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00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01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02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03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04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05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06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07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08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09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10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11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12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13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14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15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16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17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18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19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20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21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22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23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24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25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26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27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28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29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30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31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32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33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34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35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36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37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38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39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40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41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42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43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44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45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46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47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48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49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50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51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52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53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54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55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56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57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58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59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60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61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62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63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64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65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66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67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68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69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70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71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72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73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74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75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76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77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78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79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80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81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82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83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84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85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86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87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88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89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90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91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92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93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94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95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96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97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98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999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00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01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02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03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04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05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06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07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08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09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10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11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12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13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14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15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16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17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18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19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20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21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22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23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24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25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26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27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28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29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30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31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32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33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34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35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36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37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38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39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40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41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42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43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44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45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46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47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48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49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50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51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52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53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54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55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56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57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58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59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60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61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62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63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64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9065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79066" name="Rectangle 21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446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79067" name="Rectangle 21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79068" name="Rectangle 220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9069" name="Rectangle 221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9070" name="Rectangle 222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B3D3E388-462E-4D28-8204-09620397B76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97445ADB-4D0E-48E1-943E-7DDF1ECACB0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153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465C1774-CF9B-4C7C-8B37-00A2A157453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19259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8A0E68B5-01F5-40E8-B946-43467C2D3F0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1432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E52463B3-CADC-4C89-81E5-3EDC300DD37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54154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3A07F995-B539-49BD-AFEA-53AC536D885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98952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0E888CE6-36AF-44B9-ABED-8195DDB82C1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1485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F89EC4AA-34EF-4C7F-9A42-5C7A4EC004C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58444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3013600A-A8DA-4244-83D5-B8B0D00F278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34522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607C158F-8742-4BEC-B7D8-8450D00F8F4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12259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94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94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5B4FA4C1-023F-41A9-8068-32E25FD89AD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177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826" name="Group 2"/>
          <p:cNvGrpSpPr>
            <a:grpSpLocks/>
          </p:cNvGrpSpPr>
          <p:nvPr/>
        </p:nvGrpSpPr>
        <p:grpSpPr bwMode="auto">
          <a:xfrm>
            <a:off x="-496888" y="1308100"/>
            <a:ext cx="10429876" cy="5908675"/>
            <a:chOff x="-313" y="824"/>
            <a:chExt cx="6570" cy="3722"/>
          </a:xfrm>
        </p:grpSpPr>
        <p:sp>
          <p:nvSpPr>
            <p:cNvPr id="77827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28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29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30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31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32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33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34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35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36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37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38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39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40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41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2" y="3504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42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43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44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45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46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47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48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49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50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51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52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53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54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55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56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57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58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77859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60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61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62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63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64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65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66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67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68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69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70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71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72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73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74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75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76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77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78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79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80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81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82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83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84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85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86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87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88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89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90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91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92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93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94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95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96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97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98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899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00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01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02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03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04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05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06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07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08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09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10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11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12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13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14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15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16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17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18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19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20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21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22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23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24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25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26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27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28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29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30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31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32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33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34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35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36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37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38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39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40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41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42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43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44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45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46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47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48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49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50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51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52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53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54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55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56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57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58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59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60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61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62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63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64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65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66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67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68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69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70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71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72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73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74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75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76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77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78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79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80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81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82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83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84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85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86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87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88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89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90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91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92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93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94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95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96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97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98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7999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00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01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02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03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04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05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06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07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08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09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10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11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12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13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14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15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16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17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18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19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20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21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22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23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24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25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26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27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28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29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30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31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32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33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34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35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36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37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38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39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40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8041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78042" name="Rectangle 21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FFFFFF"/>
                  </a:outerShdw>
                </a:effectLst>
              </a:defRPr>
            </a:lvl1pPr>
          </a:lstStyle>
          <a:p>
            <a:fld id="{9239D9F6-9B64-4DC0-9447-023647C0D77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8043" name="Rectangle 2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FFFFFF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78044" name="Rectangle 2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3638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FFFFFF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78045" name="Rectangle 22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78046" name="Rectangle 2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32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4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file:///\\upload.wikimedia.org\wikipedia\commons\8\82\Laboratory_sieves_BMK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hyperlink" Target="http://cs.wikipedia.org/wiki/Soubor:Filtrace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file:///\\upload.wikimedia.org\wikipedia\commons\c\ce\NaCl-zoutkristallen_op_Schott_Duran_100_ml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1835150" y="188913"/>
            <a:ext cx="5473700" cy="1223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1464" name="Group 24"/>
          <p:cNvGraphicFramePr>
            <a:graphicFrameLocks noGrp="1"/>
          </p:cNvGraphicFramePr>
          <p:nvPr/>
        </p:nvGraphicFramePr>
        <p:xfrm>
          <a:off x="1116013" y="4365625"/>
          <a:ext cx="7237412" cy="2234565"/>
        </p:xfrm>
        <a:graphic>
          <a:graphicData uri="http://schemas.openxmlformats.org/drawingml/2006/table">
            <a:tbl>
              <a:tblPr/>
              <a:tblGrid>
                <a:gridCol w="7237412"/>
              </a:tblGrid>
              <a:tr h="469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Základní škola a Mateřská škola generála Pattona Dýšina,    příspěvková organizace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AUTOR:      Mgr. Gabriela Budínská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NÁZEV:      VY_32_INOVACE_7B_07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TÉMA:        CHEMIE PRO 2. STUPEŇ ZŠ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220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ČÍSLO PROJEKTU:  </a:t>
                      </a:r>
                      <a:r>
                        <a:rPr kumimoji="0" 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CZ. 1. 07/ 1. 4. 00/ 21. 1843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61457" name="Picture 4" descr="C:\Users\jitka\Desktop\DSC_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412875"/>
            <a:ext cx="4625975" cy="295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Anotace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4865687"/>
          </a:xfrm>
        </p:spPr>
        <p:txBody>
          <a:bodyPr/>
          <a:lstStyle/>
          <a:p>
            <a:r>
              <a:rPr lang="cs-CZ"/>
              <a:t>Prezentace seznamuje žáky s metodami oddělování složek směsí – usazováním, odstřeďováním, filtrací a krystalizací.</a:t>
            </a:r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  <a:p>
            <a:r>
              <a:rPr lang="cs-CZ" sz="2400"/>
              <a:t>Autorem tohoto materiálu a všech jeho částí, není-li uvedeno jinak, je Mgr. Gabriela Budínská.</a:t>
            </a:r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cs-CZ" sz="3600" b="1"/>
              <a:t>Oddělování složek směsí I.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 b="1"/>
              <a:t>Usazování</a:t>
            </a:r>
            <a:r>
              <a:rPr lang="cs-CZ" sz="2800"/>
              <a:t>       - je </a:t>
            </a:r>
            <a:r>
              <a:rPr lang="cs-CZ" sz="2800" b="1"/>
              <a:t>nejjednodušší způsob</a:t>
            </a:r>
            <a:r>
              <a:rPr lang="cs-CZ" sz="2800"/>
              <a:t>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                           oddělování složek směsí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                         - probíhá </a:t>
            </a:r>
            <a:r>
              <a:rPr lang="cs-CZ" sz="2800" b="1"/>
              <a:t>na základě rozdílné</a:t>
            </a:r>
            <a:r>
              <a:rPr lang="cs-CZ" sz="2800"/>
              <a:t>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	                        </a:t>
            </a:r>
            <a:r>
              <a:rPr lang="cs-CZ" sz="2800" b="1"/>
              <a:t>hustoty</a:t>
            </a:r>
            <a:r>
              <a:rPr lang="cs-CZ" sz="2800"/>
              <a:t> složek směsi                          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                         - provádí se </a:t>
            </a:r>
            <a:r>
              <a:rPr lang="cs-CZ" sz="2800" b="1"/>
              <a:t>v dělící nálevce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 b="1"/>
              <a:t>Odstřeďování</a:t>
            </a:r>
            <a:r>
              <a:rPr lang="cs-CZ" sz="2800"/>
              <a:t> - dělící metoda probíhající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                           na stejném základě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                           jako usazování – </a:t>
            </a:r>
            <a:r>
              <a:rPr lang="cs-CZ" sz="2800" b="1"/>
              <a:t>je rychlejší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                         - využívá odstředivé síly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                         - provádí se </a:t>
            </a:r>
            <a:r>
              <a:rPr lang="cs-CZ" sz="2800" b="1"/>
              <a:t>v odstředivkách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8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8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0750"/>
          </a:xfrm>
        </p:spPr>
        <p:txBody>
          <a:bodyPr/>
          <a:lstStyle/>
          <a:p>
            <a:r>
              <a:rPr lang="cs-CZ" sz="3600" b="1"/>
              <a:t>Oddělování složek směsí I.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4865687"/>
          </a:xfrm>
        </p:spPr>
        <p:txBody>
          <a:bodyPr/>
          <a:lstStyle/>
          <a:p>
            <a:r>
              <a:rPr lang="cs-CZ" sz="2800" b="1"/>
              <a:t>Filtrace -</a:t>
            </a:r>
            <a:r>
              <a:rPr lang="cs-CZ" sz="2800"/>
              <a:t> metoda používaná k </a:t>
            </a:r>
            <a:r>
              <a:rPr lang="cs-CZ" sz="2800" b="1"/>
              <a:t>oddělování  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                   </a:t>
            </a:r>
            <a:r>
              <a:rPr lang="cs-CZ" sz="2800" b="1"/>
              <a:t>pevných složek od složek</a:t>
            </a:r>
            <a:r>
              <a:rPr lang="cs-CZ" sz="2800"/>
              <a:t>  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                   </a:t>
            </a:r>
            <a:r>
              <a:rPr lang="cs-CZ" sz="2800" b="1"/>
              <a:t>kapalných</a:t>
            </a:r>
            <a:r>
              <a:rPr lang="cs-CZ" sz="2800"/>
              <a:t> (popřípadě plynných)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                 - použití: průmysl, laboratoře,    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                                domácnosti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                 - </a:t>
            </a:r>
            <a:r>
              <a:rPr lang="cs-CZ" sz="2800" b="1"/>
              <a:t>pevné složky</a:t>
            </a:r>
            <a:r>
              <a:rPr lang="cs-CZ" sz="2800"/>
              <a:t> směsi 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                   se zachytávají </a:t>
            </a:r>
            <a:r>
              <a:rPr lang="cs-CZ" sz="2800" b="1"/>
              <a:t>na filtru</a:t>
            </a:r>
            <a:r>
              <a:rPr lang="cs-CZ" sz="2800"/>
              <a:t>, </a:t>
            </a:r>
            <a:r>
              <a:rPr lang="cs-CZ" sz="2800" b="1"/>
              <a:t>rozpuštěné</a:t>
            </a:r>
            <a:r>
              <a:rPr lang="cs-CZ" sz="2800"/>
              <a:t> 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                   </a:t>
            </a:r>
            <a:r>
              <a:rPr lang="cs-CZ" sz="2800" b="1"/>
              <a:t>složky </a:t>
            </a:r>
            <a:r>
              <a:rPr lang="cs-CZ" sz="2800"/>
              <a:t>směsi protékají jako tzv. </a:t>
            </a:r>
            <a:r>
              <a:rPr lang="cs-CZ" sz="2800" b="1"/>
              <a:t>filtrát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cs-CZ" sz="3600" b="1"/>
              <a:t>Filtrace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4865687"/>
          </a:xfrm>
        </p:spPr>
        <p:txBody>
          <a:bodyPr/>
          <a:lstStyle/>
          <a:p>
            <a:r>
              <a:rPr lang="cs-CZ"/>
              <a:t> K filtraci se mohou použít různé typy filtrů   </a:t>
            </a:r>
          </a:p>
          <a:p>
            <a:pPr>
              <a:buFont typeface="Wingdings" pitchFamily="2" charset="2"/>
              <a:buNone/>
            </a:pPr>
            <a:r>
              <a:rPr lang="cs-CZ"/>
              <a:t>    - např. síta, tkaniny, filtrační papír, písek,    </a:t>
            </a:r>
          </a:p>
          <a:p>
            <a:pPr>
              <a:buFont typeface="Wingdings" pitchFamily="2" charset="2"/>
              <a:buNone/>
            </a:pPr>
            <a:r>
              <a:rPr lang="cs-CZ"/>
              <a:t>      štěrk</a:t>
            </a:r>
          </a:p>
          <a:p>
            <a:pPr>
              <a:buFont typeface="Wingdings" pitchFamily="2" charset="2"/>
              <a:buNone/>
            </a:pPr>
            <a:r>
              <a:rPr lang="cs-CZ"/>
              <a:t>síta                            filtrační </a:t>
            </a:r>
          </a:p>
          <a:p>
            <a:pPr>
              <a:buFont typeface="Wingdings" pitchFamily="2" charset="2"/>
              <a:buNone/>
            </a:pPr>
            <a:r>
              <a:rPr lang="cs-CZ"/>
              <a:t>                                    papír   </a:t>
            </a:r>
          </a:p>
        </p:txBody>
      </p:sp>
      <p:pic>
        <p:nvPicPr>
          <p:cNvPr id="5125" name="Picture 5" descr="Soubor:Laboratory sieves BMK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3500438"/>
            <a:ext cx="2570163" cy="193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220px-Filtrace">
            <a:hlinkClick r:id="rId4"/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84888" y="3430588"/>
            <a:ext cx="2095500" cy="2052637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cs-CZ" sz="4000" b="1"/>
              <a:t>Oddělování složek směsí I.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29600" cy="5073650"/>
          </a:xfrm>
        </p:spPr>
        <p:txBody>
          <a:bodyPr/>
          <a:lstStyle/>
          <a:p>
            <a:r>
              <a:rPr lang="cs-CZ" b="1"/>
              <a:t>Krystalizace</a:t>
            </a:r>
            <a:r>
              <a:rPr lang="cs-CZ"/>
              <a:t> - </a:t>
            </a:r>
            <a:r>
              <a:rPr lang="cs-CZ" sz="2800"/>
              <a:t>metoda oddělování složek 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                               směsí, při které se využívá 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                               toho, že některé látky jsou 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                               schopné </a:t>
            </a:r>
            <a:r>
              <a:rPr lang="cs-CZ" sz="2800" b="1"/>
              <a:t>vylučovat se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                               z roztoků </a:t>
            </a:r>
            <a:r>
              <a:rPr lang="cs-CZ" sz="2800" b="1"/>
              <a:t>v podobě krystalů</a:t>
            </a:r>
          </a:p>
          <a:p>
            <a:pPr>
              <a:buFont typeface="Wingdings" pitchFamily="2" charset="2"/>
              <a:buNone/>
            </a:pPr>
            <a:endParaRPr lang="cs-CZ" sz="2000" b="1"/>
          </a:p>
          <a:p>
            <a:pPr>
              <a:buFont typeface="Wingdings" pitchFamily="2" charset="2"/>
              <a:buNone/>
            </a:pPr>
            <a:endParaRPr lang="cs-CZ" sz="2000"/>
          </a:p>
          <a:p>
            <a:pPr>
              <a:buFont typeface="Wingdings" pitchFamily="2" charset="2"/>
              <a:buNone/>
            </a:pPr>
            <a:r>
              <a:rPr lang="cs-CZ" sz="2000"/>
              <a:t> </a:t>
            </a:r>
            <a:r>
              <a:rPr lang="cs-CZ" sz="2400"/>
              <a:t>Krystaly chloridu sodného</a:t>
            </a:r>
          </a:p>
          <a:p>
            <a:pPr>
              <a:buFont typeface="Wingdings" pitchFamily="2" charset="2"/>
              <a:buNone/>
            </a:pPr>
            <a:r>
              <a:rPr lang="cs-CZ" sz="2400"/>
              <a:t> (soli) vzniklé odpařením</a:t>
            </a:r>
          </a:p>
          <a:p>
            <a:pPr>
              <a:buFont typeface="Wingdings" pitchFamily="2" charset="2"/>
              <a:buNone/>
            </a:pPr>
            <a:r>
              <a:rPr lang="cs-CZ" sz="2400"/>
              <a:t> vody z roztoku</a:t>
            </a:r>
          </a:p>
          <a:p>
            <a:pPr>
              <a:buFont typeface="Wingdings" pitchFamily="2" charset="2"/>
              <a:buNone/>
            </a:pPr>
            <a:endParaRPr lang="cs-CZ" sz="2400"/>
          </a:p>
        </p:txBody>
      </p:sp>
      <p:pic>
        <p:nvPicPr>
          <p:cNvPr id="8197" name="Picture 5" descr="Soubor:NaCl-zoutkristallen op Schott Duran 100 ml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3" y="4005263"/>
            <a:ext cx="2601912" cy="1951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cs-CZ" sz="3600" b="1"/>
              <a:t>Použité zdroje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81075"/>
            <a:ext cx="8229600" cy="51530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500"/>
              <a:t>Obrázky z otevřené galerie Microsoft Office.</a:t>
            </a:r>
          </a:p>
          <a:p>
            <a:pPr>
              <a:lnSpc>
                <a:spcPct val="90000"/>
              </a:lnSpc>
            </a:pPr>
            <a:r>
              <a:rPr lang="cs-CZ" sz="2500"/>
              <a:t>BENEŠ, Pavel, Václav PUMPR a Jiří BANÝR. </a:t>
            </a:r>
            <a:r>
              <a:rPr lang="cs-CZ" sz="2500" i="1"/>
              <a:t>Základy chemie pro 2. stupeň základní školy, nižší ročníky víceletých gymnázií a střední školy</a:t>
            </a:r>
            <a:r>
              <a:rPr lang="cs-CZ" sz="2500"/>
              <a:t>. Vyd. 2. Ilustrace Naděžda Lexová, Miroslava Jakešová. Praha: Fortuna, 1996c1993, 2 sv. ISBN 80-7168-312-42. </a:t>
            </a:r>
          </a:p>
          <a:p>
            <a:pPr>
              <a:lnSpc>
                <a:spcPct val="90000"/>
              </a:lnSpc>
            </a:pPr>
            <a:r>
              <a:rPr lang="cs-CZ" sz="2500"/>
              <a:t>ŠKODA, Jiří a Pavel DOULÍK. </a:t>
            </a:r>
            <a:r>
              <a:rPr lang="cs-CZ" sz="2500" i="1"/>
              <a:t>Chemie 8: pro základní školy a víceletá gymnázia : učebnice</a:t>
            </a:r>
            <a:r>
              <a:rPr lang="cs-CZ" sz="2500"/>
              <a:t>. 1. vyd. Plzeň: Fraus, 2006, 136 s. ISBN 80-723-8442-2. </a:t>
            </a:r>
          </a:p>
          <a:p>
            <a:pPr>
              <a:lnSpc>
                <a:spcPct val="90000"/>
              </a:lnSpc>
            </a:pPr>
            <a:r>
              <a:rPr lang="cs-CZ" sz="2500"/>
              <a:t>WERTHEIM, Jane, Chris OXLADE a John WATERHOUSE. </a:t>
            </a:r>
            <a:r>
              <a:rPr lang="cs-CZ" sz="2500" i="1"/>
              <a:t>Ilustrovaný přehled chemie</a:t>
            </a:r>
            <a:r>
              <a:rPr lang="cs-CZ" sz="2500"/>
              <a:t>. [1. vyd.]. Překlad Petr Pánek. Ilustrace Kuo Kang Chen. Ostrava: Blesk, 1994, 128 s., barev. vyobr. ISBN 80-856-0633-X. </a:t>
            </a:r>
          </a:p>
          <a:p>
            <a:pPr>
              <a:lnSpc>
                <a:spcPct val="90000"/>
              </a:lnSpc>
            </a:pPr>
            <a:endParaRPr lang="cs-CZ" sz="24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ody">
  <a:themeElements>
    <a:clrScheme name="Body 4">
      <a:dk1>
        <a:srgbClr val="000000"/>
      </a:dk1>
      <a:lt1>
        <a:srgbClr val="FDEB9D"/>
      </a:lt1>
      <a:dk2>
        <a:srgbClr val="000000"/>
      </a:dk2>
      <a:lt2>
        <a:srgbClr val="E0CE82"/>
      </a:lt2>
      <a:accent1>
        <a:srgbClr val="EAEAEA"/>
      </a:accent1>
      <a:accent2>
        <a:srgbClr val="C2B476"/>
      </a:accent2>
      <a:accent3>
        <a:srgbClr val="FEF3CC"/>
      </a:accent3>
      <a:accent4>
        <a:srgbClr val="000000"/>
      </a:accent4>
      <a:accent5>
        <a:srgbClr val="F3F3F3"/>
      </a:accent5>
      <a:accent6>
        <a:srgbClr val="B0A36A"/>
      </a:accent6>
      <a:hlink>
        <a:srgbClr val="A47900"/>
      </a:hlink>
      <a:folHlink>
        <a:srgbClr val="8C8900"/>
      </a:folHlink>
    </a:clrScheme>
    <a:fontScheme name="Body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ody 1">
        <a:dk1>
          <a:srgbClr val="00008A"/>
        </a:dk1>
        <a:lt1>
          <a:srgbClr val="FFFFFF"/>
        </a:lt1>
        <a:dk2>
          <a:srgbClr val="000099"/>
        </a:dk2>
        <a:lt2>
          <a:srgbClr val="FFFFFF"/>
        </a:lt2>
        <a:accent1>
          <a:srgbClr val="0099FF"/>
        </a:accent1>
        <a:accent2>
          <a:srgbClr val="00007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6E"/>
        </a:accent6>
        <a:hlink>
          <a:srgbClr val="EAEAEA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2">
        <a:dk1>
          <a:srgbClr val="5B5B89"/>
        </a:dk1>
        <a:lt1>
          <a:srgbClr val="FFFFFF"/>
        </a:lt1>
        <a:dk2>
          <a:srgbClr val="666699"/>
        </a:dk2>
        <a:lt2>
          <a:srgbClr val="DFDEF6"/>
        </a:lt2>
        <a:accent1>
          <a:srgbClr val="6666FF"/>
        </a:accent1>
        <a:accent2>
          <a:srgbClr val="52527C"/>
        </a:accent2>
        <a:accent3>
          <a:srgbClr val="B8B8CA"/>
        </a:accent3>
        <a:accent4>
          <a:srgbClr val="DADADA"/>
        </a:accent4>
        <a:accent5>
          <a:srgbClr val="B8B8FF"/>
        </a:accent5>
        <a:accent6>
          <a:srgbClr val="494970"/>
        </a:accent6>
        <a:hlink>
          <a:srgbClr val="9999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3">
        <a:dk1>
          <a:srgbClr val="70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6000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560000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4">
        <a:dk1>
          <a:srgbClr val="000000"/>
        </a:dk1>
        <a:lt1>
          <a:srgbClr val="FDEB9D"/>
        </a:lt1>
        <a:dk2>
          <a:srgbClr val="000000"/>
        </a:dk2>
        <a:lt2>
          <a:srgbClr val="E0CE82"/>
        </a:lt2>
        <a:accent1>
          <a:srgbClr val="EAEAEA"/>
        </a:accent1>
        <a:accent2>
          <a:srgbClr val="C2B476"/>
        </a:accent2>
        <a:accent3>
          <a:srgbClr val="FEF3CC"/>
        </a:accent3>
        <a:accent4>
          <a:srgbClr val="000000"/>
        </a:accent4>
        <a:accent5>
          <a:srgbClr val="F3F3F3"/>
        </a:accent5>
        <a:accent6>
          <a:srgbClr val="B0A36A"/>
        </a:accent6>
        <a:hlink>
          <a:srgbClr val="A47900"/>
        </a:hlink>
        <a:folHlink>
          <a:srgbClr val="8C8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5">
        <a:dk1>
          <a:srgbClr val="5B5E52"/>
        </a:dk1>
        <a:lt1>
          <a:srgbClr val="FFFFFF"/>
        </a:lt1>
        <a:dk2>
          <a:srgbClr val="686B5D"/>
        </a:dk2>
        <a:lt2>
          <a:srgbClr val="CCD5C7"/>
        </a:lt2>
        <a:accent1>
          <a:srgbClr val="809EA8"/>
        </a:accent1>
        <a:accent2>
          <a:srgbClr val="4F5147"/>
        </a:accent2>
        <a:accent3>
          <a:srgbClr val="B9BAB6"/>
        </a:accent3>
        <a:accent4>
          <a:srgbClr val="DADADA"/>
        </a:accent4>
        <a:accent5>
          <a:srgbClr val="C0CCD1"/>
        </a:accent5>
        <a:accent6>
          <a:srgbClr val="47493F"/>
        </a:accent6>
        <a:hlink>
          <a:srgbClr val="AAA854"/>
        </a:hlink>
        <a:folHlink>
          <a:srgbClr val="E1D09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6">
        <a:dk1>
          <a:srgbClr val="46532B"/>
        </a:dk1>
        <a:lt1>
          <a:srgbClr val="FFFFFF"/>
        </a:lt1>
        <a:dk2>
          <a:srgbClr val="4E5D31"/>
        </a:dk2>
        <a:lt2>
          <a:srgbClr val="FFFFCC"/>
        </a:lt2>
        <a:accent1>
          <a:srgbClr val="8F8C00"/>
        </a:accent1>
        <a:accent2>
          <a:srgbClr val="424F29"/>
        </a:accent2>
        <a:accent3>
          <a:srgbClr val="B2B6AD"/>
        </a:accent3>
        <a:accent4>
          <a:srgbClr val="DADADA"/>
        </a:accent4>
        <a:accent5>
          <a:srgbClr val="C6C5AA"/>
        </a:accent5>
        <a:accent6>
          <a:srgbClr val="3B4724"/>
        </a:accent6>
        <a:hlink>
          <a:srgbClr val="33CC33"/>
        </a:hlink>
        <a:folHlink>
          <a:srgbClr val="00A1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7">
        <a:dk1>
          <a:srgbClr val="007673"/>
        </a:dk1>
        <a:lt1>
          <a:srgbClr val="FFFFFF"/>
        </a:lt1>
        <a:dk2>
          <a:srgbClr val="008080"/>
        </a:dk2>
        <a:lt2>
          <a:srgbClr val="FFFF99"/>
        </a:lt2>
        <a:accent1>
          <a:srgbClr val="33CCCC"/>
        </a:accent1>
        <a:accent2>
          <a:srgbClr val="006462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005A58"/>
        </a:accent6>
        <a:hlink>
          <a:srgbClr val="FFCC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8">
        <a:dk1>
          <a:srgbClr val="000000"/>
        </a:dk1>
        <a:lt1>
          <a:srgbClr val="E6F8F4"/>
        </a:lt1>
        <a:dk2>
          <a:srgbClr val="000000"/>
        </a:dk2>
        <a:lt2>
          <a:srgbClr val="C5DBD6"/>
        </a:lt2>
        <a:accent1>
          <a:srgbClr val="CCFF99"/>
        </a:accent1>
        <a:accent2>
          <a:srgbClr val="ACBAB7"/>
        </a:accent2>
        <a:accent3>
          <a:srgbClr val="F0FBF8"/>
        </a:accent3>
        <a:accent4>
          <a:srgbClr val="000000"/>
        </a:accent4>
        <a:accent5>
          <a:srgbClr val="E2FFCA"/>
        </a:accent5>
        <a:accent6>
          <a:srgbClr val="9BA8A6"/>
        </a:accent6>
        <a:hlink>
          <a:srgbClr val="008080"/>
        </a:hlink>
        <a:folHlink>
          <a:srgbClr val="00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9">
        <a:dk1>
          <a:srgbClr val="000000"/>
        </a:dk1>
        <a:lt1>
          <a:srgbClr val="EAEAEA"/>
        </a:lt1>
        <a:dk2>
          <a:srgbClr val="000000"/>
        </a:dk2>
        <a:lt2>
          <a:srgbClr val="D1D1D1"/>
        </a:lt2>
        <a:accent1>
          <a:srgbClr val="CCECFF"/>
        </a:accent1>
        <a:accent2>
          <a:srgbClr val="B2B2B2"/>
        </a:accent2>
        <a:accent3>
          <a:srgbClr val="F3F3F3"/>
        </a:accent3>
        <a:accent4>
          <a:srgbClr val="000000"/>
        </a:accent4>
        <a:accent5>
          <a:srgbClr val="E2F4FF"/>
        </a:accent5>
        <a:accent6>
          <a:srgbClr val="A1A1A1"/>
        </a:accent6>
        <a:hlink>
          <a:srgbClr val="7200E4"/>
        </a:hlink>
        <a:folHlink>
          <a:srgbClr val="0033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Digital Dots</Template>
  <TotalTime>108</TotalTime>
  <Words>235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Body</vt:lpstr>
      <vt:lpstr>Prezentace aplikace PowerPoint</vt:lpstr>
      <vt:lpstr>Anotace</vt:lpstr>
      <vt:lpstr>Oddělování složek směsí I.</vt:lpstr>
      <vt:lpstr>Oddělování složek směsí I.</vt:lpstr>
      <vt:lpstr>Filtrace</vt:lpstr>
      <vt:lpstr>Oddělování složek směsí I.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root</dc:creator>
  <cp:lastModifiedBy>jitka</cp:lastModifiedBy>
  <cp:revision>9</cp:revision>
  <dcterms:created xsi:type="dcterms:W3CDTF">2013-02-26T17:41:07Z</dcterms:created>
  <dcterms:modified xsi:type="dcterms:W3CDTF">2013-05-18T16:52:57Z</dcterms:modified>
</cp:coreProperties>
</file>