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2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4096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6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6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6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6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6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6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7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4097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4097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8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8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4099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9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9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9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9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4099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99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99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99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99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1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2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3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4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6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7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8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9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0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1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2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3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4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5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6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17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78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1179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1180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181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182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AF6C1EE-CB10-49C8-A571-264873D52E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1F1A8C4-2915-4BAF-8DC9-E2CDCB162BE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498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6DA879D-137E-47F2-A07D-79F41F4917D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081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E1667CE-2CB1-467B-AED9-32DA9B8AD42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81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B8B0D1B-C40E-4B75-AABB-47951BFCABA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530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522674B-648B-4851-9723-633611B6F4C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351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BABE2D3-879D-4FEB-9136-4C323A7B58F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532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CDDB4FE-270C-47A6-AB78-A8EBCC848E1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890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C5F97C9-C430-42A3-A2DA-4E9BE07583D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557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3E434AA-06B7-4A48-8E1B-5E951F91DEE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181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8821A14-164B-4E3F-AAF5-3CA68E33495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267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8AC68F6-6104-46C7-895B-53226E8F905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164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8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39939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0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1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2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3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4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5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6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7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8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49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0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1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2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3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4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5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6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7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8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59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0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1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2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3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4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5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6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7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8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69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70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39971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2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3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4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5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6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7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8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79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0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1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2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3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4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5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6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7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8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89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0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1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2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3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4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5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6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7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8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9999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0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1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2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3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4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5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6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7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8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09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0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1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2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3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4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5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6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7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8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19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0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1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2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3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4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5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6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7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8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29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0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1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2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3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4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5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6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7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8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39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0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1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2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3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4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5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6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7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8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49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0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1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2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3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4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5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6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7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8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59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0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1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2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3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4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5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6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7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8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69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0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1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2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3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4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5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6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7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8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79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0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1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2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3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4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5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6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7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8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89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0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1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2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3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4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5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6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7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8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099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0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1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2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3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4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5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6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7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8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09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0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1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2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3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4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5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6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7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8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19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0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1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2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3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4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5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6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7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8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29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0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1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2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3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4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5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6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7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8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39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0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1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2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3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4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5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6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7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8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49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50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51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52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0153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0154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fld id="{27E4D551-791B-4B02-A558-639D0B819AF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0155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0156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0157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0158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4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file:///\\upload.wikimedia.org\wikipedia\commons\6\6c\Petroleum_distillation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\\upload.wikimedia.org\wikipedia\commons\7\7c\Iod_kristall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4051" name="Group 19"/>
          <p:cNvGraphicFramePr>
            <a:graphicFrameLocks noGrp="1"/>
          </p:cNvGraphicFramePr>
          <p:nvPr/>
        </p:nvGraphicFramePr>
        <p:xfrm>
          <a:off x="755650" y="4508500"/>
          <a:ext cx="7777163" cy="2234565"/>
        </p:xfrm>
        <a:graphic>
          <a:graphicData uri="http://schemas.openxmlformats.org/drawingml/2006/table">
            <a:tbl>
              <a:tblPr/>
              <a:tblGrid>
                <a:gridCol w="7777163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NÁZEV:      VY_32_INOVACE_7B_08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4049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Prezentace seznamuje žáky s metodami oddělování složek směsí – destilací, rektifikací a sublimací. Popisuje schéma destilační aparatury.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Oddělování složek směsí II.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656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000" b="1"/>
              <a:t>Destilace</a:t>
            </a:r>
            <a:r>
              <a:rPr lang="cs-CZ" sz="3000"/>
              <a:t> - velmi důležitá metoda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  </a:t>
            </a:r>
            <a:r>
              <a:rPr lang="cs-CZ" sz="3000" b="1"/>
              <a:t>oddělování kapalných složek</a:t>
            </a:r>
            <a:r>
              <a:rPr lang="cs-CZ" sz="3000"/>
              <a:t>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  směsí, často se využívá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  v průmyslu i laboratořích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- </a:t>
            </a:r>
            <a:r>
              <a:rPr lang="cs-CZ" sz="3000" b="1"/>
              <a:t>dělení</a:t>
            </a:r>
            <a:r>
              <a:rPr lang="cs-CZ" sz="3000"/>
              <a:t> probíhá </a:t>
            </a:r>
            <a:r>
              <a:rPr lang="cs-CZ" sz="3000" b="1"/>
              <a:t>na základě</a:t>
            </a:r>
            <a:r>
              <a:rPr lang="cs-CZ" sz="300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  </a:t>
            </a:r>
            <a:r>
              <a:rPr lang="cs-CZ" sz="3000" b="1"/>
              <a:t>rozdílných teplot varu</a:t>
            </a:r>
            <a:r>
              <a:rPr lang="cs-CZ" sz="3000"/>
              <a:t> kapalin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  ve směsi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/>
              <a:t>                    - provádí se </a:t>
            </a:r>
            <a:r>
              <a:rPr lang="cs-CZ" sz="3000" b="1"/>
              <a:t>v destilační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000" b="1"/>
              <a:t>                      aparatuře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600" b="1"/>
              <a:t>Destilační aparatura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96975"/>
            <a:ext cx="3683000" cy="4929188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1. Kahan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2. Destilační baňka 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3. Spojovací trubice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4. Teploměr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5. Chladič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6. Vtok chladicí vody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7. Výtok chladicí vody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8. Baňka s destilátem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9. Odvod k vývěvě 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    (při destilaci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    za sníženého tlaku)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400" b="1"/>
              <a:t>10. Alonž</a:t>
            </a:r>
          </a:p>
        </p:txBody>
      </p:sp>
      <p:pic>
        <p:nvPicPr>
          <p:cNvPr id="4102" name="Picture 6" descr="Simple_chem_distillat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638" y="1196975"/>
            <a:ext cx="3962400" cy="44577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4" name="AutoShape 8"/>
          <p:cNvSpPr>
            <a:spLocks/>
          </p:cNvSpPr>
          <p:nvPr/>
        </p:nvSpPr>
        <p:spPr bwMode="auto">
          <a:xfrm>
            <a:off x="5580063" y="5394325"/>
            <a:ext cx="1584325" cy="1203325"/>
          </a:xfrm>
          <a:prstGeom prst="borderCallout2">
            <a:avLst>
              <a:gd name="adj1" fmla="val 9500"/>
              <a:gd name="adj2" fmla="val -4810"/>
              <a:gd name="adj3" fmla="val 9500"/>
              <a:gd name="adj4" fmla="val -14528"/>
              <a:gd name="adj5" fmla="val -108444"/>
              <a:gd name="adj6" fmla="val -28556"/>
            </a:avLst>
          </a:prstGeom>
          <a:solidFill>
            <a:schemeClr val="accent1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směs určená </a:t>
            </a:r>
          </a:p>
          <a:p>
            <a:pPr algn="ctr"/>
            <a:r>
              <a:rPr lang="cs-CZ" sz="2400"/>
              <a:t>k destilaci</a:t>
            </a:r>
          </a:p>
        </p:txBody>
      </p:sp>
      <p:sp>
        <p:nvSpPr>
          <p:cNvPr id="4105" name="AutoShape 9"/>
          <p:cNvSpPr>
            <a:spLocks/>
          </p:cNvSpPr>
          <p:nvPr/>
        </p:nvSpPr>
        <p:spPr bwMode="auto">
          <a:xfrm>
            <a:off x="7735888" y="5686425"/>
            <a:ext cx="1271587" cy="625475"/>
          </a:xfrm>
          <a:prstGeom prst="borderCallout2">
            <a:avLst>
              <a:gd name="adj1" fmla="val 18273"/>
              <a:gd name="adj2" fmla="val -5991"/>
              <a:gd name="adj3" fmla="val 18273"/>
              <a:gd name="adj4" fmla="val -12486"/>
              <a:gd name="adj5" fmla="val -158375"/>
              <a:gd name="adj6" fmla="val -19352"/>
            </a:avLst>
          </a:prstGeom>
          <a:solidFill>
            <a:schemeClr val="accent1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destilát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3600" b="1"/>
              <a:t>Oddělování složek směsí II.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Rektifikace -</a:t>
            </a:r>
            <a:r>
              <a:rPr lang="cs-CZ"/>
              <a:t> </a:t>
            </a:r>
            <a:r>
              <a:rPr lang="cs-CZ" sz="2800"/>
              <a:t>je </a:t>
            </a:r>
            <a:r>
              <a:rPr lang="cs-CZ" sz="2800" b="1"/>
              <a:t>mnohonásobná destilace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- používá se k oddělování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  směsí, jejichž </a:t>
            </a:r>
            <a:r>
              <a:rPr lang="cs-CZ" sz="2800" b="1"/>
              <a:t>složky mají</a:t>
            </a:r>
            <a:r>
              <a:rPr lang="cs-CZ" sz="280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  </a:t>
            </a:r>
            <a:r>
              <a:rPr lang="cs-CZ" sz="2800" b="1"/>
              <a:t>málo odlišné teploty varu</a:t>
            </a:r>
            <a:r>
              <a:rPr lang="cs-CZ" sz="280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  (např. u ropy)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/>
              <a:t>                           - provádí se </a:t>
            </a:r>
            <a:r>
              <a:rPr lang="cs-CZ" sz="2800" b="1"/>
              <a:t>v destilačních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/>
              <a:t>                             kolonách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8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000"/>
              <a:t>    </a:t>
            </a:r>
            <a:r>
              <a:rPr lang="cs-CZ" sz="2400"/>
              <a:t>Schéma ropné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/>
              <a:t>  destilační kolony</a:t>
            </a:r>
          </a:p>
        </p:txBody>
      </p:sp>
      <p:pic>
        <p:nvPicPr>
          <p:cNvPr id="6149" name="Picture 5" descr="Soubor:Petroleum distillation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724400"/>
            <a:ext cx="3048000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4000" b="1"/>
              <a:t>Oddělování složek směsí II.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65687"/>
          </a:xfrm>
        </p:spPr>
        <p:txBody>
          <a:bodyPr/>
          <a:lstStyle/>
          <a:p>
            <a:r>
              <a:rPr lang="cs-CZ" b="1"/>
              <a:t>Sublimace</a:t>
            </a:r>
            <a:r>
              <a:rPr lang="cs-CZ"/>
              <a:t> - je metoda, která se používá                         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 k oddělování sublimujících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 složek směsi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- sublimující látkou je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např. jód nebo naftalen</a:t>
            </a:r>
          </a:p>
          <a:p>
            <a:pPr>
              <a:buFont typeface="Wingdings" pitchFamily="2" charset="2"/>
              <a:buNone/>
            </a:pPr>
            <a:r>
              <a:rPr lang="cs-CZ"/>
              <a:t>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Jód  </a:t>
            </a:r>
          </a:p>
        </p:txBody>
      </p:sp>
      <p:pic>
        <p:nvPicPr>
          <p:cNvPr id="7173" name="Picture 5" descr="Soubor:Iod kristall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437063"/>
            <a:ext cx="3252788" cy="173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530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dy">
  <a:themeElements>
    <a:clrScheme name="Body 4">
      <a:dk1>
        <a:srgbClr val="000000"/>
      </a:dk1>
      <a:lt1>
        <a:srgbClr val="FDEB9D"/>
      </a:lt1>
      <a:dk2>
        <a:srgbClr val="000000"/>
      </a:dk2>
      <a:lt2>
        <a:srgbClr val="E0CE82"/>
      </a:lt2>
      <a:accent1>
        <a:srgbClr val="EAEAEA"/>
      </a:accent1>
      <a:accent2>
        <a:srgbClr val="C2B476"/>
      </a:accent2>
      <a:accent3>
        <a:srgbClr val="FEF3CC"/>
      </a:accent3>
      <a:accent4>
        <a:srgbClr val="000000"/>
      </a:accent4>
      <a:accent5>
        <a:srgbClr val="F3F3F3"/>
      </a:accent5>
      <a:accent6>
        <a:srgbClr val="B0A36A"/>
      </a:accent6>
      <a:hlink>
        <a:srgbClr val="A47900"/>
      </a:hlink>
      <a:folHlink>
        <a:srgbClr val="8C8900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110</TotalTime>
  <Words>274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Body</vt:lpstr>
      <vt:lpstr>Prezentace aplikace PowerPoint</vt:lpstr>
      <vt:lpstr>Anotace</vt:lpstr>
      <vt:lpstr>Oddělování složek směsí II.</vt:lpstr>
      <vt:lpstr>Destilační aparatura</vt:lpstr>
      <vt:lpstr>Oddělování složek směsí II.</vt:lpstr>
      <vt:lpstr>Oddělování složek směsí II.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10</cp:revision>
  <dcterms:created xsi:type="dcterms:W3CDTF">2013-02-26T19:50:15Z</dcterms:created>
  <dcterms:modified xsi:type="dcterms:W3CDTF">2013-05-18T16:53:23Z</dcterms:modified>
</cp:coreProperties>
</file>