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1"/>
  </p:sld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E8EECA-49EA-45D0-AF4D-105FED5EBAC0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469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8260887-194C-48B3-B466-8229CE8B098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44838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AD4A9F2-5CB9-494B-AD31-75868B12202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34477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4AA7C5-9AB4-43A8-866D-041642A2860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24315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587736-4C65-4681-A4C4-E706EFC48F2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96816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58A068-32D7-44AB-BDB2-C733F935196F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1781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0C0B45-FE52-4906-AABF-905D39D396C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51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F5A319-56D8-4C19-89D3-F58E952392A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9156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5CF05CD-AEF5-4F7A-B856-03E646BFB8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113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8A7DF4-1E10-44CC-95A3-46F7CE386BF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508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58800C-9B93-415B-9B44-EBE965A2718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828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710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/>
          </a:p>
        </p:txBody>
      </p:sp>
      <p:sp>
        <p:nvSpPr>
          <p:cNvPr id="4710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4711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7BD609B6-A13C-40A2-8B7E-3769E1D11AA3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file:///\\upload.wikimedia.org\wikipedia\commons\b\b9\Democritus2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file:///\\upload.wikimedia.org\wikipedia\commons\b\b3\Robert_Boyle_0001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file:///\\upload.wikimedia.org\wikipedia\commons\3\3f\Dalton_John_desk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file:///\\upload.wikimedia.org\wikipedia\commons\6\6a\Ernest_Rutherford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file:///\\upload.wikimedia.org\wikipedia\commons\c\c2\Chadwick.jp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49155" name="Group 3"/>
          <p:cNvGraphicFramePr>
            <a:graphicFrameLocks noGrp="1"/>
          </p:cNvGraphicFramePr>
          <p:nvPr/>
        </p:nvGraphicFramePr>
        <p:xfrm>
          <a:off x="755650" y="4508500"/>
          <a:ext cx="7777163" cy="2234565"/>
        </p:xfrm>
        <a:graphic>
          <a:graphicData uri="http://schemas.openxmlformats.org/drawingml/2006/table">
            <a:tbl>
              <a:tblPr/>
              <a:tblGrid>
                <a:gridCol w="7777163"/>
              </a:tblGrid>
              <a:tr h="4413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a Mateřská škola generála Pattona Dýšina,    příspěvková organizace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Mgr. Gabriela Budínská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      VY_32_INOVACE_7B_13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TÉMA:        CHEMIE PRO 2. STUPEŇ ZŠ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220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  </a:t>
                      </a: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 1. 07/ 1. 4. 00/ 21. 1843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9169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/>
          <a:lstStyle/>
          <a:p>
            <a:r>
              <a:rPr lang="cs-CZ" b="1"/>
              <a:t>Anotace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r>
              <a:rPr lang="cs-CZ"/>
              <a:t>Prezentace seznamuje žáky s historickým vývojem teorií o stavbě atomu. Seznamuje je s významnými učenci a vědci,           kteří se zabývali stavbou atomu.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endParaRPr lang="cs-CZ"/>
          </a:p>
          <a:p>
            <a:r>
              <a:rPr lang="cs-CZ" sz="2400"/>
              <a:t>Autorem tohoto materiálu a všech jeho částí, není-li uvedeno jinak, je Mgr. Gabriela Budínská.</a:t>
            </a:r>
          </a:p>
          <a:p>
            <a:pPr>
              <a:buFontTx/>
              <a:buNone/>
            </a:pPr>
            <a:endParaRPr lang="cs-CZ" sz="2400"/>
          </a:p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00062"/>
          </a:xfrm>
        </p:spPr>
        <p:txBody>
          <a:bodyPr/>
          <a:lstStyle/>
          <a:p>
            <a:r>
              <a:rPr lang="cs-CZ" sz="3600" b="1"/>
              <a:t>Stavba atomu - historie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218113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         </a:t>
            </a:r>
            <a:r>
              <a:rPr lang="cs-CZ" sz="2000" b="1"/>
              <a:t>Řecký učenec Démokritos z Abdér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              </a:t>
            </a:r>
            <a:r>
              <a:rPr lang="cs-CZ" sz="2000"/>
              <a:t>(přibližně 460 – 370 př. n. l.)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Byl filosofem a jedním             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z nejvýznamnějších  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starověkých učenců.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Předpokládal, že </a:t>
            </a:r>
            <a:r>
              <a:rPr lang="cs-CZ" sz="2400" b="1"/>
              <a:t>se látky               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skládají z nejmenších,      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neviditelných, nedělitelných,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neměnných</a:t>
            </a:r>
            <a:r>
              <a:rPr lang="cs-CZ" sz="2400"/>
              <a:t> a tedy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i nezničitelných </a:t>
            </a:r>
            <a:r>
              <a:rPr lang="cs-CZ" sz="2400" b="1"/>
              <a:t>tělísek</a:t>
            </a:r>
            <a:r>
              <a:rPr lang="cs-CZ" sz="2400"/>
              <a:t>,               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Které </a:t>
            </a:r>
            <a:r>
              <a:rPr lang="cs-CZ" sz="2400" b="1"/>
              <a:t>nazval atomy</a:t>
            </a:r>
            <a:r>
              <a:rPr lang="cs-CZ" sz="2400"/>
              <a:t> (z řeckého         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atomos = nedělitelný).                           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Ty se pohybují a je                           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jich nekonečné množství. </a:t>
            </a:r>
          </a:p>
        </p:txBody>
      </p:sp>
      <p:pic>
        <p:nvPicPr>
          <p:cNvPr id="3081" name="Picture 9" descr="Soubor:Democritus2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628775"/>
            <a:ext cx="3138488" cy="430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4000" b="1"/>
              <a:t>Robert Boyle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1052513"/>
            <a:ext cx="8291512" cy="5329237"/>
          </a:xfrm>
        </p:spPr>
        <p:txBody>
          <a:bodyPr/>
          <a:lstStyle/>
          <a:p>
            <a:pPr>
              <a:buFontTx/>
              <a:buNone/>
            </a:pPr>
            <a:r>
              <a:rPr lang="cs-CZ" sz="3600"/>
              <a:t>                      </a:t>
            </a:r>
            <a:r>
              <a:rPr lang="cs-CZ"/>
              <a:t>(1627 – 1691)</a:t>
            </a:r>
          </a:p>
          <a:p>
            <a:pPr>
              <a:buFontTx/>
              <a:buNone/>
            </a:pPr>
            <a:r>
              <a:rPr lang="cs-CZ" sz="2800"/>
              <a:t>Byl anglický přírodovědec, </a:t>
            </a:r>
          </a:p>
          <a:p>
            <a:pPr>
              <a:buFontTx/>
              <a:buNone/>
            </a:pPr>
            <a:r>
              <a:rPr lang="cs-CZ" sz="2800"/>
              <a:t>chemik, fyzik a vynálezce.                            </a:t>
            </a:r>
          </a:p>
          <a:p>
            <a:pPr>
              <a:buFontTx/>
              <a:buNone/>
            </a:pPr>
            <a:r>
              <a:rPr lang="cs-CZ" sz="2800"/>
              <a:t>Jeden ze </a:t>
            </a:r>
            <a:r>
              <a:rPr lang="cs-CZ" sz="2800" b="1"/>
              <a:t>zakladatel</a:t>
            </a:r>
            <a:r>
              <a:rPr lang="cs-CZ" sz="2800"/>
              <a:t>ů </a:t>
            </a:r>
            <a:r>
              <a:rPr lang="cs-CZ" sz="2800" b="1"/>
              <a:t>moderní</a:t>
            </a:r>
            <a:r>
              <a:rPr lang="cs-CZ" sz="2800"/>
              <a:t>                   </a:t>
            </a:r>
          </a:p>
          <a:p>
            <a:pPr>
              <a:buFontTx/>
              <a:buNone/>
            </a:pPr>
            <a:r>
              <a:rPr lang="cs-CZ" sz="2800" b="1"/>
              <a:t>chemie</a:t>
            </a:r>
            <a:r>
              <a:rPr lang="cs-CZ" sz="2800"/>
              <a:t>. Za základní stavební                     </a:t>
            </a:r>
          </a:p>
          <a:p>
            <a:pPr>
              <a:buFontTx/>
              <a:buNone/>
            </a:pPr>
            <a:r>
              <a:rPr lang="cs-CZ" sz="2800"/>
              <a:t>částice látek považoval </a:t>
            </a:r>
          </a:p>
          <a:p>
            <a:pPr>
              <a:buFontTx/>
              <a:buNone/>
            </a:pPr>
            <a:r>
              <a:rPr lang="cs-CZ" sz="2800"/>
              <a:t>chemické prvky, které není                                             </a:t>
            </a:r>
          </a:p>
          <a:p>
            <a:pPr>
              <a:buFontTx/>
              <a:buNone/>
            </a:pPr>
            <a:r>
              <a:rPr lang="cs-CZ" sz="2800"/>
              <a:t>již možné rozdělit na látky                                     </a:t>
            </a:r>
          </a:p>
          <a:p>
            <a:pPr>
              <a:buFontTx/>
              <a:buNone/>
            </a:pPr>
            <a:r>
              <a:rPr lang="cs-CZ" sz="2800"/>
              <a:t>jednodušší. </a:t>
            </a:r>
            <a:r>
              <a:rPr lang="cs-CZ" sz="2800" b="1"/>
              <a:t>Definoval </a:t>
            </a:r>
            <a:r>
              <a:rPr lang="cs-CZ" sz="2800"/>
              <a:t>chemické                              </a:t>
            </a:r>
          </a:p>
          <a:p>
            <a:pPr>
              <a:buFontTx/>
              <a:buNone/>
            </a:pPr>
            <a:r>
              <a:rPr lang="cs-CZ" sz="2800" b="1"/>
              <a:t>pojmy prvek, směs a sloučenina</a:t>
            </a:r>
            <a:r>
              <a:rPr lang="cs-CZ" sz="2800"/>
              <a:t>. </a:t>
            </a:r>
          </a:p>
          <a:p>
            <a:pPr>
              <a:buFontTx/>
              <a:buNone/>
            </a:pPr>
            <a:endParaRPr lang="cs-CZ" sz="2800"/>
          </a:p>
        </p:txBody>
      </p:sp>
      <p:pic>
        <p:nvPicPr>
          <p:cNvPr id="6149" name="Picture 5" descr="Soubor:Robert Boyle 0001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1700213"/>
            <a:ext cx="3005138" cy="3813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cs-CZ" sz="4000" b="1"/>
              <a:t>John Dalton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81075"/>
            <a:ext cx="8229600" cy="5145088"/>
          </a:xfrm>
        </p:spPr>
        <p:txBody>
          <a:bodyPr/>
          <a:lstStyle/>
          <a:p>
            <a:pPr>
              <a:buFontTx/>
              <a:buNone/>
            </a:pPr>
            <a:r>
              <a:rPr lang="cs-CZ"/>
              <a:t>                        (1766 – 1844)</a:t>
            </a:r>
          </a:p>
          <a:p>
            <a:pPr>
              <a:buFontTx/>
              <a:buNone/>
            </a:pPr>
            <a:endParaRPr lang="cs-CZ"/>
          </a:p>
          <a:p>
            <a:pPr>
              <a:buFontTx/>
              <a:buNone/>
            </a:pPr>
            <a:r>
              <a:rPr lang="cs-CZ" sz="2800"/>
              <a:t>Byl anglický chemik a fyzik.</a:t>
            </a:r>
          </a:p>
          <a:p>
            <a:pPr>
              <a:buFontTx/>
              <a:buNone/>
            </a:pPr>
            <a:r>
              <a:rPr lang="cs-CZ" sz="2800" b="1"/>
              <a:t>Vytvořil atomovou teorii</a:t>
            </a:r>
            <a:r>
              <a:rPr lang="cs-CZ" sz="2800"/>
              <a:t>                                </a:t>
            </a:r>
          </a:p>
          <a:p>
            <a:pPr>
              <a:buFontTx/>
              <a:buNone/>
            </a:pPr>
            <a:r>
              <a:rPr lang="cs-CZ" sz="2800"/>
              <a:t>podle níž jsou </a:t>
            </a:r>
            <a:r>
              <a:rPr lang="cs-CZ" sz="2800" b="1"/>
              <a:t>veškeré látky</a:t>
            </a:r>
            <a:r>
              <a:rPr lang="cs-CZ" sz="2800"/>
              <a:t>                         </a:t>
            </a:r>
          </a:p>
          <a:p>
            <a:pPr>
              <a:buFontTx/>
              <a:buNone/>
            </a:pPr>
            <a:r>
              <a:rPr lang="cs-CZ" sz="2800" b="1"/>
              <a:t>tvořené atomy</a:t>
            </a:r>
            <a:r>
              <a:rPr lang="cs-CZ" sz="2800"/>
              <a:t>, což jsou                                  </a:t>
            </a:r>
          </a:p>
          <a:p>
            <a:pPr>
              <a:buFontTx/>
              <a:buNone/>
            </a:pPr>
            <a:r>
              <a:rPr lang="cs-CZ" sz="2800"/>
              <a:t>velmi malé, neměnné                                              </a:t>
            </a:r>
          </a:p>
          <a:p>
            <a:pPr>
              <a:buFontTx/>
              <a:buNone/>
            </a:pPr>
            <a:r>
              <a:rPr lang="cs-CZ" sz="2800"/>
              <a:t>a nedělitelné částice.</a:t>
            </a:r>
          </a:p>
        </p:txBody>
      </p:sp>
      <p:pic>
        <p:nvPicPr>
          <p:cNvPr id="7173" name="Picture 5" descr="Soubor:Dalton John desk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700213"/>
            <a:ext cx="3448050" cy="457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cs-CZ" sz="3600" b="1"/>
              <a:t>Ernest Rutherford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545138"/>
          </a:xfrm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                  </a:t>
            </a:r>
            <a:r>
              <a:rPr lang="cs-CZ" sz="2800" b="1"/>
              <a:t>                 </a:t>
            </a:r>
            <a:r>
              <a:rPr lang="cs-CZ" sz="2400"/>
              <a:t>(1871 – 1937)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Byl novozélandský  fyzik, později  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žijící v Anglii. Je </a:t>
            </a:r>
            <a:r>
              <a:rPr lang="cs-CZ" sz="2400" b="1"/>
              <a:t>zakladatelem </a:t>
            </a:r>
            <a:r>
              <a:rPr lang="cs-CZ" sz="2400"/>
              <a:t>  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jaderné fyziky</a:t>
            </a:r>
            <a:r>
              <a:rPr lang="cs-CZ" sz="2400"/>
              <a:t>. Věnoval se výzkumu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radioaktivního rozpadu chemických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prvků. Objevil, že atom není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stejnorodá koule, ale že jeho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struktura odpovídá tzv. planetárnímu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modelu. Prokázal, že </a:t>
            </a:r>
            <a:r>
              <a:rPr lang="cs-CZ" sz="2400" b="1"/>
              <a:t>se atomy                                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skládajíz kladně nabitého jádra</a:t>
            </a:r>
            <a:r>
              <a:rPr lang="cs-CZ" sz="2400"/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s </a:t>
            </a:r>
            <a:r>
              <a:rPr lang="cs-CZ" sz="2400"/>
              <a:t>kladně nabitými částicemi - </a:t>
            </a:r>
            <a:r>
              <a:rPr lang="cs-CZ" sz="2400" b="1"/>
              <a:t>protony</a:t>
            </a:r>
            <a:r>
              <a:rPr lang="cs-CZ" sz="2400"/>
              <a:t>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a </a:t>
            </a:r>
            <a:r>
              <a:rPr lang="cs-CZ" sz="2400" b="1"/>
              <a:t>záporně nabitého obalu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/>
              <a:t>obsahujícího záporně nabité částice –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elektrony</a:t>
            </a:r>
            <a:r>
              <a:rPr lang="cs-CZ" sz="2400"/>
              <a:t>.V roce 1908 </a:t>
            </a:r>
            <a:r>
              <a:rPr lang="cs-CZ" sz="2400" b="1"/>
              <a:t>získal 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cs-CZ" sz="2400" b="1"/>
              <a:t>Nobelovu cenu</a:t>
            </a:r>
            <a:r>
              <a:rPr lang="cs-CZ" sz="2400"/>
              <a:t> za chemii.</a:t>
            </a:r>
          </a:p>
        </p:txBody>
      </p:sp>
      <p:pic>
        <p:nvPicPr>
          <p:cNvPr id="8197" name="Picture 5" descr="Soubor:Ernest Rutherford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5963" y="1412875"/>
            <a:ext cx="2962275" cy="4330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919162"/>
          </a:xfrm>
        </p:spPr>
        <p:txBody>
          <a:bodyPr/>
          <a:lstStyle/>
          <a:p>
            <a:r>
              <a:rPr lang="cs-CZ" b="1"/>
              <a:t>James Chadwick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>
              <a:buFontTx/>
              <a:buNone/>
            </a:pPr>
            <a:r>
              <a:rPr lang="cs-CZ"/>
              <a:t>                    </a:t>
            </a:r>
            <a:r>
              <a:rPr lang="cs-CZ" b="1"/>
              <a:t>    </a:t>
            </a:r>
            <a:r>
              <a:rPr lang="cs-CZ" sz="3000"/>
              <a:t>(1891 – 1974)</a:t>
            </a:r>
          </a:p>
          <a:p>
            <a:pPr>
              <a:buFontTx/>
              <a:buNone/>
            </a:pPr>
            <a:endParaRPr lang="cs-CZ" sz="2800"/>
          </a:p>
          <a:p>
            <a:pPr>
              <a:buFontTx/>
              <a:buNone/>
            </a:pPr>
            <a:r>
              <a:rPr lang="cs-CZ" sz="2800"/>
              <a:t>Byl anglický fyzik. </a:t>
            </a:r>
            <a:r>
              <a:rPr lang="cs-CZ" sz="2800" b="1"/>
              <a:t>Objevil</a:t>
            </a:r>
          </a:p>
          <a:p>
            <a:pPr>
              <a:buFontTx/>
              <a:buNone/>
            </a:pPr>
            <a:r>
              <a:rPr lang="cs-CZ" sz="2800"/>
              <a:t>v jádře atomu částici </a:t>
            </a:r>
          </a:p>
          <a:p>
            <a:pPr>
              <a:buFontTx/>
              <a:buNone/>
            </a:pPr>
            <a:r>
              <a:rPr lang="cs-CZ" sz="2800"/>
              <a:t>bez elektrického náboje.</a:t>
            </a:r>
          </a:p>
          <a:p>
            <a:pPr>
              <a:buFontTx/>
              <a:buNone/>
            </a:pPr>
            <a:r>
              <a:rPr lang="cs-CZ" sz="2800"/>
              <a:t>Ta byla nazvána </a:t>
            </a:r>
            <a:r>
              <a:rPr lang="cs-CZ" sz="2800" b="1"/>
              <a:t>neutron</a:t>
            </a:r>
            <a:r>
              <a:rPr lang="cs-CZ" sz="2800"/>
              <a:t>. </a:t>
            </a:r>
          </a:p>
          <a:p>
            <a:pPr>
              <a:buFontTx/>
              <a:buNone/>
            </a:pPr>
            <a:r>
              <a:rPr lang="cs-CZ" sz="2800"/>
              <a:t>V roce 1935 </a:t>
            </a:r>
            <a:r>
              <a:rPr lang="cs-CZ" sz="2800" b="1"/>
              <a:t>obdržel</a:t>
            </a:r>
            <a:r>
              <a:rPr lang="cs-CZ" sz="2800"/>
              <a:t> </a:t>
            </a:r>
          </a:p>
          <a:p>
            <a:pPr>
              <a:buFontTx/>
              <a:buNone/>
            </a:pPr>
            <a:r>
              <a:rPr lang="cs-CZ" sz="2800" b="1"/>
              <a:t>Nobelovu cenu</a:t>
            </a:r>
            <a:r>
              <a:rPr lang="cs-CZ" sz="2800"/>
              <a:t> za fyziku. </a:t>
            </a:r>
          </a:p>
        </p:txBody>
      </p:sp>
      <p:pic>
        <p:nvPicPr>
          <p:cNvPr id="9221" name="Picture 5" descr="Soubor:Chadwick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163" y="1844675"/>
            <a:ext cx="2987675" cy="422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cs-CZ" sz="4000" b="1"/>
              <a:t>Použité zdroje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052513"/>
            <a:ext cx="8229600" cy="532923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500"/>
              <a:t>Obrázky z otevřené galerie Microsoft Office.</a:t>
            </a:r>
          </a:p>
          <a:p>
            <a:pPr>
              <a:lnSpc>
                <a:spcPct val="80000"/>
              </a:lnSpc>
            </a:pPr>
            <a:r>
              <a:rPr lang="cs-CZ" sz="2500"/>
              <a:t>BENEŠ, Pavel, Václav PUMPR a Jiří BANÝR. </a:t>
            </a:r>
            <a:r>
              <a:rPr lang="cs-CZ" sz="2500" i="1"/>
              <a:t>Základy chemie pro 2. stupeň základní školy, nižší ročníky víceletých gymnázií a střední školy</a:t>
            </a:r>
            <a:r>
              <a:rPr lang="cs-CZ" sz="2500"/>
              <a:t>. Vyd. 2. Ilustrace Naděžda Lexová, Miroslava Jakešová. Praha: Fortuna, 1996c1993, 2 sv. ISBN 80-7168-312-42. </a:t>
            </a:r>
          </a:p>
          <a:p>
            <a:pPr>
              <a:lnSpc>
                <a:spcPct val="80000"/>
              </a:lnSpc>
            </a:pPr>
            <a:r>
              <a:rPr lang="cs-CZ" sz="2500"/>
              <a:t>ADAMKOVIČ, Emil. </a:t>
            </a:r>
            <a:r>
              <a:rPr lang="cs-CZ" sz="2500" i="1"/>
              <a:t>Chemie pro sedmý ročník základní školy</a:t>
            </a:r>
            <a:r>
              <a:rPr lang="cs-CZ" sz="2500"/>
              <a:t>. 5. přeprac. vyd. Praha: Státní pedagogické nakladatelství, 1990, 125 s. Učebnice pro základní školy (Státní pedagogické nakladatelství). ISBN 80-042-4693-1. </a:t>
            </a:r>
          </a:p>
          <a:p>
            <a:pPr>
              <a:lnSpc>
                <a:spcPct val="80000"/>
              </a:lnSpc>
            </a:pPr>
            <a:r>
              <a:rPr lang="cs-CZ" sz="2500"/>
              <a:t>WERTHEIM, Jane, Chris OXLADE a John WATERHOUSE. </a:t>
            </a:r>
            <a:r>
              <a:rPr lang="cs-CZ" sz="2500" i="1"/>
              <a:t>Ilustrovaný přehled chemie</a:t>
            </a:r>
            <a:r>
              <a:rPr lang="cs-CZ" sz="2500"/>
              <a:t>. [1. vyd.]. Překlad Petr Pánek. Ilustrace Kuo Kang Chen. Ostrava: Blesk, 1994, 128 s., barev. vyobr. ISBN 80-856-0633-X. </a:t>
            </a:r>
          </a:p>
          <a:p>
            <a:pPr>
              <a:lnSpc>
                <a:spcPct val="80000"/>
              </a:lnSpc>
            </a:pPr>
            <a:endParaRPr lang="cs-CZ" sz="25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7">
      <a:dk1>
        <a:srgbClr val="5C1F00"/>
      </a:dk1>
      <a:lt1>
        <a:srgbClr val="FFFFFF"/>
      </a:lt1>
      <a:dk2>
        <a:srgbClr val="800000"/>
      </a:dk2>
      <a:lt2>
        <a:srgbClr val="DFD293"/>
      </a:lt2>
      <a:accent1>
        <a:srgbClr val="CC3300"/>
      </a:accent1>
      <a:accent2>
        <a:srgbClr val="BE7960"/>
      </a:accent2>
      <a:accent3>
        <a:srgbClr val="C0AAAA"/>
      </a:accent3>
      <a:accent4>
        <a:srgbClr val="DADADA"/>
      </a:accent4>
      <a:accent5>
        <a:srgbClr val="E2ADAA"/>
      </a:accent5>
      <a:accent6>
        <a:srgbClr val="AC6D56"/>
      </a:accent6>
      <a:hlink>
        <a:srgbClr val="FFFF99"/>
      </a:hlink>
      <a:folHlink>
        <a:srgbClr val="D3A219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</TotalTime>
  <Words>366</Words>
  <Application>Microsoft Office PowerPoint</Application>
  <PresentationFormat>Předvádění na obrazovce (4:3)</PresentationFormat>
  <Paragraphs>76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Výchozí návrh</vt:lpstr>
      <vt:lpstr>Prezentace aplikace PowerPoint</vt:lpstr>
      <vt:lpstr>Anotace</vt:lpstr>
      <vt:lpstr>Stavba atomu - historie</vt:lpstr>
      <vt:lpstr>Robert Boyle</vt:lpstr>
      <vt:lpstr>John Dalton</vt:lpstr>
      <vt:lpstr>Ernest Rutherford</vt:lpstr>
      <vt:lpstr>James Chadwick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root</dc:creator>
  <cp:lastModifiedBy>jitka</cp:lastModifiedBy>
  <cp:revision>7</cp:revision>
  <dcterms:created xsi:type="dcterms:W3CDTF">2013-02-28T13:03:00Z</dcterms:created>
  <dcterms:modified xsi:type="dcterms:W3CDTF">2013-05-18T17:10:32Z</dcterms:modified>
</cp:coreProperties>
</file>