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68" r:id="rId2"/>
    <p:sldId id="267" r:id="rId3"/>
    <p:sldId id="256" r:id="rId4"/>
    <p:sldId id="265" r:id="rId5"/>
    <p:sldId id="259" r:id="rId6"/>
    <p:sldId id="261" r:id="rId7"/>
    <p:sldId id="263" r:id="rId8"/>
    <p:sldId id="262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81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0" d="100"/>
          <a:sy n="50" d="100"/>
        </p:scale>
        <p:origin x="197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33FD5-F4AF-48D9-BF8C-B7765A41773D}" type="datetimeFigureOut">
              <a:rPr lang="cs-CZ" smtClean="0"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4F1C6-FAAC-4EEE-AADE-B4475E5D69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373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DA29D-E0BC-4A65-A740-0361E88C7DE2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C67FF-385D-4C82-88E6-83A0C8345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jb-spgs.cz/stranky/projekt_architektura/images/romansky_sloh/0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jb-spgs.cz/stranky/projekt_architektura/images/romansky_sloh/09.JPG" TargetMode="External"/><Relationship Id="rId3" Type="http://schemas.openxmlformats.org/officeDocument/2006/relationships/hyperlink" Target="http://upload.wikimedia.org/wikipedia/commons/d/dc/RotundaRip.jpg" TargetMode="External"/><Relationship Id="rId7" Type="http://schemas.openxmlformats.org/officeDocument/2006/relationships/hyperlink" Target="http://upload.wikimedia.org/wikipedia/commons/4/41/Vezelay_chapiteau_clo%C3%AEtre2.jpg" TargetMode="External"/><Relationship Id="rId2" Type="http://schemas.openxmlformats.org/officeDocument/2006/relationships/hyperlink" Target="http://upload.wikimedia.org/wikipedia/commons/5/51/Vy%C5%A1ehrad-rotun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2/Pt-coimbra-sevelha2.jpg" TargetMode="External"/><Relationship Id="rId5" Type="http://schemas.openxmlformats.org/officeDocument/2006/relationships/hyperlink" Target="http://upload.wikimedia.org/wikipedia/commons/5/5c/Pisa_san_Sisto.JPG" TargetMode="External"/><Relationship Id="rId4" Type="http://schemas.openxmlformats.org/officeDocument/2006/relationships/hyperlink" Target="http://upload.wikimedia.org/wikipedia/commons/6/6c/BAZILIK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4794578"/>
              </p:ext>
            </p:extLst>
          </p:nvPr>
        </p:nvGraphicFramePr>
        <p:xfrm>
          <a:off x="1250950" y="2098834"/>
          <a:ext cx="6642100" cy="352869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651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</a:rPr>
                        <a:t>NÁZEV ŠKOLY: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ZÁKLADNÍ ŠKOLA TIŠICE, okres MĚLNÍK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90651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AUTOR: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anose="020B0604020202020204" pitchFamily="34" charset="0"/>
                        </a:rPr>
                        <a:t>Mgr. </a:t>
                      </a: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Simona </a:t>
                      </a:r>
                      <a:r>
                        <a:rPr lang="cs-CZ" sz="1400" dirty="0" err="1" smtClean="0">
                          <a:effectLst/>
                          <a:latin typeface="Arial" panose="020B0604020202020204" pitchFamily="34" charset="0"/>
                        </a:rPr>
                        <a:t>Rendeková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NÁZEV: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anose="020B0604020202020204" pitchFamily="34" charset="0"/>
                        </a:rPr>
                        <a:t>VY_12_INOVACE_01_ČESKÉ</a:t>
                      </a:r>
                      <a:r>
                        <a:rPr lang="cs-CZ" sz="1400" baseline="0" dirty="0" smtClean="0">
                          <a:effectLst/>
                          <a:latin typeface="Arial" panose="020B0604020202020204" pitchFamily="34" charset="0"/>
                        </a:rPr>
                        <a:t> DĚJINY_ROMÁNSKÝ </a:t>
                      </a:r>
                      <a:r>
                        <a:rPr lang="cs-CZ" sz="1400" baseline="0" dirty="0" smtClean="0">
                          <a:effectLst/>
                          <a:latin typeface="Arial" panose="020B0604020202020204" pitchFamily="34" charset="0"/>
                        </a:rPr>
                        <a:t>SLOH</a:t>
                      </a:r>
                      <a:endParaRPr lang="cs-CZ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58393">
                <a:tc>
                  <a:txBody>
                    <a:bodyPr/>
                    <a:lstStyle/>
                    <a:p>
                      <a:pPr marL="0" marR="0" indent="0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 panose="020B0604020202020204" pitchFamily="34" charset="0"/>
                        </a:rPr>
                        <a:t>ČÍSLO PROJEKTU:</a:t>
                      </a:r>
                      <a:endParaRPr lang="cs-CZ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 latinLnBrk="0">
                        <a:spcBef>
                          <a:spcPts val="336"/>
                        </a:spcBef>
                        <a:spcAft>
                          <a:spcPts val="0"/>
                        </a:spcAft>
                      </a:pPr>
                      <a:r>
                        <a:rPr lang="cs-CZ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CZ.1.07/1.4.00/21.3130</a:t>
                      </a:r>
                      <a:endParaRPr lang="cs-CZ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r>
                        <a:rPr lang="cs-CZ" dirty="0">
                          <a:effectLst/>
                          <a:latin typeface="Arial" panose="020B0604020202020204" pitchFamily="34" charset="0"/>
                        </a:rPr>
                        <a:t/>
                      </a:r>
                      <a:br>
                        <a:rPr lang="cs-CZ" dirty="0">
                          <a:effectLst/>
                          <a:latin typeface="Arial" panose="020B0604020202020204" pitchFamily="34" charset="0"/>
                        </a:rPr>
                      </a:b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081"/>
            <a:ext cx="7562088" cy="216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9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Předmět:  Vlastivěda</a:t>
            </a:r>
          </a:p>
          <a:p>
            <a:r>
              <a:rPr lang="cs-CZ" dirty="0"/>
              <a:t>Ročník:  4.ročník</a:t>
            </a:r>
          </a:p>
          <a:p>
            <a:endParaRPr lang="cs-CZ" dirty="0"/>
          </a:p>
          <a:p>
            <a:r>
              <a:rPr lang="cs-CZ" dirty="0"/>
              <a:t>Prezentace slouží k procvičení práce s textem a zopakování a prověření probrané 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03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65618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Románský sloh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700808"/>
            <a:ext cx="6584776" cy="393799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anose="020B0A04020102020204" pitchFamily="34" charset="0"/>
              </a:rPr>
              <a:t>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anose="020B0A04020102020204" pitchFamily="34" charset="0"/>
              </a:rPr>
              <a:t>ománský sloh je umělecký sloh, který se ve středověku v 11.- 13.století rozšířil ve stavitelství a výtvarném umění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algn="l"/>
            <a:r>
              <a:rPr lang="cs-CZ" dirty="0">
                <a:latin typeface="Arial Black" panose="020B0A04020102020204" pitchFamily="34" charset="0"/>
              </a:rPr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Vzorem této architektuře byly budovy vystavěné ještě za existence římské říše – především v samotné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Itálii</a:t>
            </a:r>
          </a:p>
          <a:p>
            <a:pPr algn="l"/>
            <a:endParaRPr lang="cs-CZ" dirty="0">
              <a:solidFill>
                <a:schemeClr val="accent3">
                  <a:lumMod val="50000"/>
                </a:schemeClr>
              </a:solidFill>
              <a:latin typeface="Arial Black" panose="020B0A04020102020204" pitchFamily="34" charset="0"/>
            </a:endParaRPr>
          </a:p>
          <a:p>
            <a:pPr algn="l"/>
            <a:r>
              <a:rPr lang="cs-CZ" dirty="0"/>
              <a:t> </a:t>
            </a:r>
            <a:r>
              <a:rPr lang="cs-CZ" dirty="0">
                <a:solidFill>
                  <a:srgbClr val="7030A0"/>
                </a:solidFill>
                <a:latin typeface="Arial Black" panose="020B0A04020102020204" pitchFamily="34" charset="0"/>
              </a:rPr>
              <a:t>Na naše území se románský sloh dostává s jistým zpožděním, avšak velmi brzy se zde zabydluje a stává se oficiálním stavebním stylem katolické církve.</a:t>
            </a:r>
          </a:p>
          <a:p>
            <a:pPr algn="l"/>
            <a:endParaRPr lang="cs-CZ" dirty="0">
              <a:solidFill>
                <a:schemeClr val="accent3">
                  <a:lumMod val="50000"/>
                </a:schemeClr>
              </a:solidFill>
              <a:latin typeface="Arial Black" panose="020B0A04020102020204" pitchFamily="34" charset="0"/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16016" y="256574"/>
            <a:ext cx="374441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Charakteristické pro románský sloh byly kamenné a cihlové stavby, převážně ovšem pouze církevní, poněvadž světské kamenné stavby byly v tomto období spíše výjimkou. </a:t>
            </a:r>
          </a:p>
          <a:p>
            <a:endParaRPr lang="cs-CZ" sz="2800" dirty="0"/>
          </a:p>
          <a:p>
            <a:r>
              <a:rPr lang="cs-CZ" sz="2800" dirty="0"/>
              <a:t>Klasickými typy těchto církevních staveb jsou </a:t>
            </a:r>
            <a:r>
              <a:rPr lang="cs-CZ" sz="2800" dirty="0" smtClean="0">
                <a:latin typeface="Elephant" pitchFamily="18" charset="0"/>
              </a:rPr>
              <a:t>rotundy a </a:t>
            </a:r>
            <a:r>
              <a:rPr lang="cs-CZ" sz="2800" dirty="0">
                <a:latin typeface="Elephant" pitchFamily="18" charset="0"/>
              </a:rPr>
              <a:t>baziliky</a:t>
            </a:r>
            <a:r>
              <a:rPr lang="cs-CZ" sz="2800" dirty="0"/>
              <a:t>.</a:t>
            </a:r>
          </a:p>
        </p:txBody>
      </p:sp>
      <p:pic>
        <p:nvPicPr>
          <p:cNvPr id="3" name="Zástupný symbol pro obsah 3" descr="Soubor:RotundaRip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836712"/>
            <a:ext cx="328680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4885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dirty="0"/>
              <a:t> je základním druhem předrománské i románské svatyně. Je to centrální stavba kruhového půdorysu s půlkruhovými </a:t>
            </a:r>
            <a:r>
              <a:rPr lang="cs-CZ" dirty="0" smtClean="0"/>
              <a:t>apsidami (výklenky za oltářem) </a:t>
            </a:r>
            <a:r>
              <a:rPr lang="cs-CZ" dirty="0"/>
              <a:t>a někdy i se štíhlou válcovou </a:t>
            </a:r>
            <a:r>
              <a:rPr lang="cs-CZ" dirty="0" smtClean="0"/>
              <a:t>věží.</a:t>
            </a:r>
            <a:endParaRPr lang="cs-CZ" dirty="0"/>
          </a:p>
        </p:txBody>
      </p:sp>
      <p:pic>
        <p:nvPicPr>
          <p:cNvPr id="1026" name="Picture 2" descr="http://upload.wikimedia.org/wikipedia/commons/5/51/Vy%C5%A1ehrad-rotu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366" y="1417638"/>
            <a:ext cx="3856434" cy="514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BAZILIKA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3218"/>
            <a:ext cx="497889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Bazilika</a:t>
            </a:r>
            <a:r>
              <a:rPr lang="cs-CZ" dirty="0"/>
              <a:t> je největším typem románského kostela se třemi loďmi. S širší a vyšší hlavní lodí a dvěma loďmi bočními. Hlavní loď osvětlovala okna, často tzv. sdruženého typu. Vyspělejší baziliky měly navíc ještě příčnou loď oddělující trojlodí od tzv. chóru, takže její půdorys měl tvar kříže.</a:t>
            </a:r>
          </a:p>
        </p:txBody>
      </p:sp>
      <p:pic>
        <p:nvPicPr>
          <p:cNvPr id="2050" name="Picture 2" descr="http://upload.wikimedia.org/wikipedia/commons/6/6c/BAZILI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232" y="1417638"/>
            <a:ext cx="3826768" cy="203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upload.wikimedia.org/wikipedia/commons/5/5c/Pisa_san_Sist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3789039"/>
            <a:ext cx="3047962" cy="240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HLAVNÍ ZNAKY ROMÁNSKÉHO SLOHU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003232" cy="5472608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solidFill>
                  <a:srgbClr val="00B050"/>
                </a:solidFill>
              </a:rPr>
              <a:t>neomítnuté </a:t>
            </a:r>
            <a:r>
              <a:rPr lang="cs-CZ" dirty="0" smtClean="0">
                <a:solidFill>
                  <a:srgbClr val="00B050"/>
                </a:solidFill>
              </a:rPr>
              <a:t>zdi</a:t>
            </a:r>
            <a:r>
              <a:rPr lang="cs-CZ" dirty="0"/>
              <a:t>  nesoucí </a:t>
            </a:r>
            <a:r>
              <a:rPr lang="cs-CZ" dirty="0" smtClean="0">
                <a:solidFill>
                  <a:srgbClr val="00B050"/>
                </a:solidFill>
              </a:rPr>
              <a:t>půlkulovité klenby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             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                          </a:t>
            </a:r>
            <a:r>
              <a:rPr lang="cs-CZ" dirty="0" smtClean="0">
                <a:solidFill>
                  <a:srgbClr val="002060"/>
                </a:solidFill>
              </a:rPr>
              <a:t>jednoduchá okna </a:t>
            </a:r>
            <a:r>
              <a:rPr lang="cs-CZ" dirty="0" smtClean="0">
                <a:solidFill>
                  <a:srgbClr val="00B050"/>
                </a:solidFill>
              </a:rPr>
              <a:t>střílnového typu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 nebo </a:t>
            </a:r>
            <a:r>
              <a:rPr lang="cs-CZ" dirty="0" smtClean="0"/>
              <a:t>tzv</a:t>
            </a:r>
            <a:r>
              <a:rPr lang="cs-CZ" dirty="0"/>
              <a:t>. </a:t>
            </a:r>
            <a:r>
              <a:rPr lang="cs-CZ" dirty="0" smtClean="0">
                <a:solidFill>
                  <a:srgbClr val="00B050"/>
                </a:solidFill>
              </a:rPr>
              <a:t>sdružená okna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tedy seskupení </a:t>
            </a:r>
            <a:r>
              <a:rPr lang="cs-CZ" dirty="0"/>
              <a:t>minimálně </a:t>
            </a:r>
            <a:r>
              <a:rPr lang="cs-CZ" dirty="0" smtClean="0"/>
              <a:t>dvou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(často tří i více) oken, </a:t>
            </a:r>
            <a:r>
              <a:rPr lang="cs-CZ" dirty="0" smtClean="0"/>
              <a:t>která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propojovaly malé a úzké </a:t>
            </a:r>
            <a:r>
              <a:rPr lang="cs-CZ" dirty="0" smtClean="0"/>
              <a:t>meziokenní</a:t>
            </a:r>
          </a:p>
          <a:p>
            <a:pPr marL="0" indent="0">
              <a:buNone/>
            </a:pPr>
            <a:r>
              <a:rPr lang="cs-CZ" dirty="0" smtClean="0"/>
              <a:t> sloupky</a:t>
            </a:r>
          </a:p>
        </p:txBody>
      </p:sp>
      <p:pic>
        <p:nvPicPr>
          <p:cNvPr id="3074" name="Picture 2" descr="Románský biskupský palác v Olomouci, před 1141. Trojitě sdružená okna na severní stěně palác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gjb-spgs.cz/stranky/projekt_architektura/images/romansky_sloh/pamatky/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70381"/>
            <a:ext cx="1987447" cy="376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gjb-spgs.cz/stranky/projekt_architektura/images/romansky_sloh/0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147121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25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25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25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25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25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9095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/>
              <a:t>Vstup do románských staveb byl zdoben </a:t>
            </a:r>
            <a:r>
              <a:rPr lang="cs-CZ" dirty="0">
                <a:solidFill>
                  <a:srgbClr val="00B050"/>
                </a:solidFill>
              </a:rPr>
              <a:t>portály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4/42/Pt-coimbra-sevelha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28" y="1700808"/>
            <a:ext cx="2448272" cy="326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4/41/Vezelay_chapiteau_clo%C3%AEtre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69" y="3982760"/>
            <a:ext cx="2472209" cy="185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4748" y="5860283"/>
            <a:ext cx="74876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sloupy</a:t>
            </a:r>
            <a:r>
              <a:rPr lang="cs-CZ" sz="3200" dirty="0"/>
              <a:t> se zdobnou patkou a </a:t>
            </a:r>
            <a:r>
              <a:rPr lang="cs-CZ" sz="3200" dirty="0" smtClean="0"/>
              <a:t>hlavicí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81983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Stavba kruhového půdorysu s válcovitou věží se nazývá……………………………………....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………………………………je největším typem románského kostela.</a:t>
            </a:r>
          </a:p>
          <a:p>
            <a:endParaRPr lang="cs-CZ" dirty="0"/>
          </a:p>
          <a:p>
            <a:r>
              <a:rPr lang="cs-CZ" dirty="0" smtClean="0"/>
              <a:t>Seskupení minimálně dvou oken spojených sloupky se nazývá……………………………..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Portály najdeme u románských staveb…………………………………………………………………..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Románské sloupy byly zdobeny………………………………………………………………………………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11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348881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upload.wikimedia.org/wikipedia/commons/5/51/Vy%C5%A1ehrad-rotunda.jpg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upload.wikimedia.org/wikipedia/commons/d/dc/RotundaRip.jpg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upload.wikimedia.org/wikipedia/commons/6/6c/BAZILIKA.png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upload.wikimedia.org/wikipedia/commons/5/5c/Pisa_san_Sisto.JPG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upload.wikimedia.org/wikipedia/commons/4/42/Pt-coimbra-sevelha2.jpg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upload.wikimedia.org/wikipedia/commons/4/41/Vezelay_chapiteau_clo%C3%AEtre2.jpg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http://www.gjb-spgs.cz/stranky/projekt_architektura/images/romansky_sloh/09.JPG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890</TotalTime>
  <Words>142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Calibri</vt:lpstr>
      <vt:lpstr>Elephant</vt:lpstr>
      <vt:lpstr>Motiv sady Office</vt:lpstr>
      <vt:lpstr>Prezentace aplikace PowerPoint</vt:lpstr>
      <vt:lpstr>Prezentace aplikace PowerPoint</vt:lpstr>
      <vt:lpstr>Románský sloh</vt:lpstr>
      <vt:lpstr>Prezentace aplikace PowerPoint</vt:lpstr>
      <vt:lpstr>ROTUNDA</vt:lpstr>
      <vt:lpstr> BAZILIKA</vt:lpstr>
      <vt:lpstr>HLAVNÍ ZNAKY ROMÁNSKÉHO SLOHU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ZŠ Tišice</dc:creator>
  <cp:lastModifiedBy>Alternate Universe</cp:lastModifiedBy>
  <cp:revision>88</cp:revision>
  <dcterms:created xsi:type="dcterms:W3CDTF">2013-01-31T07:29:31Z</dcterms:created>
  <dcterms:modified xsi:type="dcterms:W3CDTF">2013-06-09T23:38:59Z</dcterms:modified>
</cp:coreProperties>
</file>