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58" r:id="rId6"/>
    <p:sldId id="260" r:id="rId7"/>
    <p:sldId id="261" r:id="rId8"/>
    <p:sldId id="263" r:id="rId9"/>
    <p:sldId id="264" r:id="rId10"/>
    <p:sldId id="265" r:id="rId11"/>
    <p:sldId id="262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E171933-4619-4E11-9A3F-F7608DF75F80}" styleName="Střední styl 1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3A8E548-B93B-4605-B42A-FCACB7B17FBF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94A229D-97B6-4F0A-99D1-B7F18404163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025600"/>
              </p:ext>
            </p:extLst>
          </p:nvPr>
        </p:nvGraphicFramePr>
        <p:xfrm>
          <a:off x="1907705" y="908721"/>
          <a:ext cx="4896543" cy="4104457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94572"/>
                <a:gridCol w="3601971"/>
              </a:tblGrid>
              <a:tr h="228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CZ.1.07/1.5.00/34.0565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26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Číslo materiálu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VY-32-INOVACE-496 </a:t>
                      </a:r>
                      <a:r>
                        <a:rPr lang="cs-CZ" sz="800" dirty="0">
                          <a:effectLst/>
                        </a:rPr>
                        <a:t>Technologie a zakládání sadovnických úprav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50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Název školy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2338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Ing. Daniela Brímusová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29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Průřezová témata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Člověk a životní prostředí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03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Tematický celek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Sadovnické úpravy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031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Ročník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1.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292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Datum tvorby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25. 9. 2012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2252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Datum a místo ověření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27. 9. 2012 SAD 1. Za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036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Druh učebního materiálu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Prezentace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203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Výklad nové látky – názornější a přehlednější vysvětlení učiva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326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Klíčová slova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Sadovnická úprava, sadovnické plány, měřítka plánů, hrubá modelace terénu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4895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pokyn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Možnosti využití – čtení sadovnických plánů, realizace sadovnických úprav v praktickém vyučování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</a:tr>
              <a:tr h="18812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891" marR="51891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061552"/>
            <a:ext cx="6083808" cy="91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58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27201" y="2924944"/>
            <a:ext cx="5723468" cy="1368151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Technologie a zakládání sadovnických úprav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58290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628800"/>
            <a:ext cx="6196405" cy="409426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Sadovnická úprava </a:t>
            </a:r>
            <a:r>
              <a:rPr lang="cs-CZ" dirty="0" smtClean="0"/>
              <a:t>= realizovaný návrh, jehož výsledkem je objekt zeleně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 realizaci sadovnických úprav slouží </a:t>
            </a:r>
            <a:r>
              <a:rPr lang="cs-CZ" b="1" dirty="0" smtClean="0"/>
              <a:t>sadovnické plány:</a:t>
            </a:r>
          </a:p>
          <a:p>
            <a:pPr lvl="2">
              <a:buFont typeface="Wingdings" pitchFamily="2" charset="2"/>
              <a:buChar char="ü"/>
            </a:pPr>
            <a:r>
              <a:rPr lang="cs-CZ" dirty="0" smtClean="0"/>
              <a:t>Sadovnický</a:t>
            </a:r>
          </a:p>
          <a:p>
            <a:pPr lvl="2">
              <a:buFont typeface="Wingdings" pitchFamily="2" charset="2"/>
              <a:buChar char="ü"/>
            </a:pPr>
            <a:r>
              <a:rPr lang="cs-CZ" dirty="0" smtClean="0"/>
              <a:t>Osazovací</a:t>
            </a:r>
          </a:p>
          <a:p>
            <a:pPr lvl="2">
              <a:buFont typeface="Wingdings" pitchFamily="2" charset="2"/>
              <a:buChar char="ü"/>
            </a:pPr>
            <a:r>
              <a:rPr lang="cs-CZ" dirty="0" smtClean="0"/>
              <a:t>Technický</a:t>
            </a:r>
          </a:p>
          <a:p>
            <a:pPr lvl="2">
              <a:buFont typeface="Wingdings" pitchFamily="2" charset="2"/>
              <a:buChar char="ü"/>
            </a:pPr>
            <a:r>
              <a:rPr lang="cs-CZ" dirty="0" smtClean="0"/>
              <a:t>Detailní </a:t>
            </a: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723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ěřítka sadovnických plánů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Osazovací plán</a:t>
            </a:r>
          </a:p>
          <a:p>
            <a:pPr algn="ctr"/>
            <a:r>
              <a:rPr lang="cs-CZ" dirty="0" smtClean="0"/>
              <a:t>1:200</a:t>
            </a:r>
          </a:p>
          <a:p>
            <a:pPr algn="ctr"/>
            <a:r>
              <a:rPr lang="cs-CZ" dirty="0"/>
              <a:t>1:250</a:t>
            </a:r>
          </a:p>
          <a:p>
            <a:pPr algn="ctr"/>
            <a:r>
              <a:rPr lang="cs-CZ" dirty="0" smtClean="0"/>
              <a:t>1:1500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Detailní plán</a:t>
            </a:r>
          </a:p>
          <a:p>
            <a:pPr algn="ctr"/>
            <a:r>
              <a:rPr lang="cs-CZ" dirty="0" smtClean="0"/>
              <a:t>1:50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6287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052736"/>
            <a:ext cx="6196405" cy="467033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Osazovací sadovnický plán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46" y="1556792"/>
            <a:ext cx="7416824" cy="459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9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124744"/>
            <a:ext cx="6196405" cy="459832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Technický sadovnický plán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637740" cy="443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SÚ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Rozměření a vykolíkovaní terénu – geodet (zeměměřič)</a:t>
            </a:r>
          </a:p>
          <a:p>
            <a:r>
              <a:rPr lang="cs-CZ" dirty="0" smtClean="0"/>
              <a:t>Rozpojení, uložení a přemístění zeminy – stavební firma</a:t>
            </a:r>
          </a:p>
          <a:p>
            <a:r>
              <a:rPr lang="cs-CZ" dirty="0" smtClean="0"/>
              <a:t>Vhodná mechanizace </a:t>
            </a:r>
            <a:r>
              <a:rPr lang="cs-CZ" sz="1600" dirty="0" smtClean="0"/>
              <a:t>(viz následující obrázky)</a:t>
            </a:r>
          </a:p>
          <a:p>
            <a:r>
              <a:rPr lang="cs-CZ" dirty="0" smtClean="0"/>
              <a:t>Vytýčení cest, květinových zídek, skalek, hřišť, vodních nádrží, zahradních staveb</a:t>
            </a:r>
          </a:p>
          <a:p>
            <a:r>
              <a:rPr lang="cs-CZ" dirty="0" smtClean="0"/>
              <a:t>Jemné terénní úpravy – rozprostření a uložení ornice, zapravení substrátu – viz následující prezentace</a:t>
            </a:r>
          </a:p>
          <a:p>
            <a:r>
              <a:rPr lang="cs-CZ" dirty="0"/>
              <a:t>Realizace navržených staveb (zídky, pergoly, jezírka, dětské herní prvky)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0561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9519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Stroje pro zemní práce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00808"/>
            <a:ext cx="7488832" cy="4152035"/>
          </a:xfrm>
        </p:spPr>
      </p:pic>
    </p:spTree>
    <p:extLst>
      <p:ext uri="{BB962C8B-B14F-4D97-AF65-F5344CB8AC3E}">
        <p14:creationId xmlns:p14="http://schemas.microsoft.com/office/powerpoint/2010/main" val="1831379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Pásové rýpadlo CAT 325D při nakládání rozpojených zemin na terénní vozidlo</a:t>
            </a:r>
            <a:endParaRPr lang="cs-CZ" sz="2800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2" y="2119313"/>
            <a:ext cx="5271799" cy="360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94504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387281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Rýpadlonakladač</a:t>
            </a:r>
            <a:r>
              <a:rPr lang="cs-CZ" sz="2400" dirty="0" smtClean="0"/>
              <a:t> </a:t>
            </a:r>
            <a:r>
              <a:rPr lang="cs-CZ" sz="2400" dirty="0" err="1" smtClean="0"/>
              <a:t>Komatsu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A</a:t>
            </a:r>
            <a:r>
              <a:rPr lang="cs-CZ" sz="2400" dirty="0" smtClean="0"/>
              <a:t> – při práci s podkopovou lžící, </a:t>
            </a:r>
            <a:r>
              <a:rPr lang="cs-CZ" sz="2400" b="1" dirty="0" smtClean="0"/>
              <a:t>B </a:t>
            </a:r>
            <a:r>
              <a:rPr lang="cs-CZ" sz="2400" dirty="0" smtClean="0"/>
              <a:t>– při práci s nakládací lopatou</a:t>
            </a:r>
            <a:endParaRPr lang="cs-CZ" sz="2400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2668655"/>
            <a:ext cx="3200400" cy="2508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Zástupný symbol pro obsah 9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75" y="2672293"/>
            <a:ext cx="3200400" cy="249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241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SÚ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Vytýčení a vykolíkování květinových záhonů a stanovišť okrasných dřevin</a:t>
            </a:r>
          </a:p>
          <a:p>
            <a:r>
              <a:rPr lang="cs-CZ" dirty="0" smtClean="0"/>
              <a:t>Výsadba okrasných dřevin</a:t>
            </a:r>
          </a:p>
          <a:p>
            <a:r>
              <a:rPr lang="cs-CZ" dirty="0" smtClean="0"/>
              <a:t>Osázení květinových záhonů, skalek, zídek</a:t>
            </a:r>
            <a:endParaRPr lang="cs-CZ" dirty="0"/>
          </a:p>
          <a:p>
            <a:r>
              <a:rPr lang="cs-CZ" dirty="0" smtClean="0"/>
              <a:t>Založení trávníku, jemná modelace terénu, hnojení</a:t>
            </a:r>
          </a:p>
          <a:p>
            <a:r>
              <a:rPr lang="cs-CZ" dirty="0" smtClean="0"/>
              <a:t>Rozmístění zahradního nábytku </a:t>
            </a:r>
          </a:p>
          <a:p>
            <a:r>
              <a:rPr lang="cs-CZ" dirty="0" smtClean="0"/>
              <a:t>Následná péče o trávník a dřevin do doby převzetí díla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4983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307161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b="1" dirty="0" smtClean="0"/>
              <a:t>Časový přehled prací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4462293"/>
              </p:ext>
            </p:extLst>
          </p:nvPr>
        </p:nvGraphicFramePr>
        <p:xfrm>
          <a:off x="179511" y="1268760"/>
          <a:ext cx="8712969" cy="5400600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844808"/>
                <a:gridCol w="4266665"/>
                <a:gridCol w="3601496"/>
              </a:tblGrid>
              <a:tr h="601802"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Poř</a:t>
                      </a:r>
                      <a:r>
                        <a:rPr lang="cs-CZ" sz="1400" dirty="0" smtClean="0"/>
                        <a:t>.</a:t>
                      </a:r>
                    </a:p>
                    <a:p>
                      <a:r>
                        <a:rPr lang="cs-CZ" sz="1400" dirty="0" smtClean="0"/>
                        <a:t>číslo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Druh práce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Vhodná doba provedení (měsíc)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01298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1.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trvalek z hrnků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Konec března až konec listopadu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253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2.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trvalek </a:t>
                      </a:r>
                      <a:r>
                        <a:rPr lang="cs-CZ" sz="1400" dirty="0" err="1" smtClean="0"/>
                        <a:t>prostokořenných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Duben až květen,</a:t>
                      </a:r>
                      <a:r>
                        <a:rPr lang="cs-CZ" sz="1400" baseline="0" dirty="0" smtClean="0"/>
                        <a:t> září až říjen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253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3.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cibulí (narcis, tulipán)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Srpen až září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253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4.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letniček a kobercovek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Od 15. května</a:t>
                      </a:r>
                      <a:r>
                        <a:rPr lang="cs-CZ" sz="1400" baseline="0" dirty="0" smtClean="0"/>
                        <a:t> do konce června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292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5.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</a:t>
                      </a:r>
                      <a:r>
                        <a:rPr lang="cs-CZ" sz="1400" baseline="0" dirty="0" smtClean="0"/>
                        <a:t> dvouletek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Září až říjen, březen až duben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253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6.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dřevin z kontejnerů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Konec března až konec listopadu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22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7.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jehličnanů a stálezelených listnáčů</a:t>
                      </a:r>
                      <a:r>
                        <a:rPr lang="cs-CZ" sz="1400" baseline="0" dirty="0" smtClean="0"/>
                        <a:t> se zemním balem (choulostivější druhy a roubovance raději z jara)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Duben až květen, srpen až listopad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9807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8.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Výsadba jehličnatých stromů a opadavých keřů se zemním balem (</a:t>
                      </a:r>
                      <a:r>
                        <a:rPr lang="cs-CZ" sz="1400" baseline="0" dirty="0" smtClean="0"/>
                        <a:t>choulostivější druhy a roubovance raději z jara)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Březen</a:t>
                      </a:r>
                      <a:r>
                        <a:rPr lang="cs-CZ" sz="1400" baseline="0" dirty="0" smtClean="0"/>
                        <a:t> až květen, září až listopad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594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Výsadba listnatých stromů a </a:t>
                      </a:r>
                      <a:r>
                        <a:rPr lang="cs-CZ" sz="1400" dirty="0" err="1" smtClean="0"/>
                        <a:t>prostorořenných</a:t>
                      </a:r>
                      <a:r>
                        <a:rPr lang="cs-CZ" sz="1400" dirty="0" smtClean="0"/>
                        <a:t> keřů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Březen až duben, říjen až listopad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53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10.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Zakládání trávníků výsevem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Duben až květen, červen, srpen, září až do 15. října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361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965245" cy="595194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Příklad standardní technologie založení SÚ</a:t>
            </a:r>
            <a:endParaRPr lang="cs-CZ" sz="24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83035"/>
              </p:ext>
            </p:extLst>
          </p:nvPr>
        </p:nvGraphicFramePr>
        <p:xfrm>
          <a:off x="179512" y="1484784"/>
          <a:ext cx="8640960" cy="4859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05805"/>
                <a:gridCol w="5735155"/>
              </a:tblGrid>
              <a:tr h="505148">
                <a:tc>
                  <a:txBody>
                    <a:bodyPr/>
                    <a:lstStyle/>
                    <a:p>
                      <a:pPr algn="ctr"/>
                      <a:r>
                        <a:rPr lang="cs-CZ" sz="1100" dirty="0" smtClean="0"/>
                        <a:t>Operace</a:t>
                      </a:r>
                      <a:endParaRPr lang="cs-CZ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 smtClean="0"/>
                        <a:t>Popis</a:t>
                      </a:r>
                      <a:endParaRPr lang="cs-CZ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74972"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/>
                        <a:t>Příprava půdy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Chemické odplevelení,</a:t>
                      </a:r>
                      <a:r>
                        <a:rPr lang="cs-CZ" sz="1400" baseline="0" dirty="0" smtClean="0"/>
                        <a:t> rozrušení půdy kultivátorem, plošná úprava terénu (10-15 cm)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/>
                        <a:t>Založení trávníku výsevem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Obdělání půdy kypřením, vláčením a hrabáním, založení parkového trávníku (výsev, zapravení semene, válcování), hnojení granulovaným hnojivem na široko (</a:t>
                      </a:r>
                      <a:r>
                        <a:rPr lang="cs-CZ" sz="1400" dirty="0" err="1" smtClean="0"/>
                        <a:t>Cererit</a:t>
                      </a:r>
                      <a:r>
                        <a:rPr lang="cs-CZ" sz="1400" dirty="0" smtClean="0"/>
                        <a:t>), zalévání, první</a:t>
                      </a:r>
                      <a:r>
                        <a:rPr lang="cs-CZ" sz="1400" baseline="0" dirty="0" smtClean="0"/>
                        <a:t> seč při výšce 10 cm.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/>
                        <a:t>Založení výsadby keřů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Hloubení jamek 0,02 m</a:t>
                      </a:r>
                      <a:r>
                        <a:rPr lang="cs-CZ" sz="1400" baseline="30000" dirty="0" smtClean="0"/>
                        <a:t>3</a:t>
                      </a:r>
                      <a:r>
                        <a:rPr lang="cs-CZ" sz="1400" dirty="0" smtClean="0"/>
                        <a:t> s 50% výměnou půdy, výsadba keřů s balem, hnojení tabletovým hnojivem  </a:t>
                      </a:r>
                      <a:r>
                        <a:rPr lang="cs-CZ" sz="1400" dirty="0" err="1" smtClean="0"/>
                        <a:t>Silvamix</a:t>
                      </a:r>
                      <a:r>
                        <a:rPr lang="cs-CZ" sz="1400" dirty="0" smtClean="0"/>
                        <a:t> 2x10 g k jednotlivým rostlinám, mulčování vysázených</a:t>
                      </a:r>
                      <a:r>
                        <a:rPr lang="cs-CZ" sz="1400" baseline="0" dirty="0" smtClean="0"/>
                        <a:t> dřevin 5-10 cm vrstvou borky, zálivka.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/>
                        <a:t>Jehličnany a stálezelené keře v trávníku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Hloubení jamek 0,125 m</a:t>
                      </a:r>
                      <a:r>
                        <a:rPr lang="cs-CZ" sz="1400" baseline="30000" dirty="0" smtClean="0"/>
                        <a:t>3</a:t>
                      </a:r>
                      <a:r>
                        <a:rPr lang="cs-CZ" sz="1400" dirty="0" smtClean="0"/>
                        <a:t> s 50% výměnou půdy směsí kvalitní ornice a kompostní zeminy v poměru 2:1, výsadba dřevin s balem a přidání rašeliny, zálivka.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/>
                        <a:t>Výsadba stromů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Hloubení jamek 0,6m</a:t>
                      </a:r>
                      <a:r>
                        <a:rPr lang="cs-CZ" sz="1400" baseline="30000" dirty="0" smtClean="0"/>
                        <a:t>3</a:t>
                      </a:r>
                      <a:r>
                        <a:rPr lang="cs-CZ" sz="1400" dirty="0" smtClean="0"/>
                        <a:t> s 50% výměnou půdy směsí kvalitní ornice a kompostní zeminy v poměru 2:1, ošetření sadby, výsadba stromů s balem, hnojení tabletovým hnojivem </a:t>
                      </a:r>
                      <a:r>
                        <a:rPr lang="cs-CZ" sz="1400" dirty="0" err="1" smtClean="0"/>
                        <a:t>Silvamix</a:t>
                      </a:r>
                      <a:r>
                        <a:rPr lang="cs-CZ" sz="1400" dirty="0" smtClean="0"/>
                        <a:t> 6x10 g k rostlině, ukotvení</a:t>
                      </a:r>
                      <a:r>
                        <a:rPr lang="cs-CZ" sz="1400" baseline="0" dirty="0" smtClean="0"/>
                        <a:t> stromů třemi kůly s příčkami a úvazkem, zhotovení obalu kmene z rákosové rohože, zřízení bariéry proti prorůstání kořenů ze strany od chodníku, zřízení 2 ks zavlažovací a provzdušňovací sondy, mulčování (5-10 cm vrstva kůry), zálivka.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32976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ISBN 978-80-247-3605-1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0427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133</TotalTime>
  <Words>702</Words>
  <Application>Microsoft Office PowerPoint</Application>
  <PresentationFormat>Předvádění na obrazovce (4:3)</PresentationFormat>
  <Paragraphs>113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Špendlík</vt:lpstr>
      <vt:lpstr>Prezentace aplikace PowerPoint</vt:lpstr>
      <vt:lpstr> Technologie a zakládání sadovnických úprav</vt:lpstr>
      <vt:lpstr>Prezentace aplikace PowerPoint</vt:lpstr>
      <vt:lpstr>Měřítka sadovnických plánů</vt:lpstr>
      <vt:lpstr>Prezentace aplikace PowerPoint</vt:lpstr>
      <vt:lpstr>Prezentace aplikace PowerPoint</vt:lpstr>
      <vt:lpstr>Postup SÚ I.</vt:lpstr>
      <vt:lpstr>Stroje pro zemní práce</vt:lpstr>
      <vt:lpstr>Pásové rýpadlo CAT 325D při nakládání rozpojených zemin na terénní vozidlo</vt:lpstr>
      <vt:lpstr>Rýpadlonakladač Komatsu A – při práci s podkopovou lžící, B – při práci s nakládací lopatou</vt:lpstr>
      <vt:lpstr>Postup SÚ II.</vt:lpstr>
      <vt:lpstr>  Časový přehled prací </vt:lpstr>
      <vt:lpstr>Příklad standardní technologie založení SÚ</vt:lpstr>
      <vt:lpstr>Zdroje: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 a zakládání sadovnických úprav</dc:title>
  <dc:creator>Miroslav Brimus</dc:creator>
  <cp:lastModifiedBy>Miroslav Brimus</cp:lastModifiedBy>
  <cp:revision>16</cp:revision>
  <dcterms:created xsi:type="dcterms:W3CDTF">2013-05-01T10:55:28Z</dcterms:created>
  <dcterms:modified xsi:type="dcterms:W3CDTF">2013-05-08T13:54:50Z</dcterms:modified>
</cp:coreProperties>
</file>