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8" r:id="rId2"/>
    <p:sldId id="269" r:id="rId3"/>
    <p:sldId id="267" r:id="rId4"/>
    <p:sldId id="275" r:id="rId5"/>
    <p:sldId id="257" r:id="rId6"/>
    <p:sldId id="274" r:id="rId7"/>
    <p:sldId id="258" r:id="rId8"/>
    <p:sldId id="273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70" r:id="rId18"/>
    <p:sldId id="271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C1677AA1-FA5D-4D1B-9773-B9FF234357C5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FDDEA98-0FB9-4D9B-9BEE-F02A6C9B8982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1677AA1-FA5D-4D1B-9773-B9FF234357C5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DDEA98-0FB9-4D9B-9BEE-F02A6C9B89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C1677AA1-FA5D-4D1B-9773-B9FF234357C5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FDDEA98-0FB9-4D9B-9BEE-F02A6C9B898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1677AA1-FA5D-4D1B-9773-B9FF234357C5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3FDDEA98-0FB9-4D9B-9BEE-F02A6C9B898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1677AA1-FA5D-4D1B-9773-B9FF234357C5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3FDDEA98-0FB9-4D9B-9BEE-F02A6C9B89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1677AA1-FA5D-4D1B-9773-B9FF234357C5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DDEA98-0FB9-4D9B-9BEE-F02A6C9B898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1677AA1-FA5D-4D1B-9773-B9FF234357C5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DDEA98-0FB9-4D9B-9BEE-F02A6C9B89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C1677AA1-FA5D-4D1B-9773-B9FF234357C5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FDDEA98-0FB9-4D9B-9BEE-F02A6C9B898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C1677AA1-FA5D-4D1B-9773-B9FF234357C5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FDDEA98-0FB9-4D9B-9BEE-F02A6C9B898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1677AA1-FA5D-4D1B-9773-B9FF234357C5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DDEA98-0FB9-4D9B-9BEE-F02A6C9B89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1677AA1-FA5D-4D1B-9773-B9FF234357C5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DDEA98-0FB9-4D9B-9BEE-F02A6C9B89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C1677AA1-FA5D-4D1B-9773-B9FF234357C5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3FDDEA98-0FB9-4D9B-9BEE-F02A6C9B8982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5xmMx7a_0Nw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Zi8vJ_lMxQI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DsUWFVKJwBM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Wolfgang-amadeus-mozart_2.jpg" TargetMode="External"/><Relationship Id="rId2" Type="http://schemas.openxmlformats.org/officeDocument/2006/relationships/hyperlink" Target="http://cs.wikipedia.org/wiki/Soubor:Wolfgang_Leopold_Nannerl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Croce-Mozart-Detail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0980458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Bedřiška</a:t>
                      </a:r>
                      <a:r>
                        <a:rPr lang="cs-CZ" baseline="0" dirty="0" smtClean="0"/>
                        <a:t> Koželuhová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VY_32_INOVACE_6B_02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Hudební</a:t>
                      </a:r>
                      <a:r>
                        <a:rPr lang="cs-CZ" baseline="0" dirty="0" smtClean="0"/>
                        <a:t> osobnosti, které </a:t>
                      </a:r>
                      <a:r>
                        <a:rPr lang="cs-CZ" baseline="0" smtClean="0"/>
                        <a:t>ovlivnily svoji dobu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427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Zde se žáci 2.stupně ZŠ blíže seznámí        s mimořádně nadaným hudebníkem         a skladatelem </a:t>
            </a:r>
            <a:r>
              <a:rPr lang="cs-CZ" dirty="0" err="1" smtClean="0"/>
              <a:t>W.A.Mozartem</a:t>
            </a:r>
            <a:r>
              <a:rPr lang="cs-CZ" dirty="0" smtClean="0"/>
              <a:t>.</a:t>
            </a:r>
          </a:p>
          <a:p>
            <a:r>
              <a:rPr lang="cs-CZ" dirty="0" smtClean="0"/>
              <a:t>Autorem materiálu a všech jeho částí, není-li uvedeno jinak</a:t>
            </a:r>
            <a:r>
              <a:rPr lang="cs-CZ" smtClean="0"/>
              <a:t>, je Mgr</a:t>
            </a:r>
            <a:r>
              <a:rPr lang="cs-CZ" dirty="0" smtClean="0"/>
              <a:t>. Bedřiška Koželuhová.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2702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9600" dirty="0" smtClean="0">
                <a:solidFill>
                  <a:srgbClr val="00B0F0"/>
                </a:solidFill>
                <a:latin typeface="Vladimir Script" pitchFamily="66" charset="0"/>
              </a:rPr>
              <a:t>W. A. Mozart</a:t>
            </a:r>
            <a:endParaRPr lang="cs-CZ" sz="9600" dirty="0">
              <a:solidFill>
                <a:srgbClr val="00B0F0"/>
              </a:solidFill>
              <a:latin typeface="Vladimir Script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23728" y="3068960"/>
            <a:ext cx="6560234" cy="1752600"/>
          </a:xfrm>
        </p:spPr>
        <p:txBody>
          <a:bodyPr>
            <a:normAutofit/>
          </a:bodyPr>
          <a:lstStyle/>
          <a:p>
            <a:r>
              <a:rPr lang="cs-CZ" sz="4000" dirty="0" smtClean="0">
                <a:latin typeface="Batang" pitchFamily="18" charset="-127"/>
                <a:ea typeface="Batang" pitchFamily="18" charset="-127"/>
              </a:rPr>
              <a:t>Dovršitel vídeňského klasicismu</a:t>
            </a:r>
            <a:endParaRPr lang="cs-CZ" sz="4000" dirty="0">
              <a:latin typeface="Batang" pitchFamily="18" charset="-127"/>
              <a:ea typeface="Batang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94305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9663"/>
            <a:ext cx="5289475" cy="6858000"/>
          </a:xfrm>
        </p:spPr>
      </p:pic>
    </p:spTree>
    <p:extLst>
      <p:ext uri="{BB962C8B-B14F-4D97-AF65-F5344CB8AC3E}">
        <p14:creationId xmlns:p14="http://schemas.microsoft.com/office/powerpoint/2010/main" val="994259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2242592" cy="1143000"/>
          </a:xfrm>
        </p:spPr>
        <p:txBody>
          <a:bodyPr>
            <a:noAutofit/>
          </a:bodyPr>
          <a:lstStyle/>
          <a:p>
            <a:r>
              <a:rPr lang="cs-CZ" sz="8800" dirty="0" smtClean="0">
                <a:solidFill>
                  <a:srgbClr val="00B0F0"/>
                </a:solidFill>
                <a:latin typeface="Vladimir Script" pitchFamily="66" charset="0"/>
              </a:rPr>
              <a:t>život</a:t>
            </a:r>
            <a:endParaRPr lang="cs-CZ" sz="8800" dirty="0">
              <a:solidFill>
                <a:srgbClr val="00B0F0"/>
              </a:solidFill>
              <a:latin typeface="Vladimir Script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6237"/>
            <a:ext cx="8363272" cy="452628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Otec Leopold – výborný houslista a hudebník</a:t>
            </a:r>
          </a:p>
          <a:p>
            <a:r>
              <a:rPr lang="cs-CZ" sz="2800" dirty="0" smtClean="0"/>
              <a:t>Matka Anna Marie</a:t>
            </a:r>
          </a:p>
          <a:p>
            <a:r>
              <a:rPr lang="cs-CZ" sz="2800" dirty="0" smtClean="0"/>
              <a:t>7 sourozenců, bohužel 5 z nich se nedožilo ani jednoho roku</a:t>
            </a:r>
          </a:p>
          <a:p>
            <a:r>
              <a:rPr lang="cs-CZ" sz="2800" dirty="0" smtClean="0"/>
              <a:t>Na živu zůstali jen 2- Marie Anna (</a:t>
            </a:r>
            <a:r>
              <a:rPr lang="cs-CZ" sz="2800" dirty="0" err="1"/>
              <a:t>N</a:t>
            </a:r>
            <a:r>
              <a:rPr lang="cs-CZ" sz="2800" dirty="0" err="1" smtClean="0"/>
              <a:t>annerl</a:t>
            </a:r>
            <a:r>
              <a:rPr lang="cs-CZ" sz="2800" dirty="0" smtClean="0"/>
              <a:t>) a Wolfgang (</a:t>
            </a:r>
            <a:r>
              <a:rPr lang="cs-CZ" sz="2800" dirty="0" err="1" smtClean="0"/>
              <a:t>Volfíček</a:t>
            </a:r>
            <a:r>
              <a:rPr lang="cs-CZ" sz="2800" dirty="0" smtClean="0"/>
              <a:t>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598557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908720"/>
            <a:ext cx="4104456" cy="5132713"/>
          </a:xfrm>
        </p:spPr>
      </p:pic>
    </p:spTree>
    <p:extLst>
      <p:ext uri="{BB962C8B-B14F-4D97-AF65-F5344CB8AC3E}">
        <p14:creationId xmlns:p14="http://schemas.microsoft.com/office/powerpoint/2010/main" val="3507893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5112567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/>
              <a:t>Narozen 27.1.1756</a:t>
            </a:r>
          </a:p>
          <a:p>
            <a:r>
              <a:rPr lang="cs-CZ" sz="2800" dirty="0" smtClean="0"/>
              <a:t>Od malička projevoval výjimečné hudební vlohy</a:t>
            </a:r>
          </a:p>
          <a:p>
            <a:r>
              <a:rPr lang="cs-CZ" sz="2800" dirty="0" smtClean="0"/>
              <a:t>Kolem 6.roku nejen krásně hrál na klavír, ale začal i komponovat</a:t>
            </a:r>
          </a:p>
          <a:p>
            <a:r>
              <a:rPr lang="cs-CZ" sz="2800" dirty="0" smtClean="0"/>
              <a:t>Spolu se sestrou procestovali ,,jako zázračné děti“ celou Evropu (Německo, Itálie, Francie, VB, Holandsko)</a:t>
            </a:r>
          </a:p>
          <a:p>
            <a:r>
              <a:rPr lang="cs-CZ" sz="2800" dirty="0" smtClean="0"/>
              <a:t>Chlapec hrál i na císařském dvoře (Marie Terezie a František I.)</a:t>
            </a:r>
          </a:p>
          <a:p>
            <a:r>
              <a:rPr lang="cs-CZ" sz="2800" dirty="0" smtClean="0"/>
              <a:t>Od MT získává zlaté hodinky vykládané brilianty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414130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24729"/>
            <a:ext cx="4248472" cy="6802261"/>
          </a:xfrm>
        </p:spPr>
      </p:pic>
    </p:spTree>
    <p:extLst>
      <p:ext uri="{BB962C8B-B14F-4D97-AF65-F5344CB8AC3E}">
        <p14:creationId xmlns:p14="http://schemas.microsoft.com/office/powerpoint/2010/main" val="434730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Při své návštěvě Vídně propuká zlá a smrtelná choroba- neštovice</a:t>
            </a:r>
          </a:p>
          <a:p>
            <a:r>
              <a:rPr lang="cs-CZ" sz="2800" dirty="0" smtClean="0"/>
              <a:t>Proto rodina odjíždí do Olomouce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936800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80528" y="332656"/>
            <a:ext cx="375476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  </a:t>
            </a:r>
            <a:r>
              <a:rPr lang="cs-CZ" sz="7200" dirty="0" smtClean="0">
                <a:solidFill>
                  <a:srgbClr val="00B0F0"/>
                </a:solidFill>
                <a:latin typeface="Vladimir Script" pitchFamily="66" charset="0"/>
              </a:rPr>
              <a:t>První díla    </a:t>
            </a:r>
            <a:endParaRPr lang="cs-CZ" sz="7200" dirty="0">
              <a:solidFill>
                <a:srgbClr val="00B0F0"/>
              </a:solidFill>
              <a:latin typeface="Vladimir Script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46237"/>
            <a:ext cx="8712968" cy="4526280"/>
          </a:xfrm>
        </p:spPr>
        <p:txBody>
          <a:bodyPr/>
          <a:lstStyle/>
          <a:p>
            <a:r>
              <a:rPr lang="cs-CZ" dirty="0" smtClean="0"/>
              <a:t>Jako 12-ti letý napsal operu Prostá léčka</a:t>
            </a:r>
          </a:p>
          <a:p>
            <a:r>
              <a:rPr lang="cs-CZ" dirty="0" smtClean="0"/>
              <a:t>Jako 13-ti letý slyšel v Římě v Sixtinské kapli </a:t>
            </a:r>
            <a:r>
              <a:rPr lang="cs-CZ" dirty="0" err="1" smtClean="0"/>
              <a:t>Allegriho</a:t>
            </a:r>
            <a:r>
              <a:rPr lang="cs-CZ" dirty="0" smtClean="0"/>
              <a:t> osmihlasé Miserere</a:t>
            </a:r>
          </a:p>
          <a:p>
            <a:r>
              <a:rPr lang="cs-CZ" dirty="0" smtClean="0"/>
              <a:t>Skladba byla výhradním majetkem papežského sboru, nebylo dovoleno ji opsat</a:t>
            </a:r>
          </a:p>
          <a:p>
            <a:r>
              <a:rPr lang="cs-CZ" dirty="0"/>
              <a:t>V</a:t>
            </a:r>
            <a:r>
              <a:rPr lang="cs-CZ" dirty="0" smtClean="0"/>
              <a:t>olfík ji po jediném poslechu bez chyby zapsal do not</a:t>
            </a:r>
          </a:p>
          <a:p>
            <a:r>
              <a:rPr lang="cs-CZ" dirty="0" smtClean="0"/>
              <a:t>Papež ho za to vyznamenal vysokým řádem, povýšil ho do šlechtického stavu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1509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6280"/>
          </a:xfrm>
        </p:spPr>
        <p:txBody>
          <a:bodyPr/>
          <a:lstStyle/>
          <a:p>
            <a:r>
              <a:rPr lang="cs-CZ" dirty="0" smtClean="0"/>
              <a:t>Jezdil po cestách do svých 25 let</a:t>
            </a:r>
          </a:p>
          <a:p>
            <a:r>
              <a:rPr lang="cs-CZ" dirty="0" smtClean="0"/>
              <a:t>V Paříži mu zemřela matka</a:t>
            </a:r>
          </a:p>
          <a:p>
            <a:r>
              <a:rPr lang="cs-CZ" dirty="0" smtClean="0"/>
              <a:t>Již není tak opěvovaný jako malé děcko</a:t>
            </a:r>
          </a:p>
          <a:p>
            <a:r>
              <a:rPr lang="cs-CZ" dirty="0" smtClean="0"/>
              <a:t>Vrací se proto do Salcburku</a:t>
            </a:r>
          </a:p>
          <a:p>
            <a:r>
              <a:rPr lang="cs-CZ" dirty="0" smtClean="0"/>
              <a:t>Koncertní mistr arcibiskupského orchestru</a:t>
            </a:r>
          </a:p>
          <a:p>
            <a:r>
              <a:rPr lang="cs-CZ" dirty="0" smtClean="0"/>
              <a:t>Po čase odchází do Vídně</a:t>
            </a:r>
          </a:p>
          <a:p>
            <a:r>
              <a:rPr lang="cs-CZ" dirty="0" smtClean="0"/>
              <a:t>Zde se oženil s Konstancí Weberovou</a:t>
            </a:r>
          </a:p>
          <a:p>
            <a:r>
              <a:rPr lang="cs-CZ" dirty="0" smtClean="0"/>
              <a:t>Měli spolu 6 dětí, dospělosti dovršily jen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5683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507288" cy="452628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Provedení </a:t>
            </a:r>
            <a:r>
              <a:rPr lang="cs-CZ" sz="2800" dirty="0" err="1" smtClean="0"/>
              <a:t>Figarovy</a:t>
            </a:r>
            <a:r>
              <a:rPr lang="cs-CZ" sz="2800" dirty="0" smtClean="0"/>
              <a:t> svatby se ve Vídni nedočkalo vřelého přijetí, avšak Praha byla nadšená</a:t>
            </a:r>
          </a:p>
          <a:p>
            <a:r>
              <a:rPr lang="cs-CZ" sz="2800" dirty="0" smtClean="0"/>
              <a:t>Známý výrok: ,,Moji Pražané mi rozumějí.“</a:t>
            </a:r>
          </a:p>
          <a:p>
            <a:r>
              <a:rPr lang="cs-CZ" sz="2800" dirty="0" smtClean="0"/>
              <a:t>Slíbil pro Prahu napsat další operu, svého závazku dostál a na svět přichází opera </a:t>
            </a:r>
            <a:r>
              <a:rPr lang="cs-CZ" sz="2800" dirty="0" smtClean="0">
                <a:solidFill>
                  <a:srgbClr val="00B0F0"/>
                </a:solidFill>
              </a:rPr>
              <a:t>Don Giovanni (1787</a:t>
            </a:r>
            <a:r>
              <a:rPr lang="cs-CZ" sz="2800">
                <a:solidFill>
                  <a:srgbClr val="00B0F0"/>
                </a:solidFill>
              </a:rPr>
              <a:t>) </a:t>
            </a:r>
            <a:r>
              <a:rPr lang="cs-CZ" sz="2800" smtClean="0">
                <a:solidFill>
                  <a:srgbClr val="00B0F0"/>
                </a:solidFill>
                <a:hlinkClick r:id="rId2"/>
              </a:rPr>
              <a:t>Don Giovanni</a:t>
            </a:r>
            <a:endParaRPr lang="cs-CZ" sz="2800" dirty="0" smtClean="0">
              <a:solidFill>
                <a:srgbClr val="00B0F0"/>
              </a:solidFill>
            </a:endParaRPr>
          </a:p>
          <a:p>
            <a:r>
              <a:rPr lang="cs-CZ" sz="2800" dirty="0" smtClean="0"/>
              <a:t>Opět sklidila velkolepý úspěch</a:t>
            </a:r>
          </a:p>
          <a:p>
            <a:r>
              <a:rPr lang="cs-CZ" sz="2800" dirty="0" smtClean="0"/>
              <a:t>Prahu navštívil celkem 3x, měl zde mnoho přátel (majitele </a:t>
            </a:r>
            <a:r>
              <a:rPr lang="cs-CZ" sz="2800" dirty="0" err="1" smtClean="0"/>
              <a:t>Bertranky</a:t>
            </a:r>
            <a:r>
              <a:rPr lang="cs-CZ" sz="2800" dirty="0" smtClean="0"/>
              <a:t>- manžele Duškovy, Josefína- přítelkyně a pěvkyně)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205479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896544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/>
              <a:t>Po celý jeho krátký život však trpí nedostatkem peněz a bídou</a:t>
            </a:r>
          </a:p>
          <a:p>
            <a:r>
              <a:rPr lang="cs-CZ" sz="2800" dirty="0" smtClean="0"/>
              <a:t>To se odráží na jeho zdraví</a:t>
            </a:r>
          </a:p>
          <a:p>
            <a:r>
              <a:rPr lang="cs-CZ" sz="2800" dirty="0" smtClean="0"/>
              <a:t>Poslední rok svého života vytvořil 2 nezapomenutelná díla, a to operu </a:t>
            </a:r>
            <a:r>
              <a:rPr lang="cs-CZ" sz="2800" dirty="0" smtClean="0">
                <a:solidFill>
                  <a:srgbClr val="00B0F0"/>
                </a:solidFill>
              </a:rPr>
              <a:t>Kouzelná flétna a Smuteční mši</a:t>
            </a:r>
          </a:p>
          <a:p>
            <a:r>
              <a:rPr lang="cs-CZ" sz="2800" dirty="0" smtClean="0"/>
              <a:t>Smuteční mši si u něho objednal neznámý muž, Wolfgang měl představu, že ji píše pro sebe</a:t>
            </a:r>
          </a:p>
          <a:p>
            <a:r>
              <a:rPr lang="cs-CZ" sz="2800" dirty="0" smtClean="0"/>
              <a:t>Celý vyčerpaný se ji snaží ze všech sil dopsat</a:t>
            </a:r>
          </a:p>
          <a:p>
            <a:r>
              <a:rPr lang="cs-CZ" sz="2800" dirty="0" smtClean="0"/>
              <a:t>Těsně před dokončením díla vysílením 5.12.1791 umírá</a:t>
            </a:r>
          </a:p>
          <a:p>
            <a:r>
              <a:rPr lang="cs-CZ" sz="2800" dirty="0" smtClean="0">
                <a:hlinkClick r:id="rId2"/>
              </a:rPr>
              <a:t>Requiem</a:t>
            </a:r>
            <a:r>
              <a:rPr lang="cs-CZ" sz="2800" dirty="0" smtClean="0"/>
              <a:t>- zvuková ukázka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657546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46237"/>
            <a:ext cx="8507288" cy="452628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Dožil se necelých 36 let</a:t>
            </a:r>
          </a:p>
          <a:p>
            <a:r>
              <a:rPr lang="cs-CZ" sz="2800" dirty="0" smtClean="0"/>
              <a:t>Pohřben do společného hrobu vídeňské chudiny</a:t>
            </a:r>
          </a:p>
          <a:p>
            <a:r>
              <a:rPr lang="cs-CZ" sz="2800" dirty="0" smtClean="0"/>
              <a:t>I přes svůj krátký život napsal neuvěřitelné množství významných skladeb (přes 600)</a:t>
            </a:r>
          </a:p>
          <a:p>
            <a:r>
              <a:rPr lang="cs-CZ" sz="2800" dirty="0" smtClean="0"/>
              <a:t>Ve všech dílech je to hudba plná pohody, úsměvu a krásy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99797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404664"/>
            <a:ext cx="4880720" cy="1143000"/>
          </a:xfrm>
        </p:spPr>
        <p:txBody>
          <a:bodyPr>
            <a:noAutofit/>
          </a:bodyPr>
          <a:lstStyle/>
          <a:p>
            <a:r>
              <a:rPr lang="cs-CZ" sz="8800" dirty="0" smtClean="0">
                <a:solidFill>
                  <a:srgbClr val="00B0F0"/>
                </a:solidFill>
                <a:latin typeface="Vladimir Script" pitchFamily="66" charset="0"/>
              </a:rPr>
              <a:t>Další díla</a:t>
            </a:r>
            <a:endParaRPr lang="cs-CZ" sz="8800" dirty="0">
              <a:solidFill>
                <a:srgbClr val="00B0F0"/>
              </a:solidFill>
              <a:latin typeface="Vladimir Script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Sonáty: A dur s oblíbeným tureckým pochodem</a:t>
            </a:r>
          </a:p>
          <a:p>
            <a:r>
              <a:rPr lang="cs-CZ" sz="2800" dirty="0" smtClean="0"/>
              <a:t>Koncerty pro lesní roh</a:t>
            </a:r>
          </a:p>
          <a:p>
            <a:r>
              <a:rPr lang="cs-CZ" sz="2800" dirty="0" smtClean="0"/>
              <a:t>Smyčcové kvartety</a:t>
            </a:r>
          </a:p>
          <a:p>
            <a:r>
              <a:rPr lang="cs-CZ" sz="2800" dirty="0" smtClean="0"/>
              <a:t>Rekviem</a:t>
            </a:r>
          </a:p>
          <a:p>
            <a:r>
              <a:rPr lang="cs-CZ" sz="2800" dirty="0" smtClean="0"/>
              <a:t>4 fantazie</a:t>
            </a:r>
          </a:p>
          <a:p>
            <a:r>
              <a:rPr lang="cs-CZ" sz="2800" dirty="0" smtClean="0"/>
              <a:t>25 klavírních koncertů (př. D dur Korunovační)</a:t>
            </a:r>
          </a:p>
          <a:p>
            <a:r>
              <a:rPr lang="cs-CZ" sz="2800" dirty="0" smtClean="0"/>
              <a:t>46 symfonií: </a:t>
            </a:r>
            <a:r>
              <a:rPr lang="cs-CZ" sz="2800" dirty="0" err="1" smtClean="0"/>
              <a:t>Haffnerova</a:t>
            </a:r>
            <a:r>
              <a:rPr lang="cs-CZ" sz="2800" dirty="0" smtClean="0"/>
              <a:t>, Pražská, Jupiterská</a:t>
            </a:r>
          </a:p>
          <a:p>
            <a:r>
              <a:rPr lang="cs-CZ" sz="2800" dirty="0" smtClean="0"/>
              <a:t>Korunovační mše C dur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5176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Čtyřvětá serenáda: Malá noční hudba</a:t>
            </a:r>
          </a:p>
          <a:p>
            <a:r>
              <a:rPr lang="cs-CZ" dirty="0" smtClean="0"/>
              <a:t>Komické opery: </a:t>
            </a:r>
            <a:r>
              <a:rPr lang="cs-CZ" dirty="0" err="1" smtClean="0"/>
              <a:t>Figarova</a:t>
            </a:r>
            <a:r>
              <a:rPr lang="cs-CZ" dirty="0" smtClean="0"/>
              <a:t> svatba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Don Giovanni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Cosi </a:t>
            </a:r>
            <a:r>
              <a:rPr lang="cs-CZ" dirty="0" err="1" smtClean="0"/>
              <a:t>fan</a:t>
            </a:r>
            <a:r>
              <a:rPr lang="cs-CZ" dirty="0" smtClean="0"/>
              <a:t> </a:t>
            </a:r>
            <a:r>
              <a:rPr lang="cs-CZ" dirty="0" err="1" smtClean="0"/>
              <a:t>tutte</a:t>
            </a:r>
            <a:endParaRPr lang="cs-CZ" dirty="0" smtClean="0"/>
          </a:p>
          <a:p>
            <a:r>
              <a:rPr lang="cs-CZ" dirty="0" smtClean="0"/>
              <a:t>Singspiely: Únos ze Serailu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Kouzelná flétna</a:t>
            </a:r>
          </a:p>
          <a:p>
            <a:r>
              <a:rPr lang="cs-CZ" dirty="0" smtClean="0"/>
              <a:t>Ave </a:t>
            </a:r>
            <a:r>
              <a:rPr lang="cs-CZ" dirty="0" err="1" smtClean="0"/>
              <a:t>verum</a:t>
            </a:r>
            <a:r>
              <a:rPr lang="cs-CZ" dirty="0" smtClean="0"/>
              <a:t> </a:t>
            </a:r>
            <a:r>
              <a:rPr lang="cs-CZ" dirty="0"/>
              <a:t>corpus </a:t>
            </a:r>
            <a:r>
              <a:rPr lang="cs-CZ" dirty="0" smtClean="0">
                <a:hlinkClick r:id="rId2"/>
              </a:rPr>
              <a:t>Ave </a:t>
            </a:r>
            <a:r>
              <a:rPr lang="cs-CZ" dirty="0" err="1" smtClean="0">
                <a:hlinkClick r:id="rId2"/>
              </a:rPr>
              <a:t>verum</a:t>
            </a:r>
            <a:r>
              <a:rPr lang="cs-CZ" dirty="0" smtClean="0">
                <a:hlinkClick r:id="rId2"/>
              </a:rPr>
              <a:t> corpus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   (zvuková ukázka)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2768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PRAŽÁK, Přemysl. </a:t>
            </a:r>
            <a:r>
              <a:rPr lang="cs-CZ" i="1" dirty="0"/>
              <a:t>Malá preludia</a:t>
            </a:r>
            <a:r>
              <a:rPr lang="cs-CZ" dirty="0"/>
              <a:t>: </a:t>
            </a:r>
            <a:r>
              <a:rPr lang="cs-CZ" i="1"/>
              <a:t>dětství </a:t>
            </a:r>
            <a:r>
              <a:rPr lang="cs-CZ" i="1" smtClean="0"/>
              <a:t>  a </a:t>
            </a:r>
            <a:r>
              <a:rPr lang="cs-CZ" i="1" dirty="0"/>
              <a:t>mládí slavných skladatelů</a:t>
            </a:r>
            <a:r>
              <a:rPr lang="cs-CZ" dirty="0"/>
              <a:t>. Praha: </a:t>
            </a:r>
            <a:r>
              <a:rPr lang="cs-CZ" dirty="0" err="1"/>
              <a:t>Editio</a:t>
            </a:r>
            <a:r>
              <a:rPr lang="cs-CZ" dirty="0"/>
              <a:t> Supraphon, 1981</a:t>
            </a:r>
            <a:r>
              <a:rPr lang="cs-CZ" dirty="0" smtClean="0"/>
              <a:t>.</a:t>
            </a:r>
          </a:p>
          <a:p>
            <a:r>
              <a:rPr lang="cs-CZ" dirty="0"/>
              <a:t>POSADOVSKÁ, Dagmar a Dušan PAZDÍREK. </a:t>
            </a:r>
            <a:r>
              <a:rPr lang="cs-CZ" i="1" dirty="0"/>
              <a:t>Podobizny nad klavírem</a:t>
            </a:r>
            <a:r>
              <a:rPr lang="cs-CZ" dirty="0"/>
              <a:t>. Praha: </a:t>
            </a:r>
            <a:r>
              <a:rPr lang="cs-CZ" dirty="0" err="1"/>
              <a:t>Editio</a:t>
            </a:r>
            <a:r>
              <a:rPr lang="cs-CZ" dirty="0"/>
              <a:t> Supraphon, 1974</a:t>
            </a:r>
            <a:r>
              <a:rPr lang="cs-CZ" dirty="0" smtClean="0"/>
              <a:t>.</a:t>
            </a:r>
          </a:p>
          <a:p>
            <a:r>
              <a:rPr lang="cs-CZ" dirty="0"/>
              <a:t>VÍTOVÁ, Eva. </a:t>
            </a:r>
            <a:r>
              <a:rPr lang="cs-CZ" i="1" dirty="0"/>
              <a:t>50 slavných oper</a:t>
            </a:r>
            <a:r>
              <a:rPr lang="cs-CZ" dirty="0"/>
              <a:t>. 1. vyd. Praha: Albatros, c2005, 299 s. ISBN 80-000-1788-1.</a:t>
            </a:r>
          </a:p>
        </p:txBody>
      </p:sp>
    </p:spTree>
    <p:extLst>
      <p:ext uri="{BB962C8B-B14F-4D97-AF65-F5344CB8AC3E}">
        <p14:creationId xmlns:p14="http://schemas.microsoft.com/office/powerpoint/2010/main" val="659579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i="1" dirty="0">
                <a:effectLst/>
              </a:rPr>
              <a:t>Obrázky</a:t>
            </a:r>
            <a:r>
              <a:rPr lang="pl-PL" sz="2800" dirty="0">
                <a:effectLst/>
              </a:rPr>
              <a:t> [online]. [cit. </a:t>
            </a:r>
            <a:r>
              <a:rPr lang="pl-PL" sz="2800" smtClean="0">
                <a:effectLst/>
              </a:rPr>
              <a:t>2012-10-05</a:t>
            </a:r>
            <a:r>
              <a:rPr lang="pl-PL" sz="2800" dirty="0">
                <a:effectLst/>
              </a:rPr>
              <a:t>]. Dostupné z: 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hlinkClick r:id="rId2"/>
              </a:rPr>
              <a:t>http</a:t>
            </a:r>
            <a:r>
              <a:rPr lang="cs-CZ" dirty="0" smtClean="0">
                <a:hlinkClick r:id="rId2"/>
              </a:rPr>
              <a:t>://cs.wikipedia.org/wiki/Soubor:Wolfgang_Leopold_Nannerl.jpg</a:t>
            </a:r>
            <a:r>
              <a:rPr lang="cs-CZ" dirty="0" smtClean="0"/>
              <a:t> ( obrázek )</a:t>
            </a:r>
          </a:p>
          <a:p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</a:t>
            </a:r>
            <a:r>
              <a:rPr lang="cs-CZ" dirty="0" smtClean="0">
                <a:hlinkClick r:id="rId3"/>
              </a:rPr>
              <a:t>cs.wikipedia.org/wiki/Soubor:Wolfgang-amadeus-mozart_2.jpg</a:t>
            </a:r>
            <a:r>
              <a:rPr lang="cs-CZ" dirty="0" smtClean="0"/>
              <a:t> ( obrázek )</a:t>
            </a:r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cs.wikipedia.org/wiki/Soubor:Croce-Mozart-Detail.jpg</a:t>
            </a:r>
            <a:r>
              <a:rPr lang="cs-CZ" dirty="0" smtClean="0"/>
              <a:t> ( obrázek 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7267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84</TotalTime>
  <Words>655</Words>
  <Application>Microsoft Office PowerPoint</Application>
  <PresentationFormat>Předvádění na obrazovce (4:3)</PresentationFormat>
  <Paragraphs>78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Lití písma</vt:lpstr>
      <vt:lpstr>Prezentace aplikace PowerPoint</vt:lpstr>
      <vt:lpstr>anotace</vt:lpstr>
      <vt:lpstr>W. A. Mozart</vt:lpstr>
      <vt:lpstr>Prezentace aplikace PowerPoint</vt:lpstr>
      <vt:lpstr>život</vt:lpstr>
      <vt:lpstr>Prezentace aplikace PowerPoint</vt:lpstr>
      <vt:lpstr>Prezentace aplikace PowerPoint</vt:lpstr>
      <vt:lpstr>Prezentace aplikace PowerPoint</vt:lpstr>
      <vt:lpstr>Prezentace aplikace PowerPoint</vt:lpstr>
      <vt:lpstr>   První díla    </vt:lpstr>
      <vt:lpstr>Prezentace aplikace PowerPoint</vt:lpstr>
      <vt:lpstr>Prezentace aplikace PowerPoint</vt:lpstr>
      <vt:lpstr>Prezentace aplikace PowerPoint</vt:lpstr>
      <vt:lpstr>Prezentace aplikace PowerPoint</vt:lpstr>
      <vt:lpstr>Další díla</vt:lpstr>
      <vt:lpstr>Prezentace aplikace PowerPoint</vt:lpstr>
      <vt:lpstr>citace</vt:lpstr>
      <vt:lpstr>Obrázky [online]. [cit. 2012-10-05]. Dostupné z: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W. A. Mozart</dc:title>
  <dc:creator>Jirka</dc:creator>
  <cp:lastModifiedBy>jitka</cp:lastModifiedBy>
  <cp:revision>16</cp:revision>
  <dcterms:created xsi:type="dcterms:W3CDTF">2012-08-16T13:37:53Z</dcterms:created>
  <dcterms:modified xsi:type="dcterms:W3CDTF">2013-05-18T13:56:34Z</dcterms:modified>
</cp:coreProperties>
</file>