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67" r:id="rId2"/>
    <p:sldId id="268" r:id="rId3"/>
    <p:sldId id="266" r:id="rId4"/>
    <p:sldId id="269" r:id="rId5"/>
    <p:sldId id="257" r:id="rId6"/>
    <p:sldId id="258" r:id="rId7"/>
    <p:sldId id="270" r:id="rId8"/>
    <p:sldId id="271" r:id="rId9"/>
    <p:sldId id="272" r:id="rId10"/>
    <p:sldId id="276" r:id="rId11"/>
    <p:sldId id="259" r:id="rId12"/>
    <p:sldId id="264" r:id="rId13"/>
    <p:sldId id="277" r:id="rId14"/>
    <p:sldId id="260" r:id="rId15"/>
    <p:sldId id="273" r:id="rId16"/>
    <p:sldId id="261" r:id="rId17"/>
    <p:sldId id="274" r:id="rId18"/>
    <p:sldId id="262" r:id="rId19"/>
    <p:sldId id="275" r:id="rId20"/>
    <p:sldId id="26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CA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F72D1-9ACB-4C39-9A0E-E7986862462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6D1D76-10F3-43E9-9C23-3906CC3C06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208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správnou odpověď.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D1D76-10F3-43E9-9C23-3906CC3C06F2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205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000B51D5-6A6E-4122-933C-89862BE6B7C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3ACC0A37-2FC0-4EDD-9B84-C23BF2E927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yfqydJ-Do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eethov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72255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</a:t>
                      </a:r>
                      <a:r>
                        <a:rPr lang="cs-CZ" dirty="0" smtClean="0"/>
                        <a:t>H</a:t>
                      </a:r>
                      <a:r>
                        <a:rPr lang="cs-CZ" smtClean="0"/>
                        <a:t>udební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814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ANOTACE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žáci 2. stupně ZŠ seznámí s důležitou pomůckou při cvičení na nejrůznější hudební nástroje, a to s metronomem, který vznikl v době života L. van Beethovena.</a:t>
            </a:r>
          </a:p>
          <a:p>
            <a:r>
              <a:rPr lang="cs-CZ" sz="2400" dirty="0" smtClean="0"/>
              <a:t>Ozřejmí si tempové italské hudební názvosloví.</a:t>
            </a:r>
          </a:p>
          <a:p>
            <a:r>
              <a:rPr lang="cs-CZ" sz="2400" dirty="0" smtClean="0"/>
              <a:t>Autorem materiálu a všech jeho částí, není-li uvedeno jinak, je Mgr. </a:t>
            </a:r>
            <a:r>
              <a:rPr lang="cs-CZ" sz="2400" smtClean="0"/>
              <a:t>Bedřiška Koželuhová.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75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995120" cy="4289648"/>
          </a:xfrm>
        </p:spPr>
        <p:txBody>
          <a:bodyPr/>
          <a:lstStyle/>
          <a:p>
            <a:r>
              <a:rPr lang="cs-CZ" sz="9600" dirty="0" smtClean="0">
                <a:latin typeface="Vladimir Script" pitchFamily="66" charset="0"/>
              </a:rPr>
              <a:t>Beethoven        a vynález metronomu</a:t>
            </a:r>
            <a:endParaRPr lang="cs-CZ" sz="9600" dirty="0">
              <a:latin typeface="Vladimir Scrip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0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Skladatel, který všechny své životní touhy a osudy proměňuje v hudbu</a:t>
            </a:r>
          </a:p>
          <a:p>
            <a:r>
              <a:rPr lang="cs-CZ" sz="2800" dirty="0" smtClean="0"/>
              <a:t>Jeho díla jsou velmi melodická</a:t>
            </a:r>
          </a:p>
          <a:p>
            <a:r>
              <a:rPr lang="cs-CZ" sz="2800" dirty="0" smtClean="0"/>
              <a:t>Najdeme v nich obrovské dynamické rozdíly</a:t>
            </a:r>
          </a:p>
          <a:p>
            <a:r>
              <a:rPr lang="cs-CZ" sz="2800" dirty="0" smtClean="0"/>
              <a:t>Výrazně pracuje s tempem a odlišnou rychlostí skladeb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113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4144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Hudební tempo = rychlost pohybu v čase</a:t>
            </a:r>
          </a:p>
          <a:p>
            <a:r>
              <a:rPr lang="cs-CZ" sz="2800" dirty="0" smtClean="0"/>
              <a:t>Každá skladba má své tempo</a:t>
            </a:r>
          </a:p>
          <a:p>
            <a:r>
              <a:rPr lang="cs-CZ" sz="2800" dirty="0" smtClean="0"/>
              <a:t>Označení tempa se zapisuje italským názvem nebo číslicemi podle metronomu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406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Vladimir Script" pitchFamily="66" charset="0"/>
              </a:rPr>
              <a:t>Metronom</a:t>
            </a:r>
            <a:endParaRPr lang="cs-CZ" sz="7200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Přístroj, pomocí jehož ,,tikotu“ hrajeme skladbu ve správném tempu</a:t>
            </a:r>
          </a:p>
          <a:p>
            <a:r>
              <a:rPr lang="cs-CZ" sz="2800" dirty="0" smtClean="0"/>
              <a:t>Taktoměr: hodinový stroj s kyvadlem                               a posunovatelným závažím</a:t>
            </a:r>
          </a:p>
          <a:p>
            <a:r>
              <a:rPr lang="cs-CZ" sz="2800" dirty="0" smtClean="0"/>
              <a:t>Posunováním závažím nahoru a dolů ovlivňujeme rychlost hrané skladby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21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254"/>
            <a:ext cx="5156804" cy="6875739"/>
          </a:xfrm>
        </p:spPr>
      </p:pic>
    </p:spTree>
    <p:extLst>
      <p:ext uri="{BB962C8B-B14F-4D97-AF65-F5344CB8AC3E}">
        <p14:creationId xmlns:p14="http://schemas.microsoft.com/office/powerpoint/2010/main" val="346817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1234"/>
            <a:ext cx="5127574" cy="6836766"/>
          </a:xfrm>
        </p:spPr>
      </p:pic>
    </p:spTree>
    <p:extLst>
      <p:ext uri="{BB962C8B-B14F-4D97-AF65-F5344CB8AC3E}">
        <p14:creationId xmlns:p14="http://schemas.microsoft.com/office/powerpoint/2010/main" val="58513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0"/>
            <a:ext cx="5143500" cy="6858000"/>
          </a:xfrm>
        </p:spPr>
      </p:pic>
    </p:spTree>
    <p:extLst>
      <p:ext uri="{BB962C8B-B14F-4D97-AF65-F5344CB8AC3E}">
        <p14:creationId xmlns:p14="http://schemas.microsoft.com/office/powerpoint/2010/main" val="284239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0"/>
            <a:ext cx="5148064" cy="6864086"/>
          </a:xfrm>
        </p:spPr>
      </p:pic>
    </p:spTree>
    <p:extLst>
      <p:ext uri="{BB962C8B-B14F-4D97-AF65-F5344CB8AC3E}">
        <p14:creationId xmlns:p14="http://schemas.microsoft.com/office/powerpoint/2010/main" val="77685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914400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Vladimir Script" pitchFamily="66" charset="0"/>
              </a:rPr>
              <a:t>historie</a:t>
            </a:r>
            <a:endParaRPr lang="cs-CZ" sz="8000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7601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Vynálezcem byl vídeňský hodinář Johann Nepomuk </a:t>
            </a:r>
            <a:r>
              <a:rPr lang="cs-CZ" sz="2800" dirty="0" err="1" smtClean="0"/>
              <a:t>Mälzel</a:t>
            </a:r>
            <a:endParaRPr lang="cs-CZ" sz="2800" dirty="0" smtClean="0"/>
          </a:p>
          <a:p>
            <a:r>
              <a:rPr lang="cs-CZ" sz="2800" dirty="0" smtClean="0"/>
              <a:t>Současník L. van Beethovena</a:t>
            </a:r>
          </a:p>
          <a:p>
            <a:r>
              <a:rPr lang="cs-CZ" sz="2800" dirty="0" err="1" smtClean="0"/>
              <a:t>Mälzel</a:t>
            </a:r>
            <a:r>
              <a:rPr lang="cs-CZ" sz="2800" dirty="0" smtClean="0"/>
              <a:t> byl všestranný technik</a:t>
            </a:r>
          </a:p>
          <a:p>
            <a:r>
              <a:rPr lang="cs-CZ" sz="2800" dirty="0" smtClean="0"/>
              <a:t>Když hudební génius Beethoven začal ztrácet sluch, vytvořil mu naslouchátko </a:t>
            </a:r>
          </a:p>
          <a:p>
            <a:r>
              <a:rPr lang="cs-CZ" sz="2800" dirty="0" smtClean="0"/>
              <a:t>Vděčný Beethoven složil na počest metronomu žertovný kánon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265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764704"/>
            <a:ext cx="4608512" cy="5541297"/>
          </a:xfrm>
          <a:prstGeom prst="rect">
            <a:avLst/>
          </a:prstGeom>
        </p:spPr>
      </p:pic>
      <p:pic>
        <p:nvPicPr>
          <p:cNvPr id="4" name="120701_003.mp3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748088"/>
            <a:ext cx="609600" cy="609600"/>
          </a:xfrm>
        </p:spPr>
      </p:pic>
    </p:spTree>
    <p:extLst>
      <p:ext uri="{BB962C8B-B14F-4D97-AF65-F5344CB8AC3E}">
        <p14:creationId xmlns:p14="http://schemas.microsoft.com/office/powerpoint/2010/main" val="329415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Tuto melodii vložil i do své Symfonie č. 8</a:t>
            </a:r>
          </a:p>
          <a:p>
            <a:r>
              <a:rPr lang="cs-CZ" sz="2800" dirty="0" smtClean="0">
                <a:hlinkClick r:id="rId2"/>
              </a:rPr>
              <a:t>Symfonie č. 8</a:t>
            </a:r>
            <a:r>
              <a:rPr lang="cs-CZ" sz="2800" dirty="0" smtClean="0"/>
              <a:t> (zvuková ukázka)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8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Vladimir Script" pitchFamily="66" charset="0"/>
              </a:rPr>
              <a:t>Italské názvosloví</a:t>
            </a:r>
            <a:endParaRPr lang="cs-CZ" sz="7200" dirty="0">
              <a:latin typeface="Vladimir Scrip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616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u="sng" dirty="0" smtClean="0"/>
              <a:t>Tempa pomalá</a:t>
            </a:r>
          </a:p>
          <a:p>
            <a:pPr marL="0" indent="0">
              <a:buNone/>
            </a:pPr>
            <a:endParaRPr lang="cs-CZ" sz="2400" u="sng" dirty="0" smtClean="0"/>
          </a:p>
          <a:p>
            <a:r>
              <a:rPr lang="cs-CZ" sz="2800" dirty="0" err="1" smtClean="0"/>
              <a:t>Grave</a:t>
            </a:r>
            <a:r>
              <a:rPr lang="cs-CZ" sz="2800" dirty="0" smtClean="0"/>
              <a:t> - těžce</a:t>
            </a:r>
          </a:p>
          <a:p>
            <a:r>
              <a:rPr lang="cs-CZ" sz="2800" dirty="0" smtClean="0"/>
              <a:t>Largo - široce</a:t>
            </a:r>
          </a:p>
          <a:p>
            <a:r>
              <a:rPr lang="cs-CZ" sz="2800" dirty="0" smtClean="0"/>
              <a:t>Lento - rozvláčně, zdlouha</a:t>
            </a:r>
          </a:p>
          <a:p>
            <a:r>
              <a:rPr lang="cs-CZ" sz="2800" dirty="0" smtClean="0"/>
              <a:t>Adagio - </a:t>
            </a:r>
            <a:r>
              <a:rPr lang="cs-CZ" sz="2800" i="1" dirty="0" smtClean="0">
                <a:solidFill>
                  <a:srgbClr val="C00000"/>
                </a:solidFill>
              </a:rPr>
              <a:t>úprkem/pomalu/hbitě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C00000"/>
                </a:solidFill>
              </a:rPr>
              <a:t>!</a:t>
            </a:r>
            <a:r>
              <a:rPr lang="cs-CZ" sz="2800" dirty="0" smtClean="0"/>
              <a:t> </a:t>
            </a:r>
            <a:r>
              <a:rPr lang="cs-CZ" sz="2800" i="1" dirty="0" smtClean="0"/>
              <a:t>U adagia vyber správnou odpověď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9109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348" y="10552"/>
            <a:ext cx="4593348" cy="68474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68593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7882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199"/>
            <a:ext cx="8229600" cy="4644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u="sng" dirty="0" smtClean="0"/>
              <a:t>Tempa mírná</a:t>
            </a:r>
          </a:p>
          <a:p>
            <a:pPr marL="0" indent="0">
              <a:buNone/>
            </a:pPr>
            <a:endParaRPr lang="cs-CZ" sz="2800" u="sng" dirty="0" smtClean="0"/>
          </a:p>
          <a:p>
            <a:r>
              <a:rPr lang="cs-CZ" sz="2800" dirty="0" smtClean="0"/>
              <a:t>Andante – krokem</a:t>
            </a:r>
          </a:p>
          <a:p>
            <a:r>
              <a:rPr lang="cs-CZ" sz="2800" dirty="0" smtClean="0"/>
              <a:t>Moderato – </a:t>
            </a:r>
            <a:r>
              <a:rPr lang="cs-CZ" sz="2800" i="1" dirty="0" smtClean="0">
                <a:solidFill>
                  <a:srgbClr val="C00000"/>
                </a:solidFill>
              </a:rPr>
              <a:t>potichu/velmi silně/mírně</a:t>
            </a:r>
          </a:p>
          <a:p>
            <a:r>
              <a:rPr lang="cs-CZ" sz="2800" dirty="0" smtClean="0"/>
              <a:t>Allegretto – poněkud rychleji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>
                <a:solidFill>
                  <a:srgbClr val="C00000"/>
                </a:solidFill>
              </a:rPr>
              <a:t>! </a:t>
            </a:r>
            <a:r>
              <a:rPr lang="cs-CZ" sz="2800" i="1" dirty="0" smtClean="0"/>
              <a:t>U </a:t>
            </a:r>
            <a:r>
              <a:rPr lang="cs-CZ" sz="2800" i="1" dirty="0" err="1" smtClean="0"/>
              <a:t>moderata</a:t>
            </a:r>
            <a:r>
              <a:rPr lang="cs-CZ" sz="2800" i="1" dirty="0" smtClean="0"/>
              <a:t> vyber správnou odpověď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01568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23978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029" y="0"/>
            <a:ext cx="4569972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7840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688160"/>
          </a:xfrm>
        </p:spPr>
        <p:txBody>
          <a:bodyPr/>
          <a:lstStyle/>
          <a:p>
            <a:pPr marL="0" indent="0">
              <a:buNone/>
            </a:pPr>
            <a:r>
              <a:rPr lang="cs-CZ" sz="2800" u="sng" dirty="0" smtClean="0"/>
              <a:t>Tempa rychlá</a:t>
            </a:r>
          </a:p>
          <a:p>
            <a:pPr marL="0" indent="0">
              <a:buNone/>
            </a:pPr>
            <a:endParaRPr lang="cs-CZ" sz="2800" u="sng" dirty="0" smtClean="0"/>
          </a:p>
          <a:p>
            <a:r>
              <a:rPr lang="cs-CZ" sz="2800" dirty="0" smtClean="0"/>
              <a:t>Allegro – </a:t>
            </a:r>
            <a:r>
              <a:rPr lang="cs-CZ" sz="2800" i="1" dirty="0" smtClean="0">
                <a:solidFill>
                  <a:srgbClr val="C00000"/>
                </a:solidFill>
              </a:rPr>
              <a:t>pomalu/rychle/tklivě</a:t>
            </a:r>
          </a:p>
          <a:p>
            <a:r>
              <a:rPr lang="cs-CZ" sz="2800" dirty="0" smtClean="0"/>
              <a:t>Vivace – živě, hbitě</a:t>
            </a:r>
          </a:p>
          <a:p>
            <a:r>
              <a:rPr lang="cs-CZ" sz="2800" dirty="0" smtClean="0"/>
              <a:t>Presto – spěšně, rychle</a:t>
            </a:r>
          </a:p>
          <a:p>
            <a:r>
              <a:rPr lang="cs-CZ" sz="2800" dirty="0" smtClean="0"/>
              <a:t>Prestissimo – co nejrychleji</a:t>
            </a:r>
          </a:p>
          <a:p>
            <a:endParaRPr lang="cs-CZ" sz="2800" dirty="0"/>
          </a:p>
          <a:p>
            <a:r>
              <a:rPr lang="cs-CZ" sz="2800" i="1" dirty="0" smtClean="0">
                <a:solidFill>
                  <a:srgbClr val="C00000"/>
                </a:solidFill>
              </a:rPr>
              <a:t>!</a:t>
            </a:r>
            <a:r>
              <a:rPr lang="cs-CZ" sz="2800" i="1" dirty="0" smtClean="0"/>
              <a:t>U allegra vyber správnou odpověď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87945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2" y="-9841"/>
            <a:ext cx="4415334" cy="68678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439" y="0"/>
            <a:ext cx="473199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8273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BLÁHA, Bohumil. </a:t>
            </a:r>
            <a:r>
              <a:rPr lang="cs-CZ" i="1" dirty="0"/>
              <a:t>Hudební nauka jinak I</a:t>
            </a:r>
            <a:r>
              <a:rPr lang="cs-CZ" dirty="0"/>
              <a:t>. páté. Praha 6- Dejvice: Bohumil Bláha, vydavatelská činnost, 2007. </a:t>
            </a:r>
            <a:endParaRPr lang="cs-CZ" dirty="0" smtClean="0"/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dirty="0" smtClean="0"/>
              <a:t>2012-10-05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cs.wikipedia.org/wiki/Soubor:Beethoven.jp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g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(Beethoven)</a:t>
            </a:r>
          </a:p>
          <a:p>
            <a:r>
              <a:rPr lang="cs-CZ" dirty="0" smtClean="0"/>
              <a:t>Zpěv a klavír – vlastní zdroj ( Bedřiška Koželuhová )</a:t>
            </a:r>
          </a:p>
          <a:p>
            <a:r>
              <a:rPr lang="cs-CZ" smtClean="0"/>
              <a:t>Obrázky </a:t>
            </a:r>
            <a:r>
              <a:rPr lang="cs-CZ" dirty="0" smtClean="0"/>
              <a:t>metronomů – vlastní zdroj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07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110</TotalTime>
  <Words>378</Words>
  <Application>Microsoft Office PowerPoint</Application>
  <PresentationFormat>Předvádění na obrazovce (4:3)</PresentationFormat>
  <Paragraphs>63</Paragraphs>
  <Slides>20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Macro</vt:lpstr>
      <vt:lpstr>Prezentace aplikace PowerPoint</vt:lpstr>
      <vt:lpstr>ANOTACE</vt:lpstr>
      <vt:lpstr>Beethoven        a vynález metronomu</vt:lpstr>
      <vt:lpstr>Prezentace aplikace PowerPoint</vt:lpstr>
      <vt:lpstr>Tempo</vt:lpstr>
      <vt:lpstr>Metronom</vt:lpstr>
      <vt:lpstr>Prezentace aplikace PowerPoint</vt:lpstr>
      <vt:lpstr>Prezentace aplikace PowerPoint</vt:lpstr>
      <vt:lpstr>Prezentace aplikace PowerPoint</vt:lpstr>
      <vt:lpstr>Prezentace aplikace PowerPoint</vt:lpstr>
      <vt:lpstr>historie</vt:lpstr>
      <vt:lpstr>Prezentace aplikace PowerPoint</vt:lpstr>
      <vt:lpstr>Prezentace aplikace PowerPoint</vt:lpstr>
      <vt:lpstr>Italské názvosloví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Tempo</dc:title>
  <dc:creator>Lucie</dc:creator>
  <cp:lastModifiedBy>jitka</cp:lastModifiedBy>
  <cp:revision>26</cp:revision>
  <dcterms:created xsi:type="dcterms:W3CDTF">2012-07-01T08:09:23Z</dcterms:created>
  <dcterms:modified xsi:type="dcterms:W3CDTF">2013-05-18T13:59:04Z</dcterms:modified>
</cp:coreProperties>
</file>