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68" r:id="rId2"/>
    <p:sldId id="269" r:id="rId3"/>
    <p:sldId id="267" r:id="rId4"/>
    <p:sldId id="274" r:id="rId5"/>
    <p:sldId id="257" r:id="rId6"/>
    <p:sldId id="270" r:id="rId7"/>
    <p:sldId id="271" r:id="rId8"/>
    <p:sldId id="272" r:id="rId9"/>
    <p:sldId id="258" r:id="rId10"/>
    <p:sldId id="259" r:id="rId11"/>
    <p:sldId id="260" r:id="rId12"/>
    <p:sldId id="261" r:id="rId13"/>
    <p:sldId id="273" r:id="rId14"/>
    <p:sldId id="262" r:id="rId15"/>
    <p:sldId id="263" r:id="rId16"/>
    <p:sldId id="264" r:id="rId17"/>
    <p:sldId id="265" r:id="rId18"/>
    <p:sldId id="26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42D8E-CEB4-4D7B-B0DC-70088671B29F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37C72-06BE-4A51-8F65-CAE9345068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94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Bajadérka</a:t>
            </a:r>
            <a:r>
              <a:rPr lang="cs-CZ" dirty="0" smtClean="0"/>
              <a:t>- </a:t>
            </a:r>
            <a:r>
              <a:rPr lang="cs-CZ" smtClean="0"/>
              <a:t>indická tanečnice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37C72-06BE-4A51-8F65-CAE934506895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899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A97B5D1-5059-40D1-991A-95937F7695AA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6B4FBC7-D72D-40EB-806C-B11911B2917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NgdvexM0SWs&amp;feature=relate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metanaGrammarSchoo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17766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Bedřiška</a:t>
                      </a:r>
                      <a:r>
                        <a:rPr lang="cs-CZ" baseline="0" dirty="0" smtClean="0"/>
                        <a:t> Koželuhová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VY_32_INOVACE_6B_08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</a:t>
                      </a:r>
                      <a:r>
                        <a:rPr lang="cs-CZ" baseline="0" dirty="0" smtClean="0"/>
                        <a:t> Hudební osobnosti, které ovlivnily svoji dobu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11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Zde se žáci 2. stupně ZŠ podrobněji seznámí s dětstvím, mládím a počátkem tvorby našeho slavného českého skladatele Bedřicha Smetany.</a:t>
            </a:r>
          </a:p>
          <a:p>
            <a:r>
              <a:rPr lang="cs-CZ" sz="2800" dirty="0" smtClean="0"/>
              <a:t>Autorem materiálu a všech jeho částí, není-li uvedeno jinak, je Mgr. </a:t>
            </a:r>
            <a:r>
              <a:rPr lang="cs-CZ" sz="2800" smtClean="0"/>
              <a:t>Bedřiška Koželuhová.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45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908720"/>
            <a:ext cx="6777318" cy="1731982"/>
          </a:xfrm>
        </p:spPr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Bedřich Smetana</a:t>
            </a:r>
            <a:endParaRPr lang="cs-CZ" sz="7200" dirty="0">
              <a:latin typeface="Old English Text MT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600" dirty="0" smtClean="0"/>
              <a:t>Dětství, mládí a počátky jeho tvorby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83946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6787"/>
            <a:ext cx="5256584" cy="6856414"/>
          </a:xfrm>
        </p:spPr>
      </p:pic>
    </p:spTree>
    <p:extLst>
      <p:ext uri="{BB962C8B-B14F-4D97-AF65-F5344CB8AC3E}">
        <p14:creationId xmlns:p14="http://schemas.microsoft.com/office/powerpoint/2010/main" val="35684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49302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Narozen 2.3.1814 v Litomyšli na masopustní úterý</a:t>
            </a:r>
          </a:p>
          <a:p>
            <a:r>
              <a:rPr lang="cs-CZ" sz="2800" dirty="0" smtClean="0"/>
              <a:t>V rodině sládka</a:t>
            </a:r>
          </a:p>
          <a:p>
            <a:r>
              <a:rPr lang="cs-CZ" sz="2800" dirty="0" smtClean="0"/>
              <a:t>První syn po 10-ti dcerách</a:t>
            </a:r>
          </a:p>
          <a:p>
            <a:r>
              <a:rPr lang="cs-CZ" sz="2800" dirty="0" smtClean="0"/>
              <a:t>Vyrůstal ve vlídném prostředí, obklopen láskou rodičů a sester</a:t>
            </a:r>
          </a:p>
          <a:p>
            <a:r>
              <a:rPr lang="cs-CZ" sz="2800" dirty="0" smtClean="0"/>
              <a:t>Otec byl výborný houslista</a:t>
            </a:r>
          </a:p>
          <a:p>
            <a:r>
              <a:rPr lang="cs-CZ" sz="2800" dirty="0" smtClean="0"/>
              <a:t>Chlapec se začíná učit na housle, posléze na klavír</a:t>
            </a:r>
          </a:p>
          <a:p>
            <a:pPr marL="0" indent="0">
              <a:buNone/>
            </a:pPr>
            <a:endParaRPr lang="cs-CZ" sz="2800" dirty="0" smtClean="0"/>
          </a:p>
          <a:p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698604"/>
          </a:xfrm>
        </p:spPr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Rané dětství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73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Pivovar v Litomyšli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204864"/>
            <a:ext cx="5897876" cy="4423407"/>
          </a:xfrm>
        </p:spPr>
      </p:pic>
    </p:spTree>
    <p:extLst>
      <p:ext uri="{BB962C8B-B14F-4D97-AF65-F5344CB8AC3E}">
        <p14:creationId xmlns:p14="http://schemas.microsoft.com/office/powerpoint/2010/main" val="133763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132856"/>
            <a:ext cx="6146800" cy="46101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Otec František a matka Barbora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000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60848"/>
            <a:ext cx="6113900" cy="458542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Bedřichova rodná světnička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62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Rodina se stěhuje do Jindřichova Hradce</a:t>
            </a:r>
          </a:p>
          <a:p>
            <a:r>
              <a:rPr lang="cs-CZ" sz="2800" dirty="0" smtClean="0"/>
              <a:t>Otec zde kupuje pivovar</a:t>
            </a:r>
          </a:p>
          <a:p>
            <a:r>
              <a:rPr lang="cs-CZ" sz="2800" dirty="0" smtClean="0"/>
              <a:t>Učitelem hudby se chlapci stává regenschori místního chrámu</a:t>
            </a:r>
          </a:p>
          <a:p>
            <a:r>
              <a:rPr lang="cs-CZ" sz="2800" dirty="0" smtClean="0"/>
              <a:t>Seznamuje se s hrou na violu a se základy zpěvu</a:t>
            </a:r>
          </a:p>
          <a:p>
            <a:r>
              <a:rPr lang="cs-CZ" sz="2800" dirty="0" smtClean="0"/>
              <a:t>Už jako 8-letý složil svoji 1. skladbu-    </a:t>
            </a:r>
            <a:r>
              <a:rPr lang="cs-CZ" sz="2800" b="1" dirty="0" smtClean="0"/>
              <a:t>Kvapík D- dur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Dětství 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45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Rodina se opět stěhovala, a to do Růžkových Lhotic</a:t>
            </a:r>
          </a:p>
          <a:p>
            <a:r>
              <a:rPr lang="cs-CZ" sz="2800" dirty="0" smtClean="0"/>
              <a:t>Chlapcův zájem o hudbu převyšoval jeho školní povinnosti</a:t>
            </a:r>
          </a:p>
          <a:p>
            <a:r>
              <a:rPr lang="cs-CZ" sz="2800" dirty="0" smtClean="0"/>
              <a:t>O prázdninách jezdíval do České Skalice, kde se pořádaly jiřinkové slavnosti s tradičním večerním plesem návštěvníků </a:t>
            </a:r>
          </a:p>
          <a:p>
            <a:r>
              <a:rPr lang="cs-CZ" sz="2800" dirty="0" smtClean="0"/>
              <a:t>Pod těmito dojmy vznikla </a:t>
            </a:r>
            <a:r>
              <a:rPr lang="cs-CZ" sz="2800" b="1" dirty="0" smtClean="0">
                <a:solidFill>
                  <a:schemeClr val="tx1"/>
                </a:solidFill>
              </a:rPr>
              <a:t>Jiřinková polka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Česká Skalice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8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493021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Luisina polka</a:t>
            </a:r>
            <a:r>
              <a:rPr lang="cs-CZ" sz="2800" dirty="0" smtClean="0"/>
              <a:t>- pojmenovaná po dívce, do níž byl zamilován</a:t>
            </a:r>
          </a:p>
          <a:p>
            <a:r>
              <a:rPr lang="cs-CZ" sz="2800" dirty="0" smtClean="0">
                <a:hlinkClick r:id="rId2"/>
              </a:rPr>
              <a:t>Luisina polka</a:t>
            </a:r>
            <a:r>
              <a:rPr lang="cs-CZ" sz="2800" dirty="0" smtClean="0"/>
              <a:t> (zvuková ukázka)</a:t>
            </a:r>
          </a:p>
          <a:p>
            <a:r>
              <a:rPr lang="cs-CZ" sz="2800" dirty="0" smtClean="0"/>
              <a:t>Pravé jméno této dívky bylo Aloisie</a:t>
            </a:r>
          </a:p>
          <a:p>
            <a:r>
              <a:rPr lang="cs-CZ" sz="2800" dirty="0" smtClean="0"/>
              <a:t>Jeho o rok starší sestřenka</a:t>
            </a:r>
          </a:p>
          <a:p>
            <a:r>
              <a:rPr lang="cs-CZ" sz="2800" dirty="0" smtClean="0"/>
              <a:t>Velmi rád s ní tančil na plesech</a:t>
            </a:r>
          </a:p>
          <a:p>
            <a:r>
              <a:rPr lang="cs-CZ" sz="2800" dirty="0" smtClean="0"/>
              <a:t>Doprovázel její zpěv na kůru</a:t>
            </a:r>
          </a:p>
          <a:p>
            <a:r>
              <a:rPr lang="cs-CZ" sz="2800" dirty="0" smtClean="0"/>
              <a:t>,,</a:t>
            </a:r>
            <a:r>
              <a:rPr lang="cs-CZ" sz="2800" i="1" dirty="0" smtClean="0"/>
              <a:t>Nyní teprve jsem zpozoroval, že bez Luisy nemohu být</a:t>
            </a:r>
            <a:r>
              <a:rPr lang="cs-CZ" sz="2800" dirty="0" smtClean="0"/>
              <a:t>.“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Aloisie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6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7699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Po ročním studiu v </a:t>
            </a:r>
            <a:r>
              <a:rPr lang="cs-CZ" sz="2800" dirty="0"/>
              <a:t>H</a:t>
            </a:r>
            <a:r>
              <a:rPr lang="cs-CZ" sz="2800" dirty="0" smtClean="0"/>
              <a:t>avlíčkově Brodě přechází do Prahy</a:t>
            </a:r>
          </a:p>
          <a:p>
            <a:r>
              <a:rPr lang="cs-CZ" sz="2800" dirty="0" smtClean="0"/>
              <a:t>Ale hudba je u něho na prvním místě</a:t>
            </a:r>
          </a:p>
          <a:p>
            <a:r>
              <a:rPr lang="cs-CZ" sz="2800" dirty="0" smtClean="0"/>
              <a:t>Chodívá na vojenské koncerty místo algebry</a:t>
            </a:r>
          </a:p>
          <a:p>
            <a:r>
              <a:rPr lang="cs-CZ" sz="2800" dirty="0" smtClean="0"/>
              <a:t>Nejednou je ,,za školou“</a:t>
            </a:r>
          </a:p>
          <a:p>
            <a:r>
              <a:rPr lang="cs-CZ" sz="2800" dirty="0" smtClean="0"/>
              <a:t>Rozzlobenému otci pomůže bratranec </a:t>
            </a:r>
            <a:r>
              <a:rPr lang="cs-CZ" sz="2800" dirty="0" err="1" smtClean="0"/>
              <a:t>F.J.Smetana</a:t>
            </a:r>
            <a:endParaRPr lang="cs-CZ" sz="2800" dirty="0" smtClean="0"/>
          </a:p>
          <a:p>
            <a:r>
              <a:rPr lang="cs-CZ" sz="2800" dirty="0" smtClean="0"/>
              <a:t>Slíbí otci, že dohlédne na úspěšné zakončení gymnázia v Plzni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Studia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39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20586" y="2461347"/>
            <a:ext cx="4985774" cy="3739331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Staré gymnázium            v Havlíčkově Brodě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845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248347"/>
            <a:ext cx="8265241" cy="449302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Zde se mladému umělci líbilo</a:t>
            </a:r>
          </a:p>
          <a:p>
            <a:r>
              <a:rPr lang="cs-CZ" sz="2800" dirty="0" smtClean="0"/>
              <a:t>Soustředil se jak na školu, tak i na muziku</a:t>
            </a:r>
          </a:p>
          <a:p>
            <a:r>
              <a:rPr lang="cs-CZ" sz="2800" dirty="0" smtClean="0"/>
              <a:t>Inspirován prostředím komponoval další polky:       </a:t>
            </a:r>
            <a:r>
              <a:rPr lang="cs-CZ" sz="2800" b="1" dirty="0" smtClean="0"/>
              <a:t>Ze studentského života                                                   Kvapík </a:t>
            </a:r>
            <a:r>
              <a:rPr lang="cs-CZ" sz="2800" b="1" dirty="0" err="1" smtClean="0"/>
              <a:t>bajadérek</a:t>
            </a:r>
            <a:r>
              <a:rPr lang="cs-CZ" sz="2800" b="1" dirty="0" smtClean="0"/>
              <a:t>                                                              Fantazie pro housle a klavír</a:t>
            </a:r>
            <a:r>
              <a:rPr lang="cs-CZ" sz="2800" dirty="0" smtClean="0"/>
              <a:t>- ovlivněn láskou ke Kateřině, přítelkyní z dětských let</a:t>
            </a:r>
          </a:p>
          <a:p>
            <a:r>
              <a:rPr lang="cs-CZ" sz="2800" dirty="0" smtClean="0"/>
              <a:t>Plzeňské gymnázium opravdu úspěšně ukončil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Plzeň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79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Odchází do Prahy</a:t>
            </a:r>
          </a:p>
          <a:p>
            <a:r>
              <a:rPr lang="cs-CZ" sz="2800" dirty="0" smtClean="0"/>
              <a:t>Je zaměstnán jako domácí učitel hudby          v rodině hraběte Leopolda </a:t>
            </a:r>
            <a:r>
              <a:rPr lang="cs-CZ" sz="2800" dirty="0" err="1" smtClean="0"/>
              <a:t>Thuna</a:t>
            </a:r>
            <a:endParaRPr lang="cs-CZ" sz="2800" dirty="0" smtClean="0"/>
          </a:p>
          <a:p>
            <a:r>
              <a:rPr lang="cs-CZ" sz="2800" dirty="0" smtClean="0"/>
              <a:t>Stává se jejich váženým přítelem nejen díky svému klavírnímu umění, ale i svými znalostmi</a:t>
            </a:r>
          </a:p>
          <a:p>
            <a:r>
              <a:rPr lang="cs-CZ" sz="2800" dirty="0" smtClean="0"/>
              <a:t>,,</a:t>
            </a:r>
            <a:r>
              <a:rPr lang="cs-CZ" sz="2800" i="1" dirty="0" smtClean="0"/>
              <a:t>živý naučný slovník</a:t>
            </a:r>
            <a:r>
              <a:rPr lang="cs-CZ" sz="2800" dirty="0" smtClean="0"/>
              <a:t>“  ( jeho přezdívka )</a:t>
            </a:r>
          </a:p>
          <a:p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První zaměstnání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81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Další díla: </a:t>
            </a:r>
            <a:r>
              <a:rPr lang="cs-CZ" sz="2800" b="1" dirty="0" smtClean="0"/>
              <a:t>Sonáta g-moll pro klavír</a:t>
            </a:r>
          </a:p>
          <a:p>
            <a:r>
              <a:rPr lang="cs-CZ" sz="2800" dirty="0" smtClean="0"/>
              <a:t>Klavírní cyklus- </a:t>
            </a:r>
            <a:r>
              <a:rPr lang="cs-CZ" sz="2800" b="1" dirty="0" smtClean="0"/>
              <a:t>Bagately a </a:t>
            </a:r>
            <a:r>
              <a:rPr lang="cs-CZ" sz="2800" b="1" dirty="0" err="1" smtClean="0"/>
              <a:t>impromtus</a:t>
            </a:r>
            <a:endParaRPr lang="cs-CZ" sz="2800" b="1" dirty="0" smtClean="0"/>
          </a:p>
          <a:p>
            <a:r>
              <a:rPr lang="cs-CZ" sz="2800" dirty="0" smtClean="0"/>
              <a:t>Zde vyznává své city ke Kateřině</a:t>
            </a:r>
          </a:p>
          <a:p>
            <a:r>
              <a:rPr lang="cs-CZ" sz="2800" dirty="0" smtClean="0"/>
              <a:t>Díky své veliké lásce Kateřině Kolářové odchází od rodiny </a:t>
            </a:r>
            <a:r>
              <a:rPr lang="cs-CZ" sz="2800" dirty="0" err="1" smtClean="0"/>
              <a:t>Thunů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Kupuje byt a opouští svůj dosavadní mládenecký život     </a:t>
            </a:r>
            <a:r>
              <a:rPr lang="cs-CZ" dirty="0" smtClean="0"/>
              <a:t>                                             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Manželství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018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1.) Kolikrát se stěhoval </a:t>
            </a:r>
            <a:r>
              <a:rPr lang="cs-CZ" sz="2800" dirty="0" err="1" smtClean="0"/>
              <a:t>B.Smetana</a:t>
            </a:r>
            <a:r>
              <a:rPr lang="cs-CZ" sz="2800" dirty="0" smtClean="0"/>
              <a:t> se svými rodiči?</a:t>
            </a:r>
            <a:endParaRPr lang="cs-CZ" sz="2800" dirty="0"/>
          </a:p>
          <a:p>
            <a:r>
              <a:rPr lang="cs-CZ" sz="2800" dirty="0" smtClean="0"/>
              <a:t>2.) Vyjmenuj smyčcové nástroje.</a:t>
            </a:r>
            <a:endParaRPr lang="cs-CZ" sz="2800" dirty="0"/>
          </a:p>
          <a:p>
            <a:r>
              <a:rPr lang="cs-CZ" sz="2800" dirty="0" smtClean="0"/>
              <a:t>3.) Co je to polka?</a:t>
            </a:r>
          </a:p>
          <a:p>
            <a:r>
              <a:rPr lang="cs-CZ" sz="2800" dirty="0" smtClean="0"/>
              <a:t>4.) Kdo je regenschori?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latin typeface="Old English Text MT" pitchFamily="66" charset="0"/>
              </a:rPr>
              <a:t>otázky</a:t>
            </a:r>
            <a:endParaRPr lang="cs-CZ" sz="7200" dirty="0">
              <a:latin typeface="Old English Tex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6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PRAŽÁK, Přemysl. </a:t>
            </a:r>
            <a:r>
              <a:rPr lang="cs-CZ" i="1" dirty="0"/>
              <a:t>Malá preludia</a:t>
            </a:r>
            <a:r>
              <a:rPr lang="cs-CZ" dirty="0"/>
              <a:t>: </a:t>
            </a:r>
            <a:r>
              <a:rPr lang="cs-CZ" i="1" dirty="0"/>
              <a:t>Dětství a mládí slavných skladatelů</a:t>
            </a:r>
            <a:r>
              <a:rPr lang="cs-CZ" dirty="0"/>
              <a:t>. čtvrté. Praha 1: </a:t>
            </a:r>
            <a:r>
              <a:rPr lang="cs-CZ" dirty="0" err="1"/>
              <a:t>Suprafon</a:t>
            </a:r>
            <a:r>
              <a:rPr lang="cs-CZ" dirty="0"/>
              <a:t>, 1981. </a:t>
            </a:r>
            <a:endParaRPr lang="cs-CZ" dirty="0" smtClean="0"/>
          </a:p>
          <a:p>
            <a:r>
              <a:rPr lang="cs-CZ" i="1" dirty="0"/>
              <a:t>Bedřich Smetana v obrazech</a:t>
            </a:r>
            <a:r>
              <a:rPr lang="cs-CZ" dirty="0"/>
              <a:t>. Praha: Státní pedagogické nakladatelství, 1957</a:t>
            </a:r>
            <a:r>
              <a:rPr lang="cs-CZ" dirty="0" smtClean="0"/>
              <a:t>. ( foto )</a:t>
            </a:r>
          </a:p>
          <a:p>
            <a:r>
              <a:rPr lang="pl-PL" i="1" dirty="0"/>
              <a:t>Obrázky</a:t>
            </a:r>
            <a:r>
              <a:rPr lang="pl-PL" dirty="0"/>
              <a:t> [online]. [cit. </a:t>
            </a:r>
            <a:r>
              <a:rPr lang="pl-PL" smtClean="0"/>
              <a:t>2012-10-05</a:t>
            </a:r>
            <a:r>
              <a:rPr lang="pl-PL" dirty="0"/>
              <a:t>]. Dostupné z: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cs.wikipedia.org/wiki/Soubor:SmetanaGrammarSchool.jpg</a:t>
            </a:r>
            <a:r>
              <a:rPr lang="cs-CZ" dirty="0" smtClean="0"/>
              <a:t> </a:t>
            </a:r>
            <a:r>
              <a:rPr lang="cs-CZ" sz="2800" dirty="0" smtClean="0"/>
              <a:t>( obrázek 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221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126</TotalTime>
  <Words>549</Words>
  <Application>Microsoft Office PowerPoint</Application>
  <PresentationFormat>Předvádění na obrazovce (4:3)</PresentationFormat>
  <Paragraphs>75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Tvrdý obal</vt:lpstr>
      <vt:lpstr>Prezentace aplikace PowerPoint</vt:lpstr>
      <vt:lpstr>ANOTACE</vt:lpstr>
      <vt:lpstr>Bedřich Smetana</vt:lpstr>
      <vt:lpstr>Prezentace aplikace PowerPoint</vt:lpstr>
      <vt:lpstr>Rané dětství</vt:lpstr>
      <vt:lpstr>Pivovar v Litomyšli</vt:lpstr>
      <vt:lpstr>Otec František a matka Barbora</vt:lpstr>
      <vt:lpstr>Bedřichova rodná světnička</vt:lpstr>
      <vt:lpstr>Dětství </vt:lpstr>
      <vt:lpstr>Česká Skalice</vt:lpstr>
      <vt:lpstr>Aloisie</vt:lpstr>
      <vt:lpstr>Studia </vt:lpstr>
      <vt:lpstr>Staré gymnázium            v Havlíčkově Brodě</vt:lpstr>
      <vt:lpstr>Plzeň</vt:lpstr>
      <vt:lpstr>První zaměstnání</vt:lpstr>
      <vt:lpstr>Manželství </vt:lpstr>
      <vt:lpstr>otázky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Bedřich Smetana</dc:title>
  <dc:creator>Lucie</dc:creator>
  <cp:lastModifiedBy>jitka</cp:lastModifiedBy>
  <cp:revision>24</cp:revision>
  <dcterms:created xsi:type="dcterms:W3CDTF">2012-06-30T19:39:20Z</dcterms:created>
  <dcterms:modified xsi:type="dcterms:W3CDTF">2013-05-18T14:09:32Z</dcterms:modified>
</cp:coreProperties>
</file>