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72" r:id="rId3"/>
    <p:sldId id="270" r:id="rId4"/>
    <p:sldId id="278" r:id="rId5"/>
    <p:sldId id="257" r:id="rId6"/>
    <p:sldId id="258" r:id="rId7"/>
    <p:sldId id="273" r:id="rId8"/>
    <p:sldId id="259" r:id="rId9"/>
    <p:sldId id="260" r:id="rId10"/>
    <p:sldId id="261" r:id="rId11"/>
    <p:sldId id="277" r:id="rId12"/>
    <p:sldId id="262" r:id="rId13"/>
    <p:sldId id="263" r:id="rId14"/>
    <p:sldId id="264" r:id="rId15"/>
    <p:sldId id="274" r:id="rId16"/>
    <p:sldId id="275" r:id="rId17"/>
    <p:sldId id="276" r:id="rId18"/>
    <p:sldId id="265" r:id="rId19"/>
    <p:sldId id="266" r:id="rId20"/>
    <p:sldId id="267" r:id="rId21"/>
    <p:sldId id="268" r:id="rId22"/>
    <p:sldId id="269" r:id="rId23"/>
    <p:sldId id="279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59280"/>
            <a:ext cx="6400800" cy="12954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801112"/>
            <a:ext cx="9144000" cy="932688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429000"/>
            <a:ext cx="6400800" cy="762000"/>
          </a:xfrm>
        </p:spPr>
        <p:txBody>
          <a:bodyPr>
            <a:normAutofit/>
          </a:bodyPr>
          <a:lstStyle>
            <a:lvl1pPr marL="0" indent="0" algn="ctr">
              <a:buNone/>
              <a:defRPr sz="200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white"/>
        <p:txBody>
          <a:bodyPr/>
          <a:lstStyle/>
          <a:p>
            <a:fld id="{CB450263-C22E-4C34-9AD6-975D9F36204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white"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90114-D978-4D3F-ACB4-51456380F8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438400"/>
            <a:ext cx="6400800" cy="304800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50263-C22E-4C34-9AD6-975D9F36204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90114-D978-4D3F-ACB4-51456380F8EB}" type="slidenum">
              <a:rPr lang="cs-CZ" smtClean="0"/>
              <a:t>‹#›</a:t>
            </a:fld>
            <a:endParaRPr lang="cs-CZ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50263-C22E-4C34-9AD6-975D9F36204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90114-D978-4D3F-ACB4-51456380F8EB}" type="slidenum">
              <a:rPr lang="cs-CZ" smtClean="0"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3410267"/>
            <a:ext cx="6248400" cy="1456373"/>
          </a:xfrm>
        </p:spPr>
        <p:txBody>
          <a:bodyPr anchor="t">
            <a:normAutofit/>
          </a:bodyPr>
          <a:lstStyle>
            <a:lvl1pPr algn="ctr">
              <a:defRPr sz="36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503680"/>
            <a:ext cx="6248400" cy="1566862"/>
          </a:xfrm>
        </p:spPr>
        <p:txBody>
          <a:bodyPr anchor="b"/>
          <a:lstStyle>
            <a:lvl1pPr marL="0" indent="0" algn="ctr">
              <a:buNone/>
              <a:defRPr sz="2000" b="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3716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50263-C22E-4C34-9AD6-975D9F36204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90114-D978-4D3F-ACB4-51456380F8EB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4"/>
          </p:nvPr>
        </p:nvSpPr>
        <p:spPr>
          <a:xfrm>
            <a:off x="46482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flourish2.png"/>
          <p:cNvPicPr>
            <a:picLocks noChangeAspect="1"/>
          </p:cNvPicPr>
          <p:nvPr/>
        </p:nvPicPr>
        <p:blipFill>
          <a:blip r:embed="rId2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3716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82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62201"/>
            <a:ext cx="3125788" cy="451338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2359152"/>
            <a:ext cx="3127375" cy="448056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50263-C22E-4C34-9AD6-975D9F36204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90114-D978-4D3F-ACB4-51456380F8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50263-C22E-4C34-9AD6-975D9F36204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90114-D978-4D3F-ACB4-51456380F8EB}" type="slidenum">
              <a:rPr lang="cs-CZ" smtClean="0"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50263-C22E-4C34-9AD6-975D9F36204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90114-D978-4D3F-ACB4-51456380F8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1" y="1676400"/>
            <a:ext cx="2819399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1" y="2275840"/>
            <a:ext cx="2819399" cy="290576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50263-C22E-4C34-9AD6-975D9F36204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90114-D978-4D3F-ACB4-51456380F8E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371600" y="1676400"/>
            <a:ext cx="3276600" cy="3505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que 9"/>
          <p:cNvSpPr/>
          <p:nvPr/>
        </p:nvSpPr>
        <p:spPr>
          <a:xfrm>
            <a:off x="1463040" y="1847088"/>
            <a:ext cx="3090672" cy="3090672"/>
          </a:xfrm>
          <a:prstGeom prst="plaque">
            <a:avLst>
              <a:gd name="adj" fmla="val 8438"/>
            </a:avLst>
          </a:prstGeom>
          <a:noFill/>
          <a:ln w="9525">
            <a:solidFill>
              <a:schemeClr val="tx2">
                <a:alpha val="17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1676400"/>
            <a:ext cx="2819400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0" y="1905000"/>
            <a:ext cx="2971800" cy="2971800"/>
          </a:xfrm>
          <a:prstGeom prst="plaque">
            <a:avLst>
              <a:gd name="adj" fmla="val 8341"/>
            </a:avLst>
          </a:prstGeom>
          <a:solidFill>
            <a:schemeClr val="bg1">
              <a:lumMod val="95000"/>
              <a:alpha val="35000"/>
            </a:schemeClr>
          </a:solidFill>
          <a:ln w="98425" cmpd="thinThick">
            <a:noFill/>
            <a:bevel/>
          </a:ln>
        </p:spPr>
        <p:txBody>
          <a:bodyPr>
            <a:normAutofit/>
          </a:bodyPr>
          <a:lstStyle>
            <a:lvl1pPr marL="0" indent="0" algn="ctr">
              <a:buNone/>
              <a:defRPr sz="1800" baseline="0">
                <a:solidFill>
                  <a:schemeClr val="tx2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2276856"/>
            <a:ext cx="2819400" cy="287528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50263-C22E-4C34-9AD6-975D9F36204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90114-D978-4D3F-ACB4-51456380F8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50263-C22E-4C34-9AD6-975D9F36204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90114-D978-4D3F-ACB4-51456380F8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209041"/>
            <a:ext cx="1295400" cy="4318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400" y="1219199"/>
            <a:ext cx="5181600" cy="4267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450263-C22E-4C34-9AD6-975D9F36204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90114-D978-4D3F-ACB4-51456380F8E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window3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1295400"/>
            <a:ext cx="6400800" cy="685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057400"/>
            <a:ext cx="6400800" cy="3429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 bwMode="white">
          <a:xfrm>
            <a:off x="304800" y="6356350"/>
            <a:ext cx="2133600" cy="365125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/>
          <a:lstStyle>
            <a:lvl1pPr algn="l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CB450263-C22E-4C34-9AD6-975D9F362040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 bwMode="white">
          <a:xfrm>
            <a:off x="2971800" y="6356350"/>
            <a:ext cx="320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white">
          <a:xfrm>
            <a:off x="6675120" y="6364224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B9D90114-D978-4D3F-ACB4-51456380F8E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600" kern="1200" cap="all" spc="30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0" indent="-274320" algn="l" defTabSz="914400" rtl="0" eaLnBrk="1" latinLnBrk="0" hangingPunct="1">
        <a:lnSpc>
          <a:spcPct val="150000"/>
        </a:lnSpc>
        <a:spcBef>
          <a:spcPct val="20000"/>
        </a:spcBef>
        <a:buClrTx/>
        <a:buFont typeface="Wingdings" pitchFamily="2" charset="2"/>
        <a:buChar char="v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www.youtube.com/watch?v=Na6piObEzws&amp;feature=fvwrel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9SuLcVzHPh0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uI8iTETiSqU" TargetMode="External"/><Relationship Id="rId7" Type="http://schemas.openxmlformats.org/officeDocument/2006/relationships/hyperlink" Target="http://www.youtube.com/watch?v=uyscE8bIkBc" TargetMode="External"/><Relationship Id="rId2" Type="http://schemas.openxmlformats.org/officeDocument/2006/relationships/hyperlink" Target="http://www.youtube.com/watch?v=tHaOCasb8h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CSWlkI1N_XI" TargetMode="External"/><Relationship Id="rId5" Type="http://schemas.openxmlformats.org/officeDocument/2006/relationships/hyperlink" Target="http://www.youtube.com/watch?v=yI0NjgrFV6k" TargetMode="External"/><Relationship Id="rId4" Type="http://schemas.openxmlformats.org/officeDocument/2006/relationships/hyperlink" Target="http://www.youtube.com/watch?v=H0HtT0C7UYM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JanMula%C4%8D-Bed%C5%99ichSmetana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5154987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Bedřiška</a:t>
                      </a:r>
                      <a:r>
                        <a:rPr lang="cs-CZ" baseline="0" dirty="0" smtClean="0"/>
                        <a:t> Koželuhová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NÁZEV:      VY_32_INOVACE_6B_09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TÉMA:       Hudební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 osobnosti, které ovlivnily svoji dobu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FF00"/>
                          </a:solidFill>
                        </a:rPr>
                        <a:t>ČÍSLO PROJEKTU:  </a:t>
                      </a:r>
                      <a:r>
                        <a:rPr lang="cs-CZ" i="1" dirty="0" smtClean="0">
                          <a:solidFill>
                            <a:srgbClr val="FFFF00"/>
                          </a:solidFill>
                        </a:rPr>
                        <a:t>CZ.</a:t>
                      </a:r>
                      <a:r>
                        <a:rPr lang="cs-CZ" i="1" baseline="0" dirty="0" smtClean="0">
                          <a:solidFill>
                            <a:srgbClr val="FFFF00"/>
                          </a:solidFill>
                        </a:rPr>
                        <a:t> 1. 07/ 1. 4. 00/ 21. 1843</a:t>
                      </a:r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9020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Zde se žáci 2. stupně ZŠ seznámí s vrcholným obdobím života a tvorby našeho slavného českého hudebního skladatele Bedřicha Smetany.</a:t>
            </a:r>
          </a:p>
          <a:p>
            <a:r>
              <a:rPr lang="cs-CZ" sz="2400" dirty="0" smtClean="0"/>
              <a:t>Autorem materiálu a všech jeho částí, není-li uvedeno jinak, je Mgr. </a:t>
            </a:r>
            <a:r>
              <a:rPr lang="cs-CZ" sz="2400" smtClean="0"/>
              <a:t>Bedřiška Koželuhová.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60344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Old English Text MT" pitchFamily="66" charset="0"/>
              </a:rPr>
              <a:t>Bedřich  smetana</a:t>
            </a:r>
            <a:endParaRPr lang="cs-CZ" dirty="0">
              <a:latin typeface="Old English Text MT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Vrcholné období tvorby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07132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46890"/>
            <a:ext cx="4824536" cy="6811110"/>
          </a:xfrm>
        </p:spPr>
      </p:pic>
    </p:spTree>
    <p:extLst>
      <p:ext uri="{BB962C8B-B14F-4D97-AF65-F5344CB8AC3E}">
        <p14:creationId xmlns:p14="http://schemas.microsoft.com/office/powerpoint/2010/main" val="1501398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Old English Text MT" pitchFamily="66" charset="0"/>
              </a:rPr>
              <a:t>život</a:t>
            </a:r>
            <a:endParaRPr lang="cs-CZ" dirty="0">
              <a:latin typeface="Old English Text MT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71600" y="2348880"/>
            <a:ext cx="6400800" cy="3456384"/>
          </a:xfrm>
        </p:spPr>
        <p:txBody>
          <a:bodyPr>
            <a:noAutofit/>
          </a:bodyPr>
          <a:lstStyle/>
          <a:p>
            <a:r>
              <a:rPr lang="cs-CZ" sz="2800" dirty="0" smtClean="0"/>
              <a:t>1848 zakládá v Praze svoji hudební školu</a:t>
            </a:r>
          </a:p>
          <a:p>
            <a:r>
              <a:rPr lang="cs-CZ" sz="2800" dirty="0" smtClean="0"/>
              <a:t>1849 svatba s Kateřinou Kolářovou</a:t>
            </a:r>
          </a:p>
          <a:p>
            <a:r>
              <a:rPr lang="cs-CZ" sz="2800" dirty="0" smtClean="0"/>
              <a:t>Úmrtí 1. dcery Bedřišky- její památce    věnoval skladbu </a:t>
            </a:r>
            <a:r>
              <a:rPr lang="cs-CZ" sz="2800" dirty="0" smtClean="0">
                <a:solidFill>
                  <a:srgbClr val="FF0000"/>
                </a:solidFill>
              </a:rPr>
              <a:t>Klavírní trio g-moll                                                          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3703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Old English Text MT" pitchFamily="66" charset="0"/>
              </a:rPr>
              <a:t>Pobyt ve Švédsku</a:t>
            </a:r>
            <a:endParaRPr lang="cs-CZ" dirty="0">
              <a:latin typeface="Old English Text MT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2132856"/>
            <a:ext cx="6400800" cy="3048001"/>
          </a:xfrm>
        </p:spPr>
        <p:txBody>
          <a:bodyPr>
            <a:noAutofit/>
          </a:bodyPr>
          <a:lstStyle/>
          <a:p>
            <a:r>
              <a:rPr lang="cs-CZ" sz="2400" dirty="0" smtClean="0"/>
              <a:t>1856- 1861 žil v Göteborgu ve Švédsku</a:t>
            </a:r>
          </a:p>
          <a:p>
            <a:r>
              <a:rPr lang="cs-CZ" sz="2400" dirty="0" smtClean="0"/>
              <a:t>Působil zde jako hudební pedagog, klavírní </a:t>
            </a:r>
            <a:r>
              <a:rPr lang="cs-CZ" sz="2400" dirty="0" err="1" smtClean="0"/>
              <a:t>virtuoz</a:t>
            </a:r>
            <a:r>
              <a:rPr lang="cs-CZ" sz="2400" dirty="0" smtClean="0"/>
              <a:t> a dirigent</a:t>
            </a:r>
          </a:p>
          <a:p>
            <a:r>
              <a:rPr lang="cs-CZ" sz="2400" dirty="0" smtClean="0"/>
              <a:t>Píše symfonické básně: Richard III.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    </a:t>
            </a:r>
            <a:r>
              <a:rPr lang="cs-CZ" sz="2400" dirty="0" err="1" smtClean="0"/>
              <a:t>Valdštýnův</a:t>
            </a:r>
            <a:r>
              <a:rPr lang="cs-CZ" sz="2400" dirty="0" smtClean="0"/>
              <a:t> tábor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    </a:t>
            </a:r>
            <a:r>
              <a:rPr lang="cs-CZ" sz="2400" dirty="0" err="1" smtClean="0"/>
              <a:t>Hakon</a:t>
            </a:r>
            <a:r>
              <a:rPr lang="cs-CZ" sz="2400" dirty="0" smtClean="0"/>
              <a:t> Jarl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30136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Přístav v Göteborgu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2348880"/>
            <a:ext cx="6012159" cy="4509120"/>
          </a:xfrm>
        </p:spPr>
      </p:pic>
    </p:spTree>
    <p:extLst>
      <p:ext uri="{BB962C8B-B14F-4D97-AF65-F5344CB8AC3E}">
        <p14:creationId xmlns:p14="http://schemas.microsoft.com/office/powerpoint/2010/main" val="3048282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Při zpáteční cestě mu v Německu zemřela jeho manželka</a:t>
            </a:r>
          </a:p>
          <a:p>
            <a:r>
              <a:rPr lang="cs-CZ" sz="2400" dirty="0" smtClean="0"/>
              <a:t>Vzpomínku na Švédko vystihuje v koncertní etudě - </a:t>
            </a:r>
            <a:r>
              <a:rPr lang="cs-CZ" sz="2400" dirty="0" smtClean="0">
                <a:solidFill>
                  <a:srgbClr val="FF0000"/>
                </a:solidFill>
              </a:rPr>
              <a:t>Na břehu mořském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0507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Old English Text MT" pitchFamily="66" charset="0"/>
              </a:rPr>
              <a:t>Opět v </a:t>
            </a:r>
            <a:r>
              <a:rPr lang="cs-CZ" dirty="0" err="1" smtClean="0">
                <a:latin typeface="Old English Text MT" pitchFamily="66" charset="0"/>
              </a:rPr>
              <a:t>praze</a:t>
            </a:r>
            <a:endParaRPr lang="cs-CZ" dirty="0">
              <a:latin typeface="Old English Text MT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400" dirty="0" smtClean="0"/>
              <a:t>1860 se podruhé žení, a to s Barborou </a:t>
            </a:r>
            <a:r>
              <a:rPr lang="cs-CZ" sz="2400" dirty="0" err="1" smtClean="0"/>
              <a:t>Ferdinandiovou</a:t>
            </a:r>
            <a:endParaRPr lang="cs-CZ" sz="2400" dirty="0" smtClean="0"/>
          </a:p>
          <a:p>
            <a:r>
              <a:rPr lang="cs-CZ" sz="2400" dirty="0" smtClean="0"/>
              <a:t>Znovu si otevírá hudební ústav</a:t>
            </a:r>
          </a:p>
          <a:p>
            <a:r>
              <a:rPr lang="cs-CZ" sz="2400" dirty="0" smtClean="0"/>
              <a:t>Zakládá pěvecký sbor Hlahol</a:t>
            </a:r>
          </a:p>
          <a:p>
            <a:r>
              <a:rPr lang="cs-CZ" sz="2400" dirty="0" smtClean="0"/>
              <a:t>1866 jmenován kapelníkem Prozatímního divadla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88345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Old English Text MT" pitchFamily="66" charset="0"/>
              </a:rPr>
              <a:t>choroba</a:t>
            </a:r>
            <a:endParaRPr lang="cs-CZ" dirty="0">
              <a:latin typeface="Old English Text MT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2060848"/>
            <a:ext cx="6400800" cy="3048001"/>
          </a:xfrm>
        </p:spPr>
        <p:txBody>
          <a:bodyPr>
            <a:noAutofit/>
          </a:bodyPr>
          <a:lstStyle/>
          <a:p>
            <a:r>
              <a:rPr lang="cs-CZ" sz="2400" dirty="0" smtClean="0"/>
              <a:t>1874 dochází ke ztrátě sluchu v pravém uchu</a:t>
            </a:r>
          </a:p>
          <a:p>
            <a:r>
              <a:rPr lang="cs-CZ" sz="2400" dirty="0" smtClean="0"/>
              <a:t>Choroba se postupně zhoršuje</a:t>
            </a:r>
          </a:p>
          <a:p>
            <a:r>
              <a:rPr lang="cs-CZ" sz="2400" dirty="0" smtClean="0"/>
              <a:t>Nakonec úplně ohluchne</a:t>
            </a:r>
          </a:p>
          <a:p>
            <a:r>
              <a:rPr lang="cs-CZ" sz="2400" dirty="0" smtClean="0"/>
              <a:t>Od roku 1875 do konce života žije u své dcery Žofie Schwarzové</a:t>
            </a:r>
            <a:r>
              <a:rPr lang="cs-CZ" sz="2400" dirty="0"/>
              <a:t> </a:t>
            </a:r>
            <a:r>
              <a:rPr lang="cs-CZ" sz="2400" dirty="0" smtClean="0"/>
              <a:t>na myslivně v Jabkenicích            u Mladé Boleslavi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86774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Myslivna v Jabkenicích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229768" y="2557017"/>
            <a:ext cx="4912319" cy="3684240"/>
          </a:xfrm>
        </p:spPr>
      </p:pic>
    </p:spTree>
    <p:extLst>
      <p:ext uri="{BB962C8B-B14F-4D97-AF65-F5344CB8AC3E}">
        <p14:creationId xmlns:p14="http://schemas.microsoft.com/office/powerpoint/2010/main" val="3921359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Old English Text MT" pitchFamily="66" charset="0"/>
              </a:rPr>
              <a:t>Konec života</a:t>
            </a:r>
            <a:endParaRPr lang="cs-CZ" dirty="0">
              <a:latin typeface="Old English Text MT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71600" y="2204864"/>
            <a:ext cx="6400800" cy="3281537"/>
          </a:xfrm>
        </p:spPr>
        <p:txBody>
          <a:bodyPr>
            <a:noAutofit/>
          </a:bodyPr>
          <a:lstStyle/>
          <a:p>
            <a:r>
              <a:rPr lang="cs-CZ" sz="2400" dirty="0" smtClean="0"/>
              <a:t>Právě v tomto těžkém období vytváří nejkrásnější hudební díla</a:t>
            </a:r>
          </a:p>
          <a:p>
            <a:r>
              <a:rPr lang="cs-CZ" sz="2400" dirty="0" smtClean="0"/>
              <a:t>Pracuje však jen po chvílích, hučení v uších, stavy blouznění a duševní krize ho pohlcují víc a víc</a:t>
            </a:r>
          </a:p>
          <a:p>
            <a:r>
              <a:rPr lang="cs-CZ" sz="2400" dirty="0" smtClean="0"/>
              <a:t>Umírá 12.5.1884 v ústavu pro duševně choré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02994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Old English Text MT" pitchFamily="66" charset="0"/>
              </a:rPr>
              <a:t>pohřeb</a:t>
            </a:r>
            <a:endParaRPr lang="cs-CZ" dirty="0">
              <a:latin typeface="Old English Text MT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2204864"/>
            <a:ext cx="7200800" cy="3048001"/>
          </a:xfrm>
        </p:spPr>
        <p:txBody>
          <a:bodyPr>
            <a:noAutofit/>
          </a:bodyPr>
          <a:lstStyle/>
          <a:p>
            <a:r>
              <a:rPr lang="cs-CZ" sz="2400" dirty="0" smtClean="0"/>
              <a:t>Pohřben na Vyšehradě</a:t>
            </a:r>
          </a:p>
          <a:p>
            <a:r>
              <a:rPr lang="cs-CZ" sz="2400" dirty="0" smtClean="0"/>
              <a:t>Slavný pohřeb navštívila téměř celá Praha</a:t>
            </a:r>
          </a:p>
          <a:p>
            <a:r>
              <a:rPr lang="cs-CZ" sz="2400" dirty="0" smtClean="0"/>
              <a:t>Lidé se tak důstojně rozloučili se skutečným zakladatelem a tvůrcem české národní hudby</a:t>
            </a:r>
          </a:p>
          <a:p>
            <a:r>
              <a:rPr lang="cs-CZ" sz="2400" dirty="0" smtClean="0"/>
              <a:t>12.5. každoročně začíná hudební festival Pražské jaro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62826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Old English Text MT" pitchFamily="66" charset="0"/>
              </a:rPr>
              <a:t>Dílo - </a:t>
            </a:r>
            <a:r>
              <a:rPr lang="cs-CZ" sz="2800" dirty="0" smtClean="0">
                <a:latin typeface="Old English Text MT" pitchFamily="66" charset="0"/>
              </a:rPr>
              <a:t>opery</a:t>
            </a:r>
            <a:endParaRPr lang="cs-CZ" sz="2800" dirty="0">
              <a:latin typeface="Old English Text MT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indent="0">
              <a:buNone/>
            </a:pPr>
            <a:r>
              <a:rPr lang="cs-CZ" dirty="0" smtClean="0"/>
              <a:t>Braniboři v Čechách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9663" y="2542246"/>
            <a:ext cx="5754338" cy="43157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1844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71600" y="2438400"/>
            <a:ext cx="2408312" cy="3048001"/>
          </a:xfrm>
        </p:spPr>
        <p:txBody>
          <a:bodyPr/>
          <a:lstStyle/>
          <a:p>
            <a:r>
              <a:rPr lang="cs-CZ" dirty="0" smtClean="0"/>
              <a:t>Prodaná nevěsta</a:t>
            </a:r>
          </a:p>
          <a:p>
            <a:r>
              <a:rPr lang="cs-CZ" dirty="0" smtClean="0"/>
              <a:t>Úvodní sbor, rukopisná partitura</a:t>
            </a:r>
          </a:p>
          <a:p>
            <a:r>
              <a:rPr lang="cs-CZ" dirty="0" smtClean="0">
                <a:hlinkClick r:id="rId2"/>
              </a:rPr>
              <a:t>Proč bychom se netěšili</a:t>
            </a:r>
            <a:r>
              <a:rPr lang="cs-CZ" dirty="0" smtClean="0"/>
              <a:t> (zvuková ukázka)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126125" y="857247"/>
            <a:ext cx="6858001" cy="5143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6698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1268760"/>
            <a:ext cx="3384376" cy="4248472"/>
          </a:xfrm>
        </p:spPr>
        <p:txBody>
          <a:bodyPr>
            <a:normAutofit/>
          </a:bodyPr>
          <a:lstStyle/>
          <a:p>
            <a:r>
              <a:rPr lang="cs-CZ" dirty="0" smtClean="0"/>
              <a:t>B. Smetana v roce 1864, doba, kdy tvoří Prodanou nevěstu     a Dalibora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39670" y="2149162"/>
            <a:ext cx="4162897" cy="3122174"/>
          </a:xfrm>
        </p:spPr>
      </p:pic>
    </p:spTree>
    <p:extLst>
      <p:ext uri="{BB962C8B-B14F-4D97-AF65-F5344CB8AC3E}">
        <p14:creationId xmlns:p14="http://schemas.microsoft.com/office/powerpoint/2010/main" val="1520996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Dalibor</a:t>
            </a:r>
          </a:p>
          <a:p>
            <a:r>
              <a:rPr lang="cs-CZ" dirty="0" smtClean="0"/>
              <a:t>Libuše- zazněla při otevření </a:t>
            </a:r>
            <a:r>
              <a:rPr lang="cs-CZ" dirty="0"/>
              <a:t>ND   </a:t>
            </a:r>
            <a:r>
              <a:rPr lang="cs-CZ" dirty="0" smtClean="0">
                <a:hlinkClick r:id="rId2"/>
              </a:rPr>
              <a:t>Libuše</a:t>
            </a:r>
            <a:r>
              <a:rPr lang="cs-CZ" dirty="0" smtClean="0"/>
              <a:t> (zvuková ukázka)</a:t>
            </a:r>
          </a:p>
          <a:p>
            <a:r>
              <a:rPr lang="cs-CZ" dirty="0" smtClean="0"/>
              <a:t>Dvě vdovy</a:t>
            </a:r>
          </a:p>
          <a:p>
            <a:r>
              <a:rPr lang="cs-CZ" dirty="0" smtClean="0"/>
              <a:t>Hubička </a:t>
            </a:r>
          </a:p>
          <a:p>
            <a:r>
              <a:rPr lang="cs-CZ" dirty="0" smtClean="0"/>
              <a:t>Tajemství</a:t>
            </a:r>
          </a:p>
          <a:p>
            <a:r>
              <a:rPr lang="cs-CZ" dirty="0" smtClean="0"/>
              <a:t>Čertova stěna</a:t>
            </a:r>
          </a:p>
          <a:p>
            <a:r>
              <a:rPr lang="cs-CZ" dirty="0" smtClean="0"/>
              <a:t>Viola (nedokončeno)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6045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2348880"/>
            <a:ext cx="8096944" cy="3654896"/>
          </a:xfrm>
        </p:spPr>
        <p:txBody>
          <a:bodyPr>
            <a:normAutofit/>
          </a:bodyPr>
          <a:lstStyle/>
          <a:p>
            <a:r>
              <a:rPr lang="cs-CZ" dirty="0" smtClean="0"/>
              <a:t>Cyklus symfonických básní: Má vlast</a:t>
            </a:r>
          </a:p>
          <a:p>
            <a:r>
              <a:rPr lang="cs-CZ" dirty="0" smtClean="0"/>
              <a:t>Jednotlivé části: </a:t>
            </a:r>
            <a:r>
              <a:rPr lang="cs-CZ" dirty="0"/>
              <a:t>Vyšehrad   </a:t>
            </a:r>
            <a:r>
              <a:rPr lang="cs-CZ" dirty="0" err="1" smtClean="0">
                <a:hlinkClick r:id="rId2"/>
              </a:rPr>
              <a:t>Vyšehrad</a:t>
            </a:r>
            <a:r>
              <a:rPr lang="cs-CZ" dirty="0" smtClean="0"/>
              <a:t> (zvuková ukázka)</a:t>
            </a:r>
          </a:p>
          <a:p>
            <a:pPr indent="0">
              <a:buNone/>
            </a:pPr>
            <a:r>
              <a:rPr lang="cs-CZ" dirty="0" smtClean="0"/>
              <a:t>                               </a:t>
            </a:r>
            <a:r>
              <a:rPr lang="cs-CZ" dirty="0"/>
              <a:t>Vltava  </a:t>
            </a:r>
            <a:r>
              <a:rPr lang="cs-CZ" dirty="0" err="1" smtClean="0">
                <a:hlinkClick r:id="rId3"/>
              </a:rPr>
              <a:t>Vltava</a:t>
            </a:r>
            <a:r>
              <a:rPr lang="cs-CZ" dirty="0" smtClean="0"/>
              <a:t> (zvuková ukázka)</a:t>
            </a:r>
          </a:p>
          <a:p>
            <a:pPr indent="0">
              <a:buNone/>
            </a:pPr>
            <a:r>
              <a:rPr lang="cs-CZ" dirty="0" smtClean="0"/>
              <a:t>                               </a:t>
            </a:r>
            <a:r>
              <a:rPr lang="cs-CZ" dirty="0"/>
              <a:t>Šárka  </a:t>
            </a:r>
            <a:r>
              <a:rPr lang="cs-CZ" dirty="0" err="1" smtClean="0">
                <a:hlinkClick r:id="rId4"/>
              </a:rPr>
              <a:t>Šárka</a:t>
            </a:r>
            <a:r>
              <a:rPr lang="cs-CZ" dirty="0" smtClean="0"/>
              <a:t> (zvuková ukázka)</a:t>
            </a:r>
          </a:p>
          <a:p>
            <a:pPr indent="0">
              <a:buNone/>
            </a:pPr>
            <a:r>
              <a:rPr lang="cs-CZ" dirty="0" smtClean="0"/>
              <a:t>                               Z českých luhů a </a:t>
            </a:r>
            <a:r>
              <a:rPr lang="cs-CZ" dirty="0"/>
              <a:t>hájů  </a:t>
            </a:r>
            <a:r>
              <a:rPr lang="pl-PL" dirty="0" smtClean="0">
                <a:hlinkClick r:id="rId5"/>
              </a:rPr>
              <a:t>Z českých luhů a hájů</a:t>
            </a:r>
            <a:r>
              <a:rPr lang="pl-PL" dirty="0" smtClean="0"/>
              <a:t> (zvuková ukázka)</a:t>
            </a:r>
            <a:endParaRPr lang="cs-CZ" dirty="0" smtClean="0"/>
          </a:p>
          <a:p>
            <a:pPr indent="0">
              <a:buNone/>
            </a:pPr>
            <a:r>
              <a:rPr lang="cs-CZ" dirty="0" smtClean="0"/>
              <a:t>                               </a:t>
            </a:r>
            <a:r>
              <a:rPr lang="cs-CZ" dirty="0"/>
              <a:t>Tábor  </a:t>
            </a:r>
            <a:r>
              <a:rPr lang="cs-CZ" dirty="0" err="1" smtClean="0">
                <a:hlinkClick r:id="rId6"/>
              </a:rPr>
              <a:t>Tábor</a:t>
            </a:r>
            <a:r>
              <a:rPr lang="cs-CZ" dirty="0" smtClean="0"/>
              <a:t> (zvuková ukázka)</a:t>
            </a:r>
          </a:p>
          <a:p>
            <a:pPr indent="0">
              <a:buNone/>
            </a:pPr>
            <a:r>
              <a:rPr lang="cs-CZ" dirty="0" smtClean="0"/>
              <a:t>                               </a:t>
            </a:r>
            <a:r>
              <a:rPr lang="cs-CZ" dirty="0"/>
              <a:t>Blaník  </a:t>
            </a:r>
            <a:r>
              <a:rPr lang="cs-CZ" dirty="0" err="1" smtClean="0">
                <a:hlinkClick r:id="rId7"/>
              </a:rPr>
              <a:t>Blaník</a:t>
            </a:r>
            <a:r>
              <a:rPr lang="cs-CZ" dirty="0" smtClean="0"/>
              <a:t> (zvuková ukázka)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2173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Old English Text MT" pitchFamily="66" charset="0"/>
              </a:rPr>
              <a:t>Klavírní skladby</a:t>
            </a:r>
            <a:endParaRPr lang="cs-CZ" dirty="0">
              <a:latin typeface="Old English Text MT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Na břehu mořském</a:t>
            </a:r>
          </a:p>
          <a:p>
            <a:r>
              <a:rPr lang="cs-CZ" sz="2400" dirty="0" smtClean="0"/>
              <a:t>České tance</a:t>
            </a:r>
          </a:p>
          <a:p>
            <a:r>
              <a:rPr lang="cs-CZ" sz="2400" dirty="0" smtClean="0"/>
              <a:t>Lístky do památníku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72358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Old English Text MT" pitchFamily="66" charset="0"/>
              </a:rPr>
              <a:t>otázečky</a:t>
            </a:r>
            <a:endParaRPr lang="cs-CZ" dirty="0">
              <a:latin typeface="Old English Text MT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1) Popiš rozdíly mezi operou, operetou, činohrou a baletem.</a:t>
            </a:r>
          </a:p>
          <a:p>
            <a:r>
              <a:rPr lang="cs-CZ" sz="2400" dirty="0" smtClean="0"/>
              <a:t>2) Která Smetanova opera zazněla při slavnostním otevření Národního divadla roku 1881 a 1883?</a:t>
            </a:r>
          </a:p>
          <a:p>
            <a:pPr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68657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3) Přiřaď pojmy k jednotlivým částem cyklu  Má vlast</a:t>
            </a:r>
          </a:p>
          <a:p>
            <a:r>
              <a:rPr lang="cs-CZ" dirty="0" smtClean="0"/>
              <a:t>Ctirad                             </a:t>
            </a:r>
          </a:p>
          <a:p>
            <a:r>
              <a:rPr lang="cs-CZ" dirty="0" smtClean="0"/>
              <a:t>husité</a:t>
            </a:r>
          </a:p>
          <a:p>
            <a:r>
              <a:rPr lang="cs-CZ" dirty="0"/>
              <a:t>š</a:t>
            </a:r>
            <a:r>
              <a:rPr lang="cs-CZ" dirty="0" smtClean="0"/>
              <a:t>umavský pramen</a:t>
            </a:r>
          </a:p>
          <a:p>
            <a:r>
              <a:rPr lang="cs-CZ" dirty="0" smtClean="0"/>
              <a:t>Šemík</a:t>
            </a:r>
          </a:p>
          <a:p>
            <a:r>
              <a:rPr lang="cs-CZ" dirty="0"/>
              <a:t>r</a:t>
            </a:r>
            <a:r>
              <a:rPr lang="cs-CZ" dirty="0" smtClean="0"/>
              <a:t>ytíři</a:t>
            </a:r>
          </a:p>
          <a:p>
            <a:r>
              <a:rPr lang="cs-CZ" dirty="0"/>
              <a:t>č</a:t>
            </a:r>
            <a:r>
              <a:rPr lang="cs-CZ" dirty="0" smtClean="0"/>
              <a:t>eská příroda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7204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POSADOVSKÁ, Dagmar a Dušan </a:t>
            </a:r>
            <a:r>
              <a:rPr lang="cs-CZ" dirty="0" smtClean="0"/>
              <a:t>PAZDÍREK</a:t>
            </a:r>
            <a:r>
              <a:rPr lang="cs-CZ" dirty="0"/>
              <a:t>. </a:t>
            </a:r>
            <a:r>
              <a:rPr lang="cs-CZ" i="1" dirty="0"/>
              <a:t>Podobizny nad klavírem</a:t>
            </a:r>
            <a:r>
              <a:rPr lang="cs-CZ" dirty="0"/>
              <a:t>. třetí. Praha 1: Supraphon, 1974</a:t>
            </a:r>
            <a:r>
              <a:rPr lang="cs-CZ"/>
              <a:t>. </a:t>
            </a:r>
            <a:endParaRPr lang="cs-CZ" dirty="0"/>
          </a:p>
          <a:p>
            <a:r>
              <a:rPr lang="cs-CZ" i="1" dirty="0"/>
              <a:t>Bedřich Smetana v obrazech</a:t>
            </a:r>
            <a:r>
              <a:rPr lang="cs-CZ" dirty="0"/>
              <a:t>. Praha: Státní pedagogické nakladatelství, 1957. </a:t>
            </a:r>
            <a:r>
              <a:rPr lang="cs-CZ" dirty="0" smtClean="0"/>
              <a:t> ( foto )</a:t>
            </a:r>
          </a:p>
          <a:p>
            <a:r>
              <a:rPr lang="cs-CZ" dirty="0"/>
              <a:t>VÍTOVÁ, Eva. </a:t>
            </a:r>
            <a:r>
              <a:rPr lang="cs-CZ" i="1" dirty="0"/>
              <a:t>50 slavných oper</a:t>
            </a:r>
            <a:r>
              <a:rPr lang="cs-CZ" dirty="0"/>
              <a:t>. 1. vyd. Praha: Albatros, c2005, 299 s. ISBN 80-000-1788-1.</a:t>
            </a:r>
          </a:p>
        </p:txBody>
      </p:sp>
    </p:spTree>
    <p:extLst>
      <p:ext uri="{BB962C8B-B14F-4D97-AF65-F5344CB8AC3E}">
        <p14:creationId xmlns:p14="http://schemas.microsoft.com/office/powerpoint/2010/main" val="535244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l-PL" i="1" dirty="0"/>
              <a:t>Obrázky</a:t>
            </a:r>
            <a:r>
              <a:rPr lang="pl-PL" dirty="0"/>
              <a:t> [online]. [cit. </a:t>
            </a:r>
            <a:r>
              <a:rPr lang="pl-PL" smtClean="0"/>
              <a:t>2012-10-05</a:t>
            </a:r>
            <a:r>
              <a:rPr lang="pl-PL" dirty="0"/>
              <a:t>]. Dostupné z: </a:t>
            </a: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cs.wikipedia.org/wiki/Soubor:JanMula%C4%8D-Bed%C5%99ichSmetana.jpg</a:t>
            </a:r>
            <a:r>
              <a:rPr lang="cs-CZ" dirty="0" smtClean="0"/>
              <a:t> ( obrázek 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7162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vět módy">
  <a:themeElements>
    <a:clrScheme name="Svět módy">
      <a:dk1>
        <a:sysClr val="windowText" lastClr="000000"/>
      </a:dk1>
      <a:lt1>
        <a:sysClr val="window" lastClr="FFFFFF"/>
      </a:lt1>
      <a:dk2>
        <a:srgbClr val="37302A"/>
      </a:dk2>
      <a:lt2>
        <a:srgbClr val="D0CCB9"/>
      </a:lt2>
      <a:accent1>
        <a:srgbClr val="9E8E5C"/>
      </a:accent1>
      <a:accent2>
        <a:srgbClr val="A09781"/>
      </a:accent2>
      <a:accent3>
        <a:srgbClr val="85776D"/>
      </a:accent3>
      <a:accent4>
        <a:srgbClr val="AEAFA9"/>
      </a:accent4>
      <a:accent5>
        <a:srgbClr val="8D878B"/>
      </a:accent5>
      <a:accent6>
        <a:srgbClr val="6B6149"/>
      </a:accent6>
      <a:hlink>
        <a:srgbClr val="B6A272"/>
      </a:hlink>
      <a:folHlink>
        <a:srgbClr val="8A784F"/>
      </a:folHlink>
    </a:clrScheme>
    <a:fontScheme name="Černá kravata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vět módy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8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90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0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100000" r="100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30000"/>
                <a:satMod val="200000"/>
              </a:schemeClr>
              <a:schemeClr val="phClr">
                <a:tint val="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Couture</Template>
  <TotalTime>112</TotalTime>
  <Words>559</Words>
  <Application>Microsoft Office PowerPoint</Application>
  <PresentationFormat>Předvádění na obrazovce (4:3)</PresentationFormat>
  <Paragraphs>82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Svět módy</vt:lpstr>
      <vt:lpstr>Prezentace aplikace PowerPoint</vt:lpstr>
      <vt:lpstr>ANOTACE</vt:lpstr>
      <vt:lpstr>Bedřich  smetana</vt:lpstr>
      <vt:lpstr>Prezentace aplikace PowerPoint</vt:lpstr>
      <vt:lpstr>život</vt:lpstr>
      <vt:lpstr>Pobyt ve Švédsku</vt:lpstr>
      <vt:lpstr>Přístav v Göteborgu</vt:lpstr>
      <vt:lpstr>Prezentace aplikace PowerPoint</vt:lpstr>
      <vt:lpstr>Opět v praze</vt:lpstr>
      <vt:lpstr>choroba</vt:lpstr>
      <vt:lpstr>Myslivna v Jabkenicích</vt:lpstr>
      <vt:lpstr>Konec života</vt:lpstr>
      <vt:lpstr>pohřeb</vt:lpstr>
      <vt:lpstr>Dílo - opery</vt:lpstr>
      <vt:lpstr>Prezentace aplikace PowerPoint</vt:lpstr>
      <vt:lpstr>B. Smetana v roce 1864, doba, kdy tvoří Prodanou nevěstu     a Dalibora</vt:lpstr>
      <vt:lpstr>Prezentace aplikace PowerPoint</vt:lpstr>
      <vt:lpstr>Prezentace aplikace PowerPoint</vt:lpstr>
      <vt:lpstr>Klavírní skladby</vt:lpstr>
      <vt:lpstr>otázečky</vt:lpstr>
      <vt:lpstr>Prezentace aplikace PowerPoint</vt:lpstr>
      <vt:lpstr>citace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Bedřich smetana</dc:title>
  <dc:creator>Lucie</dc:creator>
  <cp:lastModifiedBy>jitka</cp:lastModifiedBy>
  <cp:revision>25</cp:revision>
  <dcterms:created xsi:type="dcterms:W3CDTF">2012-07-03T18:10:05Z</dcterms:created>
  <dcterms:modified xsi:type="dcterms:W3CDTF">2013-05-18T14:10:01Z</dcterms:modified>
</cp:coreProperties>
</file>