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65" r:id="rId4"/>
    <p:sldId id="269" r:id="rId5"/>
    <p:sldId id="257" r:id="rId6"/>
    <p:sldId id="258" r:id="rId7"/>
    <p:sldId id="270" r:id="rId8"/>
    <p:sldId id="259" r:id="rId9"/>
    <p:sldId id="260" r:id="rId10"/>
    <p:sldId id="261" r:id="rId11"/>
    <p:sldId id="272" r:id="rId12"/>
    <p:sldId id="262" r:id="rId13"/>
    <p:sldId id="263" r:id="rId14"/>
    <p:sldId id="264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7E75A99-D0BA-459D-9791-49951E6316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CFE240A-D94A-4BB4-9E6C-176E528752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hhsTBQzw5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G05xnOcJxI" TargetMode="External"/><Relationship Id="rId2" Type="http://schemas.openxmlformats.org/officeDocument/2006/relationships/hyperlink" Target="http://www.youtube.com/watch?v=tViCV3Wl6sY&amp;feature=fvs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JQ-edAsbuJw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er_junge_Tschaikowsk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71719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51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žáci 2.stupně ZŠ podrobněji seznámí   s životem a dílem </a:t>
            </a:r>
            <a:r>
              <a:rPr lang="cs-CZ" dirty="0" err="1" smtClean="0"/>
              <a:t>P.I.Čajkovského</a:t>
            </a:r>
            <a:r>
              <a:rPr lang="cs-CZ" dirty="0" smtClean="0"/>
              <a:t>, nejznámějšího ruského skladatele, jehož hudba se stala předlohou k mnoha překrásným baletům. </a:t>
            </a:r>
          </a:p>
          <a:p>
            <a:r>
              <a:rPr lang="cs-CZ" dirty="0" smtClean="0"/>
              <a:t>Autorem materiálu a všech jeho částí, není-li uvedeno jinak, je Mgr. 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95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8077200" cy="1673352"/>
          </a:xfrm>
        </p:spPr>
        <p:txBody>
          <a:bodyPr>
            <a:noAutofit/>
          </a:bodyPr>
          <a:lstStyle/>
          <a:p>
            <a:r>
              <a:rPr lang="cs-CZ" sz="8800" dirty="0" smtClean="0"/>
              <a:t>Petr </a:t>
            </a:r>
            <a:r>
              <a:rPr lang="cs-CZ" sz="8800" dirty="0" err="1" smtClean="0"/>
              <a:t>Iljič</a:t>
            </a:r>
            <a:r>
              <a:rPr lang="cs-CZ" sz="8800" dirty="0" smtClean="0"/>
              <a:t> Čajkovskij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013176"/>
            <a:ext cx="8077200" cy="14996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Nejznámější ruský skladatel 19. století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667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-27945"/>
            <a:ext cx="5184576" cy="6885945"/>
          </a:xfrm>
        </p:spPr>
      </p:pic>
    </p:spTree>
    <p:extLst>
      <p:ext uri="{BB962C8B-B14F-4D97-AF65-F5344CB8AC3E}">
        <p14:creationId xmlns:p14="http://schemas.microsoft.com/office/powerpoint/2010/main" val="383902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Narozen 7.5.1840 ve </a:t>
            </a:r>
            <a:r>
              <a:rPr lang="cs-CZ" sz="2800" dirty="0" err="1" smtClean="0"/>
              <a:t>Votkinsku</a:t>
            </a:r>
            <a:r>
              <a:rPr lang="cs-CZ" sz="2800" dirty="0" smtClean="0"/>
              <a:t> jako syn báňského inspektora</a:t>
            </a:r>
          </a:p>
          <a:p>
            <a:r>
              <a:rPr lang="cs-CZ" sz="2800" dirty="0" smtClean="0"/>
              <a:t>Jeho matka pocházela z Francie</a:t>
            </a:r>
          </a:p>
          <a:p>
            <a:r>
              <a:rPr lang="cs-CZ" sz="2800" dirty="0" smtClean="0"/>
              <a:t>Od malička se u něj objevují nejen mimořádné hudební vlohy, ale byl to moc učenlivý chlapec, jako sedmiletý se výborně dorozuměl německy                    i francouzsky, a dokonce i skládal básně</a:t>
            </a:r>
          </a:p>
          <a:p>
            <a:r>
              <a:rPr lang="cs-CZ" sz="2800" dirty="0" smtClean="0"/>
              <a:t>Jeho hudebním vzorem se navždy stal </a:t>
            </a:r>
            <a:r>
              <a:rPr lang="cs-CZ" sz="2800" dirty="0" err="1" smtClean="0"/>
              <a:t>W.A.Mozart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395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Začíná studovat právnickou školu</a:t>
            </a:r>
          </a:p>
          <a:p>
            <a:r>
              <a:rPr lang="cs-CZ" sz="2800" dirty="0" smtClean="0"/>
              <a:t>Po založení konzervatoře v Petrohradě se mladý muž rozhodne stát se jejím studentem</a:t>
            </a:r>
          </a:p>
          <a:p>
            <a:r>
              <a:rPr lang="cs-CZ" sz="2800" dirty="0" smtClean="0"/>
              <a:t>Po dostudování také vyučuje</a:t>
            </a:r>
          </a:p>
          <a:p>
            <a:r>
              <a:rPr lang="cs-CZ" sz="2800" dirty="0" smtClean="0"/>
              <a:t>Píše recenze a stává se také hudebním kritikem</a:t>
            </a:r>
          </a:p>
          <a:p>
            <a:r>
              <a:rPr lang="cs-CZ" sz="2800" dirty="0" smtClean="0"/>
              <a:t>Neuváženě se ožení s mladou žačkou konzervatoře, která se do něho vášnivě zamilovala, on však její lásku nedovede opětovat</a:t>
            </a:r>
          </a:p>
        </p:txBody>
      </p:sp>
    </p:spTree>
    <p:extLst>
      <p:ext uri="{BB962C8B-B14F-4D97-AF65-F5344CB8AC3E}">
        <p14:creationId xmlns:p14="http://schemas.microsoft.com/office/powerpoint/2010/main" val="399624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-13353"/>
            <a:ext cx="5256584" cy="6871353"/>
          </a:xfrm>
        </p:spPr>
      </p:pic>
    </p:spTree>
    <p:extLst>
      <p:ext uri="{BB962C8B-B14F-4D97-AF65-F5344CB8AC3E}">
        <p14:creationId xmlns:p14="http://schemas.microsoft.com/office/powerpoint/2010/main" val="136027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Vnitřní stavy skleslosti a pochmurnosti se zhoršují</a:t>
            </a:r>
          </a:p>
          <a:p>
            <a:r>
              <a:rPr lang="cs-CZ" sz="2800" dirty="0" smtClean="0"/>
              <a:t>Odjíždí od své manželky do ciziny, nikdy se s ní už nesetká</a:t>
            </a:r>
          </a:p>
          <a:p>
            <a:r>
              <a:rPr lang="cs-CZ" sz="2800" dirty="0" smtClean="0"/>
              <a:t>Pro jeho hudbu se nadchne bohatá mecenáška- Naděžda </a:t>
            </a:r>
            <a:r>
              <a:rPr lang="cs-CZ" sz="2800" dirty="0" err="1" smtClean="0"/>
              <a:t>Filaretovna</a:t>
            </a:r>
            <a:r>
              <a:rPr lang="cs-CZ" sz="2800" dirty="0" smtClean="0"/>
              <a:t> von Mekk</a:t>
            </a:r>
          </a:p>
          <a:p>
            <a:r>
              <a:rPr lang="cs-CZ" sz="2800" dirty="0" smtClean="0"/>
              <a:t>Každoročně mu uděluje rentu 6000 rublů</a:t>
            </a:r>
          </a:p>
          <a:p>
            <a:r>
              <a:rPr lang="cs-CZ" sz="2800" dirty="0" smtClean="0"/>
              <a:t>Peníze, které takto získává, mu umožňují v klidu se soustředit pouze na kompozici a cestování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4222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1888-91 podnikl umělecké turné do Paříže, Ženevy, Londýna, Prahy, Berlína, New-Yorku</a:t>
            </a:r>
          </a:p>
          <a:p>
            <a:r>
              <a:rPr lang="cs-CZ" sz="2800" dirty="0" smtClean="0"/>
              <a:t>I přes své krátké působení v Praze si české publikum svojí hudbou doslova podmanil</a:t>
            </a:r>
          </a:p>
          <a:p>
            <a:r>
              <a:rPr lang="cs-CZ" sz="2800" dirty="0" smtClean="0"/>
              <a:t>Svá díla si dirigoval a sklízel vždy velký úspěch</a:t>
            </a:r>
          </a:p>
          <a:p>
            <a:r>
              <a:rPr lang="cs-CZ" sz="2800" dirty="0" smtClean="0"/>
              <a:t>Univerzita v Cambridgi ho jmenovala čestným doktorem</a:t>
            </a:r>
          </a:p>
          <a:p>
            <a:r>
              <a:rPr lang="cs-CZ" sz="2800" dirty="0" smtClean="0"/>
              <a:t>Zrovna v té době píše svoji nádhernou 6.symfonii     h moll Patetická s mnoha tragickými prvky- jako by se zde ozývala předtucha jeho smrti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769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Náhle onemocněl na choleru</a:t>
            </a:r>
          </a:p>
          <a:p>
            <a:r>
              <a:rPr lang="cs-CZ" sz="2800" dirty="0" smtClean="0"/>
              <a:t>Na tutéž nemoc umřela i jeho matka</a:t>
            </a:r>
          </a:p>
          <a:p>
            <a:r>
              <a:rPr lang="cs-CZ" sz="2800" dirty="0" smtClean="0"/>
              <a:t>Umírá 6.11.1893 v Petrohradě, devět dní po premiéře symfonie Patetická</a:t>
            </a:r>
          </a:p>
          <a:p>
            <a:r>
              <a:rPr lang="cs-CZ" sz="2800" dirty="0" smtClean="0"/>
              <a:t>Jeho vybrané chování, kultivované vystupování         a elegantní zevnějšek ho provázel celý život </a:t>
            </a:r>
          </a:p>
          <a:p>
            <a:r>
              <a:rPr lang="cs-CZ" sz="2800" dirty="0" smtClean="0">
                <a:hlinkClick r:id="rId2"/>
              </a:rPr>
              <a:t>Patetická</a:t>
            </a:r>
            <a:r>
              <a:rPr lang="cs-CZ" sz="2800" dirty="0" smtClean="0"/>
              <a:t> (zvuková ukázka)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562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55448"/>
            <a:ext cx="6779096" cy="1252728"/>
          </a:xfrm>
        </p:spPr>
        <p:txBody>
          <a:bodyPr/>
          <a:lstStyle/>
          <a:p>
            <a:r>
              <a:rPr lang="cs-CZ" dirty="0" smtClean="0"/>
              <a:t>Busta v Petrohradě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225" y="1774825"/>
            <a:ext cx="3467550" cy="4625975"/>
          </a:xfrm>
        </p:spPr>
      </p:pic>
    </p:spTree>
    <p:extLst>
      <p:ext uri="{BB962C8B-B14F-4D97-AF65-F5344CB8AC3E}">
        <p14:creationId xmlns:p14="http://schemas.microsoft.com/office/powerpoint/2010/main" val="125391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jeho romantické a velmi citové hudbě postřehneme nejen ruské lidové vlivy, ale i německý romantismus a francouzské prvky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603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10 oper: Evžen Oněgin </a:t>
            </a:r>
            <a:r>
              <a:rPr lang="cs-CZ" sz="2800" dirty="0"/>
              <a:t> </a:t>
            </a:r>
            <a:r>
              <a:rPr lang="cs-CZ" sz="2800" dirty="0" smtClean="0"/>
              <a:t>( podle </a:t>
            </a:r>
            <a:r>
              <a:rPr lang="cs-CZ" sz="2800" dirty="0" err="1"/>
              <a:t>A.Puškina</a:t>
            </a:r>
            <a:r>
              <a:rPr lang="cs-CZ" sz="2800" dirty="0"/>
              <a:t> )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Piková dáma     ( -//- )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Panna Orleánská </a:t>
            </a:r>
          </a:p>
          <a:p>
            <a:r>
              <a:rPr lang="cs-CZ" sz="2800" dirty="0" smtClean="0"/>
              <a:t>3 balety: Šípková Růženka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Labutí </a:t>
            </a:r>
            <a:r>
              <a:rPr lang="cs-CZ" sz="2800" dirty="0"/>
              <a:t>jezero   </a:t>
            </a:r>
            <a:r>
              <a:rPr lang="cs-CZ" sz="2800" dirty="0" smtClean="0">
                <a:hlinkClick r:id="rId2"/>
              </a:rPr>
              <a:t>Labutí jezero</a:t>
            </a:r>
            <a:r>
              <a:rPr lang="cs-CZ" sz="2800" dirty="0" smtClean="0"/>
              <a:t> (zvuk.uk.)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</a:t>
            </a:r>
            <a:r>
              <a:rPr lang="cs-CZ" sz="2800" dirty="0"/>
              <a:t>Louskáček  </a:t>
            </a:r>
            <a:r>
              <a:rPr lang="cs-CZ" sz="2800" dirty="0" err="1" smtClean="0">
                <a:hlinkClick r:id="rId3"/>
              </a:rPr>
              <a:t>Louskáček</a:t>
            </a:r>
            <a:r>
              <a:rPr lang="cs-CZ" sz="2800" dirty="0" smtClean="0"/>
              <a:t> (zvuk.uk.)</a:t>
            </a:r>
          </a:p>
          <a:p>
            <a:r>
              <a:rPr lang="cs-CZ" sz="2800" dirty="0" smtClean="0"/>
              <a:t>6 symfonií</a:t>
            </a:r>
          </a:p>
          <a:p>
            <a:r>
              <a:rPr lang="cs-CZ" sz="2800" dirty="0" smtClean="0"/>
              <a:t>3 klavírní koncerty: nejoblíbenější b </a:t>
            </a:r>
            <a:r>
              <a:rPr lang="cs-CZ" sz="2800" dirty="0"/>
              <a:t>moll  </a:t>
            </a:r>
            <a:r>
              <a:rPr lang="cs-CZ" sz="2800" dirty="0" smtClean="0">
                <a:hlinkClick r:id="rId4"/>
              </a:rPr>
              <a:t>b moll</a:t>
            </a:r>
            <a:endParaRPr lang="cs-CZ" sz="2800" dirty="0" smtClean="0"/>
          </a:p>
          <a:p>
            <a:pPr marL="118872" indent="0">
              <a:buNone/>
            </a:pPr>
            <a:r>
              <a:rPr lang="cs-CZ" sz="2800" dirty="0" smtClean="0"/>
              <a:t>                                                                                    (zvuk.uk.)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7282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Houslový koncert D dur</a:t>
            </a:r>
          </a:p>
          <a:p>
            <a:r>
              <a:rPr lang="cs-CZ" sz="2800" dirty="0" smtClean="0"/>
              <a:t>Italské capriccio</a:t>
            </a:r>
          </a:p>
          <a:p>
            <a:r>
              <a:rPr lang="cs-CZ" sz="2800" dirty="0" smtClean="0"/>
              <a:t>Drobné klavírní skladby</a:t>
            </a:r>
          </a:p>
          <a:p>
            <a:r>
              <a:rPr lang="cs-CZ" sz="2800" dirty="0" smtClean="0"/>
              <a:t>Album pro mládež</a:t>
            </a:r>
          </a:p>
          <a:p>
            <a:r>
              <a:rPr lang="cs-CZ" sz="2800" dirty="0" smtClean="0"/>
              <a:t>Smyčcová kvarteta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419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PRAŽÁK,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a mládí slavných skladatelů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1981</a:t>
            </a:r>
            <a:r>
              <a:rPr lang="cs-CZ" dirty="0" smtClean="0"/>
              <a:t>.</a:t>
            </a:r>
          </a:p>
          <a:p>
            <a:r>
              <a:rPr lang="cs-CZ" dirty="0"/>
              <a:t>POSADOVSKÁ, Dagmar a Dušan PAZDÍREK. </a:t>
            </a:r>
            <a:r>
              <a:rPr lang="cs-CZ" i="1" dirty="0"/>
              <a:t>Podobizny nad klavírem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1974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2012-10-05</a:t>
            </a:r>
            <a:r>
              <a:rPr lang="pl-PL" dirty="0"/>
              <a:t>]. Dostupné z: </a:t>
            </a:r>
            <a:r>
              <a:rPr lang="cs-CZ" dirty="0" smtClean="0"/>
              <a:t>http</a:t>
            </a:r>
            <a:r>
              <a:rPr lang="cs-CZ" dirty="0"/>
              <a:t>://cs.wikipedia.org/wiki/Soubor:Peter_Tschaikowski.jpg</a:t>
            </a:r>
          </a:p>
        </p:txBody>
      </p:sp>
    </p:spTree>
    <p:extLst>
      <p:ext uri="{BB962C8B-B14F-4D97-AF65-F5344CB8AC3E}">
        <p14:creationId xmlns:p14="http://schemas.microsoft.com/office/powerpoint/2010/main" val="399698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cs.wikipedia.org/wiki/Soubor:Der_junge_Tschaikowski.jpg</a:t>
            </a:r>
            <a:endParaRPr lang="cs-CZ" dirty="0" smtClean="0"/>
          </a:p>
          <a:p>
            <a:r>
              <a:rPr lang="cs-CZ" dirty="0"/>
              <a:t>http://cs.wikipedia.org/wiki/Soubor:Statue_of_Tchaikovsky_in_Tauride_garden_(Saint_Petersburg).jpg</a:t>
            </a:r>
          </a:p>
        </p:txBody>
      </p:sp>
    </p:spTree>
    <p:extLst>
      <p:ext uri="{BB962C8B-B14F-4D97-AF65-F5344CB8AC3E}">
        <p14:creationId xmlns:p14="http://schemas.microsoft.com/office/powerpoint/2010/main" val="272584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69</TotalTime>
  <Words>521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Modul</vt:lpstr>
      <vt:lpstr>Prezentace aplikace PowerPoint</vt:lpstr>
      <vt:lpstr>anotace</vt:lpstr>
      <vt:lpstr>Petr Iljič Čajkovskij</vt:lpstr>
      <vt:lpstr>Prezentace aplikace PowerPoint</vt:lpstr>
      <vt:lpstr>život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Busta v Petrohradě</vt:lpstr>
      <vt:lpstr>dílo</vt:lpstr>
      <vt:lpstr>Prezentace aplikace PowerPoint</vt:lpstr>
      <vt:lpstr>Prezentace aplikace PowerPoint</vt:lpstr>
      <vt:lpstr>citace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 Iljič Čajkovskij</dc:title>
  <dc:creator>Lucie</dc:creator>
  <cp:lastModifiedBy>jitka</cp:lastModifiedBy>
  <cp:revision>13</cp:revision>
  <dcterms:created xsi:type="dcterms:W3CDTF">2012-09-01T08:45:41Z</dcterms:created>
  <dcterms:modified xsi:type="dcterms:W3CDTF">2013-05-18T14:10:28Z</dcterms:modified>
</cp:coreProperties>
</file>