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2" r:id="rId3"/>
    <p:sldId id="271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4" r:id="rId16"/>
    <p:sldId id="268" r:id="rId17"/>
    <p:sldId id="269" r:id="rId18"/>
    <p:sldId id="275" r:id="rId19"/>
    <p:sldId id="270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5BED80A-5FF7-4061-A106-506BCB00222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40C9837-B20A-47CA-9C7B-4627385DD39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ED80A-5FF7-4061-A106-506BCB00222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C9837-B20A-47CA-9C7B-4627385DD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5BED80A-5FF7-4061-A106-506BCB00222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40C9837-B20A-47CA-9C7B-4627385DD39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ED80A-5FF7-4061-A106-506BCB00222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C9837-B20A-47CA-9C7B-4627385DD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ED80A-5FF7-4061-A106-506BCB00222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C9837-B20A-47CA-9C7B-4627385DD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ED80A-5FF7-4061-A106-506BCB00222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C9837-B20A-47CA-9C7B-4627385DD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5BED80A-5FF7-4061-A106-506BCB00222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C9837-B20A-47CA-9C7B-4627385DD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ED80A-5FF7-4061-A106-506BCB00222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C9837-B20A-47CA-9C7B-4627385DD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ED80A-5FF7-4061-A106-506BCB00222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C9837-B20A-47CA-9C7B-4627385DD39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BED80A-5FF7-4061-A106-506BCB00222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0C9837-B20A-47CA-9C7B-4627385DD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5BED80A-5FF7-4061-A106-506BCB00222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40C9837-B20A-47CA-9C7B-4627385DD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5BED80A-5FF7-4061-A106-506BCB00222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40C9837-B20A-47CA-9C7B-4627385DD39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TMk--foXWo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XXidTnOF6A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wuNqcKUxto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PAi2yoe2Ag&amp;feature=related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6074103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VY_32_INOVACE_6B_11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H</a:t>
                      </a:r>
                      <a:r>
                        <a:rPr lang="cs-CZ" baseline="0" smtClean="0"/>
                        <a:t>udební </a:t>
                      </a:r>
                      <a:r>
                        <a:rPr lang="cs-CZ" baseline="0" dirty="0" smtClean="0"/>
                        <a:t>osobnosti, které ovlivnily svoji dobu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52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Zde se žáci 2. stupně ZŠ podrobněji seznámí s jednotlivými operami Antonína Dvořáka.</a:t>
            </a:r>
          </a:p>
          <a:p>
            <a:r>
              <a:rPr lang="cs-CZ" dirty="0" smtClean="0"/>
              <a:t>Autorem materiálu a všech jeho částí, není-li uvedeno jinak, je Mgr. </a:t>
            </a:r>
            <a:r>
              <a:rPr lang="cs-CZ" smtClean="0"/>
              <a:t>Bedřiška Koželuhová.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018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Opery </a:t>
            </a:r>
            <a:r>
              <a:rPr lang="cs-CZ" sz="6000" dirty="0" err="1" smtClean="0"/>
              <a:t>antonína</a:t>
            </a:r>
            <a:r>
              <a:rPr lang="cs-CZ" sz="6000" dirty="0" smtClean="0"/>
              <a:t> </a:t>
            </a:r>
            <a:r>
              <a:rPr lang="cs-CZ" sz="6000" dirty="0" err="1" smtClean="0"/>
              <a:t>dvořáka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425331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alfred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opera na libreto německého básníka</a:t>
            </a:r>
          </a:p>
          <a:p>
            <a:r>
              <a:rPr lang="cs-CZ" dirty="0" smtClean="0"/>
              <a:t>Vítězný odpor britských Sasů vedeným králem Alfrédem Velikým proti dánským Vikingům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50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 a uhlíř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Panovník v přestrojení poznává život svých poddaných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6526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Tvrdé palice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Komická jednoaktovka z venkovského prostředí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11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vanda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Vychází z polské pověsti o krakovské kněžně Vandě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048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Šelma sedlák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Komická dvouaktová opera z lidového prostředí</a:t>
            </a:r>
          </a:p>
          <a:p>
            <a:r>
              <a:rPr lang="cs-CZ" dirty="0" smtClean="0"/>
              <a:t>Sedlák se stane obětí vlastního chytračení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2285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dimitrij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Námět z ruských dějin</a:t>
            </a:r>
          </a:p>
          <a:p>
            <a:r>
              <a:rPr lang="cs-CZ" dirty="0" smtClean="0"/>
              <a:t>Krátké panování uprchlého mnicha, který se vydával za Dimitrije, syna cara Ivana IV.        (Hrozný)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0966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Jakobín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1889</a:t>
            </a:r>
          </a:p>
          <a:p>
            <a:r>
              <a:rPr lang="cs-CZ" dirty="0" smtClean="0"/>
              <a:t>Přinesla skladateli velký úspěch</a:t>
            </a:r>
          </a:p>
          <a:p>
            <a:r>
              <a:rPr lang="cs-CZ" dirty="0" smtClean="0"/>
              <a:t>Upoutala množstvím nádherných zapamatovatelných melodií</a:t>
            </a:r>
          </a:p>
          <a:p>
            <a:r>
              <a:rPr lang="cs-CZ" dirty="0" smtClean="0"/>
              <a:t>Dětský sbor ,,Zdráv buď, ó pane váš“- téměř zlidověl</a:t>
            </a:r>
          </a:p>
          <a:p>
            <a:r>
              <a:rPr lang="cs-CZ" dirty="0" smtClean="0">
                <a:hlinkClick r:id="rId2"/>
              </a:rPr>
              <a:t>Jakobín</a:t>
            </a:r>
            <a:r>
              <a:rPr lang="cs-CZ" dirty="0" smtClean="0"/>
              <a:t> (zvuková ukázka)</a:t>
            </a:r>
          </a:p>
          <a:p>
            <a:r>
              <a:rPr lang="cs-CZ" dirty="0" smtClean="0"/>
              <a:t>Opera o třech dějstvích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6476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7239000" cy="62670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Hodný a spravedlivý hrabě nakonec zasáhne  v pravou chvíli</a:t>
            </a:r>
          </a:p>
          <a:p>
            <a:r>
              <a:rPr lang="cs-CZ" dirty="0" smtClean="0"/>
              <a:t>Osvobodí z vězení nejen svého syna, který tam byl uvězněn synovcem Adolfem, jež toužil po panství, ale také i Jiříka (jedna      z hlavních odbojných postav)</a:t>
            </a:r>
          </a:p>
          <a:p>
            <a:r>
              <a:rPr lang="cs-CZ" dirty="0" smtClean="0"/>
              <a:t>Jiří miluje Terinku, což je dcera učitele Bendy</a:t>
            </a:r>
          </a:p>
          <a:p>
            <a:r>
              <a:rPr lang="cs-CZ" dirty="0" smtClean="0"/>
              <a:t>Na dívku si však myslí ještě starý purkmistr</a:t>
            </a:r>
          </a:p>
          <a:p>
            <a:r>
              <a:rPr lang="cs-CZ" dirty="0" smtClean="0"/>
              <a:t>Připravuje se na předání panství a učitel Benda pro tuto událost zkomponuje oslavnou kantátu</a:t>
            </a:r>
          </a:p>
          <a:p>
            <a:r>
              <a:rPr lang="cs-CZ" dirty="0" smtClean="0"/>
              <a:t>Právě do této situace přicházejí 2 neznámí cizinci, kteří se vydávají za umělce, a žádají o pomoc učitele Bendu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1369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7239000" cy="5619024"/>
          </a:xfrm>
        </p:spPr>
        <p:txBody>
          <a:bodyPr/>
          <a:lstStyle/>
          <a:p>
            <a:r>
              <a:rPr lang="cs-CZ" dirty="0" smtClean="0"/>
              <a:t>Posléze se dozvíme, že je to mladý hrabě Bohouš, který odjel do Francie, dal se tam    k jakobínům a oženil se s neurozenou francouzskou dívkou Julií</a:t>
            </a:r>
          </a:p>
          <a:p>
            <a:r>
              <a:rPr lang="cs-CZ" dirty="0" smtClean="0"/>
              <a:t>Julie starému hraběti vysvětlí, co se ve Francii doopravdy stalo</a:t>
            </a:r>
          </a:p>
          <a:p>
            <a:r>
              <a:rPr lang="cs-CZ" dirty="0" smtClean="0"/>
              <a:t>Nepatřil k jakobínům, byla to právě Julie, která mu zachránila před nimi život</a:t>
            </a:r>
          </a:p>
          <a:p>
            <a:r>
              <a:rPr lang="cs-CZ" dirty="0" smtClean="0"/>
              <a:t>Syn Bohouš se usmiřuje s hrabětem</a:t>
            </a:r>
          </a:p>
          <a:p>
            <a:r>
              <a:rPr lang="cs-CZ" dirty="0" smtClean="0"/>
              <a:t>Nepravosti synovce Adolfa vyjdou najevo      a Terinka se může šťastně vdát za Jiříka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3706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Čert a káča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1890</a:t>
            </a:r>
          </a:p>
          <a:p>
            <a:r>
              <a:rPr lang="cs-CZ" dirty="0" smtClean="0"/>
              <a:t>Opera o třech dějstvích</a:t>
            </a:r>
          </a:p>
          <a:p>
            <a:r>
              <a:rPr lang="cs-CZ" dirty="0" smtClean="0"/>
              <a:t>Libreto na lidovou pohádku napsal Adolf </a:t>
            </a:r>
            <a:r>
              <a:rPr lang="cs-CZ" dirty="0" err="1" smtClean="0"/>
              <a:t>Wenig</a:t>
            </a:r>
            <a:endParaRPr lang="cs-CZ" dirty="0" smtClean="0"/>
          </a:p>
          <a:p>
            <a:r>
              <a:rPr lang="cs-CZ" dirty="0" smtClean="0"/>
              <a:t>Veselá nálada</a:t>
            </a:r>
          </a:p>
          <a:p>
            <a:r>
              <a:rPr lang="cs-CZ" dirty="0" smtClean="0">
                <a:hlinkClick r:id="rId2"/>
              </a:rPr>
              <a:t>Čert a Káča</a:t>
            </a:r>
            <a:r>
              <a:rPr lang="cs-CZ" dirty="0" smtClean="0"/>
              <a:t> (zvuková ukázka)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2062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Celé 2. dějství se odehrává v pekle</a:t>
            </a:r>
          </a:p>
          <a:p>
            <a:r>
              <a:rPr lang="cs-CZ" dirty="0" smtClean="0"/>
              <a:t>Není to však hrůzostrašná scéna, ale lidová představa o pekle, které chytrá venkovská holka Káča a stejně mazaný ovčák Jirka musí přelstít</a:t>
            </a:r>
          </a:p>
          <a:p>
            <a:r>
              <a:rPr lang="cs-CZ" dirty="0" smtClean="0"/>
              <a:t>Lidské vlastnosti vítězí nad nadpřirozenými</a:t>
            </a:r>
          </a:p>
          <a:p>
            <a:r>
              <a:rPr lang="cs-CZ" dirty="0" smtClean="0"/>
              <a:t>Vhodná i pro malé posluchače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565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83907" y="996413"/>
            <a:ext cx="6462183" cy="4846638"/>
          </a:xfrm>
        </p:spPr>
      </p:pic>
    </p:spTree>
    <p:extLst>
      <p:ext uri="{BB962C8B-B14F-4D97-AF65-F5344CB8AC3E}">
        <p14:creationId xmlns:p14="http://schemas.microsoft.com/office/powerpoint/2010/main" val="84788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rusalka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643192" cy="4846320"/>
          </a:xfrm>
        </p:spPr>
        <p:txBody>
          <a:bodyPr/>
          <a:lstStyle/>
          <a:p>
            <a:r>
              <a:rPr lang="cs-CZ" dirty="0" smtClean="0"/>
              <a:t>1900</a:t>
            </a:r>
          </a:p>
          <a:p>
            <a:r>
              <a:rPr lang="cs-CZ" dirty="0" smtClean="0"/>
              <a:t>Libreto básníka a režiséra ND Jaroslava Kvapila</a:t>
            </a:r>
          </a:p>
          <a:p>
            <a:r>
              <a:rPr lang="cs-CZ" dirty="0" smtClean="0"/>
              <a:t>Opera o třech dějstvích</a:t>
            </a:r>
          </a:p>
          <a:p>
            <a:r>
              <a:rPr lang="cs-CZ" dirty="0" smtClean="0"/>
              <a:t>Střet morálky dvou světů- nadpřirozeného         s lidským</a:t>
            </a:r>
          </a:p>
          <a:p>
            <a:r>
              <a:rPr lang="cs-CZ" dirty="0" smtClean="0"/>
              <a:t>Inspiraci našel ve Vysoké u Příbrami- venkovské sídlo s tajuplným jezírkem</a:t>
            </a:r>
          </a:p>
          <a:p>
            <a:r>
              <a:rPr lang="cs-CZ" dirty="0" smtClean="0">
                <a:hlinkClick r:id="rId2"/>
              </a:rPr>
              <a:t>Rusalka</a:t>
            </a:r>
            <a:r>
              <a:rPr lang="cs-CZ" dirty="0" smtClean="0"/>
              <a:t> (zvuková ukázka)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198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Láska zasněné víly, která za lidskou lásku těžce zaplatí</a:t>
            </a:r>
          </a:p>
          <a:p>
            <a:r>
              <a:rPr lang="cs-CZ" dirty="0" smtClean="0"/>
              <a:t>Není to pohádka se šťastným koncem</a:t>
            </a:r>
          </a:p>
          <a:p>
            <a:r>
              <a:rPr lang="cs-CZ" dirty="0" smtClean="0"/>
              <a:t>Příběh, v němž síla vnitřního hlasu nabádá    a varuje oba hrdiny</a:t>
            </a:r>
          </a:p>
          <a:p>
            <a:r>
              <a:rPr lang="cs-CZ" dirty="0" smtClean="0"/>
              <a:t>Ti se však poučí za tu nejvyšší cenu- vlastní smrtí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173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11899" y="1068421"/>
            <a:ext cx="6462183" cy="4846638"/>
          </a:xfrm>
        </p:spPr>
      </p:pic>
    </p:spTree>
    <p:extLst>
      <p:ext uri="{BB962C8B-B14F-4D97-AF65-F5344CB8AC3E}">
        <p14:creationId xmlns:p14="http://schemas.microsoft.com/office/powerpoint/2010/main" val="132388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armida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Libreto Jaroslav Vrchlický</a:t>
            </a:r>
          </a:p>
          <a:p>
            <a:r>
              <a:rPr lang="cs-CZ" dirty="0" smtClean="0"/>
              <a:t>Premiéra 25.3.1904</a:t>
            </a:r>
          </a:p>
          <a:p>
            <a:r>
              <a:rPr lang="cs-CZ" dirty="0" smtClean="0"/>
              <a:t>Nesetkala se s ohlasem, což byla pro Dvořáka těžká rána</a:t>
            </a:r>
          </a:p>
          <a:p>
            <a:r>
              <a:rPr lang="cs-CZ" dirty="0" smtClean="0"/>
              <a:t>Opera pojednává o lásce křížového rytíře </a:t>
            </a:r>
            <a:r>
              <a:rPr lang="cs-CZ" dirty="0" err="1" smtClean="0"/>
              <a:t>Rinalda</a:t>
            </a:r>
            <a:r>
              <a:rPr lang="cs-CZ" dirty="0" smtClean="0"/>
              <a:t> a pohanské kouzelnice Armidy</a:t>
            </a:r>
          </a:p>
          <a:p>
            <a:r>
              <a:rPr lang="cs-CZ" dirty="0" smtClean="0">
                <a:hlinkClick r:id="rId2"/>
              </a:rPr>
              <a:t>Armida</a:t>
            </a:r>
            <a:r>
              <a:rPr lang="cs-CZ" dirty="0" smtClean="0"/>
              <a:t> (zvuková ukázka)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0199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908720"/>
            <a:ext cx="6462183" cy="4846638"/>
          </a:xfrm>
        </p:spPr>
      </p:pic>
    </p:spTree>
    <p:extLst>
      <p:ext uri="{BB962C8B-B14F-4D97-AF65-F5344CB8AC3E}">
        <p14:creationId xmlns:p14="http://schemas.microsoft.com/office/powerpoint/2010/main" val="3393786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VÍTOVÁ, Eva. </a:t>
            </a:r>
            <a:r>
              <a:rPr lang="cs-CZ" i="1" dirty="0"/>
              <a:t>50 slavných oper</a:t>
            </a:r>
            <a:r>
              <a:rPr lang="cs-CZ" dirty="0"/>
              <a:t>. 1. vyd. Praha: Albatros, c2005, 299 s. ISBN 80-000-1788-1</a:t>
            </a:r>
            <a:r>
              <a:rPr lang="cs-CZ" dirty="0" smtClean="0"/>
              <a:t>.</a:t>
            </a:r>
          </a:p>
          <a:p>
            <a:r>
              <a:rPr lang="cs-CZ" dirty="0" smtClean="0"/>
              <a:t>Foto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smtClean="0"/>
              <a:t>vlastní zdroj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720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79</TotalTime>
  <Words>565</Words>
  <Application>Microsoft Office PowerPoint</Application>
  <PresentationFormat>Předvádění na obrazovce (4:3)</PresentationFormat>
  <Paragraphs>72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Bohatý</vt:lpstr>
      <vt:lpstr>Prezentace aplikace PowerPoint</vt:lpstr>
      <vt:lpstr>anotace</vt:lpstr>
      <vt:lpstr>Opery antonína dvořáka</vt:lpstr>
      <vt:lpstr>alfred</vt:lpstr>
      <vt:lpstr>Král a uhlíř</vt:lpstr>
      <vt:lpstr>Tvrdé palice</vt:lpstr>
      <vt:lpstr>vanda</vt:lpstr>
      <vt:lpstr>Šelma sedlák</vt:lpstr>
      <vt:lpstr>dimitrij</vt:lpstr>
      <vt:lpstr>Jakobín</vt:lpstr>
      <vt:lpstr>Prezentace aplikace PowerPoint</vt:lpstr>
      <vt:lpstr>Prezentace aplikace PowerPoint</vt:lpstr>
      <vt:lpstr>Čert a káča</vt:lpstr>
      <vt:lpstr>Prezentace aplikace PowerPoint</vt:lpstr>
      <vt:lpstr>Prezentace aplikace PowerPoint</vt:lpstr>
      <vt:lpstr>rusalka</vt:lpstr>
      <vt:lpstr>Prezentace aplikace PowerPoint</vt:lpstr>
      <vt:lpstr>Prezentace aplikace PowerPoint</vt:lpstr>
      <vt:lpstr>armida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Opery antonína dvořáka</dc:title>
  <dc:creator>Jirka</dc:creator>
  <cp:lastModifiedBy>jitka</cp:lastModifiedBy>
  <cp:revision>15</cp:revision>
  <dcterms:created xsi:type="dcterms:W3CDTF">2012-08-16T15:09:43Z</dcterms:created>
  <dcterms:modified xsi:type="dcterms:W3CDTF">2013-05-18T14:10:57Z</dcterms:modified>
</cp:coreProperties>
</file>