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6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98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9B93B-31C8-4E3B-A52A-F3FA0FC9FB3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E4806DF-2ABA-4AD8-8086-371B4F2E04F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9B93B-31C8-4E3B-A52A-F3FA0FC9FB3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E4806DF-2ABA-4AD8-8086-371B4F2E04F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9B93B-31C8-4E3B-A52A-F3FA0FC9FB3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E4806DF-2ABA-4AD8-8086-371B4F2E04F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659B93B-31C8-4E3B-A52A-F3FA0FC9FB3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806DF-2ABA-4AD8-8086-371B4F2E04F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9B93B-31C8-4E3B-A52A-F3FA0FC9FB3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E4806DF-2ABA-4AD8-8086-371B4F2E04F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9B93B-31C8-4E3B-A52A-F3FA0FC9FB3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E4806DF-2ABA-4AD8-8086-371B4F2E04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9B93B-31C8-4E3B-A52A-F3FA0FC9FB3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E4806DF-2ABA-4AD8-8086-371B4F2E04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E4806DF-2ABA-4AD8-8086-371B4F2E04F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9B93B-31C8-4E3B-A52A-F3FA0FC9FB3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E4806DF-2ABA-4AD8-8086-371B4F2E04F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659B93B-31C8-4E3B-A52A-F3FA0FC9FB3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9B93B-31C8-4E3B-A52A-F3FA0FC9FB3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806DF-2ABA-4AD8-8086-371B4F2E04F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E4806DF-2ABA-4AD8-8086-371B4F2E04F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9B93B-31C8-4E3B-A52A-F3FA0FC9FB3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659B93B-31C8-4E3B-A52A-F3FA0FC9FB3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E4806DF-2ABA-4AD8-8086-371B4F2E04F7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VvBbB68Zk4M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nUuoH-irUOI" TargetMode="External"/><Relationship Id="rId2" Type="http://schemas.openxmlformats.org/officeDocument/2006/relationships/hyperlink" Target="http://www.youtube.com/watch?v=WmAZoexenx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agA5K_12pcU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9767315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Bedřiška</a:t>
                      </a:r>
                      <a:r>
                        <a:rPr lang="cs-CZ" baseline="0" dirty="0" smtClean="0"/>
                        <a:t> Koželuhová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VY_32_INOVACE_6B_13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Hudební</a:t>
                      </a:r>
                      <a:r>
                        <a:rPr lang="cs-CZ" baseline="0" dirty="0" smtClean="0"/>
                        <a:t> osobnosti, které ovlivnily svoji dobu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322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Zde se žáci 2.stupně ZŠ podrobněji seznámí                 s rozsáhlým dílem našeho předního českého skladatele Antonína Dvořáka.</a:t>
            </a:r>
          </a:p>
          <a:p>
            <a:r>
              <a:rPr lang="cs-CZ" dirty="0" smtClean="0"/>
              <a:t>Autorem materiálu a všech jeho částí, není-li uveden jinak, je Mgr. </a:t>
            </a:r>
            <a:r>
              <a:rPr lang="cs-CZ" smtClean="0"/>
              <a:t>Bedřiška Koželuhová.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27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Dílo Antonína Dvořáka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07497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2060848"/>
            <a:ext cx="8503920" cy="4572000"/>
          </a:xfrm>
        </p:spPr>
        <p:txBody>
          <a:bodyPr/>
          <a:lstStyle/>
          <a:p>
            <a:r>
              <a:rPr lang="cs-CZ" dirty="0" smtClean="0"/>
              <a:t>Antonín Dvořák byl všestranným skladatelem</a:t>
            </a:r>
          </a:p>
          <a:p>
            <a:r>
              <a:rPr lang="cs-CZ" dirty="0" smtClean="0"/>
              <a:t>Komponoval vše, od symfonií a oper přes písně až po duchovní hudbu oratorního a kantátového zaměření</a:t>
            </a:r>
          </a:p>
          <a:p>
            <a:r>
              <a:rPr lang="cs-CZ" dirty="0" smtClean="0"/>
              <a:t>Dostával státní rakouské stipendium pro mimořádně nadané mladé skladatele</a:t>
            </a:r>
          </a:p>
          <a:p>
            <a:r>
              <a:rPr lang="cs-CZ" dirty="0" smtClean="0"/>
              <a:t>Musel každý rok předkládat nová díla komisi, kde působil skladatel Johannes Brahms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2587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503920" cy="4572000"/>
          </a:xfrm>
        </p:spPr>
        <p:txBody>
          <a:bodyPr/>
          <a:lstStyle/>
          <a:p>
            <a:r>
              <a:rPr lang="cs-CZ" dirty="0" smtClean="0"/>
              <a:t>Moravské dvojzpěvy se tak zalíbily, že je poslali nakladateli </a:t>
            </a:r>
            <a:r>
              <a:rPr lang="cs-CZ" dirty="0" err="1" smtClean="0"/>
              <a:t>Simrockovi</a:t>
            </a:r>
            <a:r>
              <a:rPr lang="cs-CZ" dirty="0" smtClean="0"/>
              <a:t> do Berlína</a:t>
            </a:r>
          </a:p>
          <a:p>
            <a:r>
              <a:rPr lang="cs-CZ" dirty="0" smtClean="0"/>
              <a:t>Ten je bez váhání vydal</a:t>
            </a:r>
          </a:p>
          <a:p>
            <a:r>
              <a:rPr lang="cs-CZ" dirty="0" smtClean="0"/>
              <a:t>Dále vydal i Slovanské tance pro 4-ruční klavír</a:t>
            </a:r>
          </a:p>
          <a:p>
            <a:r>
              <a:rPr lang="cs-CZ" dirty="0" smtClean="0">
                <a:hlinkClick r:id="rId2"/>
              </a:rPr>
              <a:t>Slovanský tanec pro orchestr</a:t>
            </a:r>
            <a:r>
              <a:rPr lang="cs-CZ" dirty="0" smtClean="0"/>
              <a:t> (zvuková ukázka)</a:t>
            </a:r>
          </a:p>
          <a:p>
            <a:r>
              <a:rPr lang="cs-CZ" dirty="0" smtClean="0"/>
              <a:t>Úspěch byl tak veliký, že se Dvořák takřka přes noc stal slavným umělcem</a:t>
            </a:r>
          </a:p>
          <a:p>
            <a:r>
              <a:rPr lang="cs-CZ" dirty="0" smtClean="0"/>
              <a:t>Kantáta </a:t>
            </a:r>
            <a:r>
              <a:rPr lang="cs-CZ" dirty="0" err="1" smtClean="0"/>
              <a:t>Stabat</a:t>
            </a:r>
            <a:r>
              <a:rPr lang="cs-CZ" dirty="0" smtClean="0"/>
              <a:t> mater mu přinesla ohromný úspěch  v Anglii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486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988840"/>
            <a:ext cx="8503920" cy="4572000"/>
          </a:xfrm>
        </p:spPr>
        <p:txBody>
          <a:bodyPr/>
          <a:lstStyle/>
          <a:p>
            <a:r>
              <a:rPr lang="cs-CZ" dirty="0" smtClean="0"/>
              <a:t>Roku 1884 přijal pozvání do Londýna za účelem dirigování své kantáty v slavné Albert </a:t>
            </a:r>
            <a:r>
              <a:rPr lang="cs-CZ" dirty="0" err="1" smtClean="0"/>
              <a:t>Hall</a:t>
            </a:r>
            <a:endParaRPr lang="cs-CZ" dirty="0" smtClean="0"/>
          </a:p>
          <a:p>
            <a:r>
              <a:rPr lang="cs-CZ" dirty="0" smtClean="0"/>
              <a:t>Ještě několikrát poté navštívil Anglii</a:t>
            </a:r>
          </a:p>
          <a:p>
            <a:r>
              <a:rPr lang="cs-CZ" dirty="0" smtClean="0"/>
              <a:t>Získal tam čestný doktorát hudby na univerzitě          v Cambridge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675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844824"/>
            <a:ext cx="8503920" cy="4572000"/>
          </a:xfrm>
        </p:spPr>
        <p:txBody>
          <a:bodyPr/>
          <a:lstStyle/>
          <a:p>
            <a:r>
              <a:rPr lang="cs-CZ" dirty="0" smtClean="0"/>
              <a:t>Z Ameriky přichází nabídka, aby vedl kompoziční třídu na newyorské konzervatoři</a:t>
            </a:r>
          </a:p>
          <a:p>
            <a:r>
              <a:rPr lang="cs-CZ" dirty="0" smtClean="0"/>
              <a:t>Nechtěl se odpoutat od přátel, vlasti, od svého venkovského sídla ve Vysoké u Příbrami</a:t>
            </a:r>
          </a:p>
          <a:p>
            <a:r>
              <a:rPr lang="cs-CZ" dirty="0" smtClean="0"/>
              <a:t>Nakonec však přece odjíždí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273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476672"/>
            <a:ext cx="8503920" cy="6048672"/>
          </a:xfrm>
        </p:spPr>
        <p:txBody>
          <a:bodyPr>
            <a:normAutofit/>
          </a:bodyPr>
          <a:lstStyle/>
          <a:p>
            <a:r>
              <a:rPr lang="cs-CZ" dirty="0" smtClean="0"/>
              <a:t>Miloval českou přírodu, ale obdivoval veškerý civilizační pokrok</a:t>
            </a:r>
          </a:p>
          <a:p>
            <a:r>
              <a:rPr lang="cs-CZ" dirty="0" smtClean="0"/>
              <a:t>Láska k lokomotivám a parolodím</a:t>
            </a:r>
          </a:p>
          <a:p>
            <a:r>
              <a:rPr lang="cs-CZ" dirty="0" smtClean="0"/>
              <a:t>Ruch velkoměst</a:t>
            </a:r>
          </a:p>
          <a:p>
            <a:r>
              <a:rPr lang="cs-CZ" dirty="0" smtClean="0"/>
              <a:t>To vše vyjadřuje v poslední </a:t>
            </a:r>
            <a:r>
              <a:rPr lang="cs-CZ" dirty="0" smtClean="0">
                <a:solidFill>
                  <a:srgbClr val="FF0000"/>
                </a:solidFill>
              </a:rPr>
              <a:t>9.symfonii e moll             Z </a:t>
            </a:r>
            <a:r>
              <a:rPr lang="cs-CZ" dirty="0">
                <a:solidFill>
                  <a:srgbClr val="FF0000"/>
                </a:solidFill>
              </a:rPr>
              <a:t>N</a:t>
            </a:r>
            <a:r>
              <a:rPr lang="cs-CZ" dirty="0" smtClean="0">
                <a:solidFill>
                  <a:srgbClr val="FF0000"/>
                </a:solidFill>
              </a:rPr>
              <a:t>ového světa </a:t>
            </a:r>
            <a:r>
              <a:rPr lang="cs-CZ" dirty="0" smtClean="0"/>
              <a:t>(1893)</a:t>
            </a:r>
          </a:p>
          <a:p>
            <a:r>
              <a:rPr lang="cs-CZ" dirty="0" smtClean="0"/>
              <a:t>Nacházejí se zde motivy inspirované ruchem moderního amerického života, ale i tiché dojímavé tóny, kterými přebásnil Dvořák zpěv básníka </a:t>
            </a:r>
            <a:r>
              <a:rPr lang="cs-CZ" dirty="0" err="1" smtClean="0"/>
              <a:t>Longfellowa</a:t>
            </a:r>
            <a:r>
              <a:rPr lang="cs-CZ" dirty="0" smtClean="0"/>
              <a:t> o původních obyvatelích Ameriky (Indiánech)</a:t>
            </a:r>
          </a:p>
          <a:p>
            <a:r>
              <a:rPr lang="cs-CZ" dirty="0" smtClean="0"/>
              <a:t>Známá je i </a:t>
            </a:r>
            <a:r>
              <a:rPr lang="cs-CZ" dirty="0" smtClean="0">
                <a:solidFill>
                  <a:srgbClr val="FF0000"/>
                </a:solidFill>
              </a:rPr>
              <a:t>1.symfonie c moll ,,Zlonické zvony“ </a:t>
            </a:r>
            <a:r>
              <a:rPr lang="cs-CZ" dirty="0" smtClean="0"/>
              <a:t>(1865)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1238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916832"/>
            <a:ext cx="8503920" cy="4572000"/>
          </a:xfrm>
        </p:spPr>
        <p:txBody>
          <a:bodyPr/>
          <a:lstStyle/>
          <a:p>
            <a:r>
              <a:rPr lang="cs-CZ" dirty="0" smtClean="0"/>
              <a:t>Zajímavé je další dílo z Ameriky </a:t>
            </a:r>
            <a:r>
              <a:rPr lang="cs-CZ" dirty="0" smtClean="0">
                <a:solidFill>
                  <a:srgbClr val="FF0000"/>
                </a:solidFill>
              </a:rPr>
              <a:t>Sonatina G dur pro housle a klavír</a:t>
            </a:r>
          </a:p>
          <a:p>
            <a:r>
              <a:rPr lang="cs-CZ" dirty="0" smtClean="0"/>
              <a:t>Věnováno jeho dětem- Otylce a Toníkovi</a:t>
            </a:r>
          </a:p>
          <a:p>
            <a:r>
              <a:rPr lang="cs-CZ" dirty="0" smtClean="0"/>
              <a:t>3 roky žil v New Yorku</a:t>
            </a:r>
          </a:p>
          <a:p>
            <a:r>
              <a:rPr lang="cs-CZ" dirty="0" smtClean="0"/>
              <a:t>,,Tak jsem už hezký kus světa viděl, ale to nejhezčí bude, až se opět shledáme v tom našem světě!“</a:t>
            </a:r>
          </a:p>
          <a:p>
            <a:r>
              <a:rPr lang="cs-CZ" dirty="0"/>
              <a:t>Po návratu vyučuje na pražské konzervatoři</a:t>
            </a:r>
          </a:p>
          <a:p>
            <a:r>
              <a:rPr lang="cs-CZ" dirty="0"/>
              <a:t>Ve třídě má skvělé žáky: </a:t>
            </a:r>
            <a:r>
              <a:rPr lang="cs-CZ" dirty="0" err="1"/>
              <a:t>J.Suka</a:t>
            </a:r>
            <a:r>
              <a:rPr lang="cs-CZ" dirty="0"/>
              <a:t> a </a:t>
            </a:r>
            <a:r>
              <a:rPr lang="cs-CZ" dirty="0" err="1"/>
              <a:t>V.Nováka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945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412776"/>
            <a:ext cx="8503920" cy="519032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Symfonické básně: </a:t>
            </a:r>
            <a:r>
              <a:rPr lang="cs-CZ" dirty="0" smtClean="0">
                <a:solidFill>
                  <a:srgbClr val="FF0000"/>
                </a:solidFill>
              </a:rPr>
              <a:t>Vodník, Polednice, Holoubek, Zlatý kolovrat</a:t>
            </a:r>
            <a:r>
              <a:rPr lang="cs-CZ" dirty="0"/>
              <a:t>-</a:t>
            </a:r>
            <a:r>
              <a:rPr lang="cs-CZ" dirty="0" smtClean="0"/>
              <a:t> inspirovány baladami </a:t>
            </a:r>
            <a:r>
              <a:rPr lang="cs-CZ" dirty="0" err="1" smtClean="0"/>
              <a:t>K.J.Erbena</a:t>
            </a:r>
            <a:endParaRPr lang="cs-CZ" dirty="0" smtClean="0"/>
          </a:p>
          <a:p>
            <a:r>
              <a:rPr lang="cs-CZ" dirty="0" smtClean="0"/>
              <a:t>Známé opery: </a:t>
            </a:r>
            <a:r>
              <a:rPr lang="cs-CZ" dirty="0" smtClean="0">
                <a:solidFill>
                  <a:srgbClr val="FF0000"/>
                </a:solidFill>
              </a:rPr>
              <a:t>Dimitrij, Jakobín, Čert a Káča, Rusalka, Armida</a:t>
            </a:r>
          </a:p>
          <a:p>
            <a:r>
              <a:rPr lang="cs-CZ" dirty="0" smtClean="0"/>
              <a:t>Klavírní skladby: </a:t>
            </a:r>
            <a:r>
              <a:rPr lang="cs-CZ" dirty="0" smtClean="0">
                <a:solidFill>
                  <a:srgbClr val="FF0000"/>
                </a:solidFill>
              </a:rPr>
              <a:t>Mazurky, Dumka a furiant, Humoresky</a:t>
            </a:r>
            <a:r>
              <a:rPr lang="cs-CZ" dirty="0" smtClean="0"/>
              <a:t> (nejznámější č.7 Ges dur</a:t>
            </a:r>
            <a:r>
              <a:rPr lang="cs-CZ" dirty="0"/>
              <a:t>) </a:t>
            </a:r>
            <a:r>
              <a:rPr lang="cs-CZ" dirty="0" smtClean="0">
                <a:hlinkClick r:id="rId2"/>
              </a:rPr>
              <a:t>Humoreska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(zvuková ukázka)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Písně </a:t>
            </a:r>
            <a:r>
              <a:rPr lang="cs-CZ" dirty="0">
                <a:solidFill>
                  <a:srgbClr val="FF0000"/>
                </a:solidFill>
              </a:rPr>
              <a:t>biblické  </a:t>
            </a:r>
            <a:r>
              <a:rPr lang="cs-CZ" dirty="0" smtClean="0">
                <a:solidFill>
                  <a:srgbClr val="FF0000"/>
                </a:solidFill>
                <a:hlinkClick r:id="rId3"/>
              </a:rPr>
              <a:t>Hospodin jest můj Pastýř</a:t>
            </a:r>
            <a:r>
              <a:rPr lang="cs-CZ" dirty="0" smtClean="0">
                <a:solidFill>
                  <a:srgbClr val="FF0000"/>
                </a:solidFill>
              </a:rPr>
              <a:t>  (zvuk.uk.)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Písně milostné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 přírodě</a:t>
            </a:r>
          </a:p>
          <a:p>
            <a:r>
              <a:rPr lang="cs-CZ" dirty="0">
                <a:solidFill>
                  <a:srgbClr val="FF0000"/>
                </a:solidFill>
              </a:rPr>
              <a:t>Moravské dvojzpěvy  </a:t>
            </a:r>
            <a:r>
              <a:rPr lang="cs-CZ" dirty="0" smtClean="0">
                <a:solidFill>
                  <a:srgbClr val="FF0000"/>
                </a:solidFill>
                <a:hlinkClick r:id="rId4"/>
              </a:rPr>
              <a:t>Prsten</a:t>
            </a:r>
            <a:r>
              <a:rPr lang="cs-CZ" dirty="0" smtClean="0">
                <a:solidFill>
                  <a:srgbClr val="FF0000"/>
                </a:solidFill>
              </a:rPr>
              <a:t> (zvuková ukázka)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395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EF9825"/>
                </a:solidFill>
              </a:rPr>
              <a:t>Zámek Josefa Hlávky v Lužanech</a:t>
            </a:r>
            <a:endParaRPr lang="cs-CZ" dirty="0">
              <a:solidFill>
                <a:srgbClr val="EF9825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412776"/>
            <a:ext cx="8503920" cy="525658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Josef Hlávka (1831-1908)</a:t>
            </a:r>
          </a:p>
          <a:p>
            <a:r>
              <a:rPr lang="cs-CZ" dirty="0" smtClean="0"/>
              <a:t>Stavitel, projektant</a:t>
            </a:r>
          </a:p>
          <a:p>
            <a:r>
              <a:rPr lang="cs-CZ" dirty="0" smtClean="0"/>
              <a:t>Do zámku přijížděli významní hosté (</a:t>
            </a:r>
            <a:r>
              <a:rPr lang="cs-CZ" dirty="0" err="1" smtClean="0"/>
              <a:t>J.Vrchlický</a:t>
            </a:r>
            <a:r>
              <a:rPr lang="cs-CZ" dirty="0" smtClean="0"/>
              <a:t>, </a:t>
            </a:r>
            <a:r>
              <a:rPr lang="cs-CZ" dirty="0" err="1" smtClean="0"/>
              <a:t>J.Zeyer</a:t>
            </a:r>
            <a:r>
              <a:rPr lang="cs-CZ" dirty="0" smtClean="0"/>
              <a:t>, </a:t>
            </a:r>
            <a:r>
              <a:rPr lang="cs-CZ" dirty="0" err="1" smtClean="0"/>
              <a:t>J.V.Myslbek</a:t>
            </a:r>
            <a:r>
              <a:rPr lang="cs-CZ" dirty="0" smtClean="0"/>
              <a:t>, </a:t>
            </a:r>
            <a:r>
              <a:rPr lang="cs-CZ" dirty="0" err="1" smtClean="0"/>
              <a:t>J.Suk</a:t>
            </a:r>
            <a:r>
              <a:rPr lang="cs-CZ" dirty="0" smtClean="0"/>
              <a:t>, </a:t>
            </a:r>
            <a:r>
              <a:rPr lang="cs-CZ" dirty="0" err="1" smtClean="0"/>
              <a:t>O.Nedbal</a:t>
            </a:r>
            <a:r>
              <a:rPr lang="cs-CZ" dirty="0" smtClean="0"/>
              <a:t>)</a:t>
            </a:r>
          </a:p>
          <a:p>
            <a:r>
              <a:rPr lang="cs-CZ" dirty="0" smtClean="0"/>
              <a:t>I Antonín Dvořák zavítal do těchto nádherných prostor</a:t>
            </a:r>
          </a:p>
          <a:p>
            <a:r>
              <a:rPr lang="cs-CZ" dirty="0" smtClean="0"/>
              <a:t>Když Hlávka přestavoval zámek, vystavěl nové samostatné křídlo- jednopatrovou kapli, zasvěcenou Panně Marii, </a:t>
            </a:r>
            <a:r>
              <a:rPr lang="cs-CZ" dirty="0" err="1" smtClean="0"/>
              <a:t>sv.Václavu</a:t>
            </a:r>
            <a:r>
              <a:rPr lang="cs-CZ" dirty="0" smtClean="0"/>
              <a:t> a </a:t>
            </a:r>
            <a:r>
              <a:rPr lang="cs-CZ" dirty="0" err="1" smtClean="0"/>
              <a:t>sv.Antonínovi</a:t>
            </a:r>
            <a:endParaRPr lang="cs-CZ" dirty="0" smtClean="0"/>
          </a:p>
          <a:p>
            <a:r>
              <a:rPr lang="cs-CZ" dirty="0" smtClean="0"/>
              <a:t>Pro vysvěcení kaple roku 1887 složil Dvořák </a:t>
            </a:r>
            <a:r>
              <a:rPr lang="cs-CZ" dirty="0" smtClean="0">
                <a:solidFill>
                  <a:srgbClr val="FF0000"/>
                </a:solidFill>
              </a:rPr>
              <a:t>Mši D dur- Lužanská</a:t>
            </a:r>
          </a:p>
          <a:p>
            <a:r>
              <a:rPr lang="cs-CZ" dirty="0" smtClean="0"/>
              <a:t>Na zdi před vchodem do kaple je od roku 1951 umístěna žulová deska s reliéfem skladatele</a:t>
            </a:r>
          </a:p>
          <a:p>
            <a:r>
              <a:rPr lang="cs-CZ" dirty="0" smtClean="0"/>
              <a:t>Deska je z mramoru od sochaře Miloslava </a:t>
            </a:r>
            <a:r>
              <a:rPr lang="cs-CZ" dirty="0" err="1" smtClean="0"/>
              <a:t>Beutlera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390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VÍTOVÁ, Eva. </a:t>
            </a:r>
            <a:r>
              <a:rPr lang="cs-CZ" i="1" dirty="0"/>
              <a:t>50 slavných oper</a:t>
            </a:r>
            <a:r>
              <a:rPr lang="cs-CZ" dirty="0"/>
              <a:t>. 1. vyd. Praha: Albatros, c2005, 299 s. ISBN 80-000-1788-1.</a:t>
            </a:r>
          </a:p>
          <a:p>
            <a:r>
              <a:rPr lang="cs-CZ" dirty="0"/>
              <a:t>PRAŽÁK, Přemysl. </a:t>
            </a:r>
            <a:r>
              <a:rPr lang="cs-CZ" i="1" dirty="0"/>
              <a:t>Malá preludia</a:t>
            </a:r>
            <a:r>
              <a:rPr lang="cs-CZ" dirty="0"/>
              <a:t>: </a:t>
            </a:r>
            <a:r>
              <a:rPr lang="cs-CZ" i="1" dirty="0"/>
              <a:t>Dětství a mládí slavných skladatelů</a:t>
            </a:r>
            <a:r>
              <a:rPr lang="cs-CZ" dirty="0"/>
              <a:t>. čtvrté. Praha 1: </a:t>
            </a:r>
            <a:r>
              <a:rPr lang="cs-CZ" dirty="0" err="1"/>
              <a:t>Suprafon</a:t>
            </a:r>
            <a:r>
              <a:rPr lang="cs-CZ"/>
              <a:t>, 1981. 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61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79</TotalTime>
  <Words>590</Words>
  <Application>Microsoft Office PowerPoint</Application>
  <PresentationFormat>Předvádění na obrazovce (4:3)</PresentationFormat>
  <Paragraphs>58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Administrativní</vt:lpstr>
      <vt:lpstr>Prezentace aplikace PowerPoint</vt:lpstr>
      <vt:lpstr>anotace</vt:lpstr>
      <vt:lpstr>Dílo Antonína Dvořáka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Zámek Josefa Hlávky v Lužanech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Dílo Antonína Dvořáka</dc:title>
  <dc:creator>Jirka</dc:creator>
  <cp:lastModifiedBy>jitka</cp:lastModifiedBy>
  <cp:revision>13</cp:revision>
  <dcterms:created xsi:type="dcterms:W3CDTF">2012-08-18T20:42:21Z</dcterms:created>
  <dcterms:modified xsi:type="dcterms:W3CDTF">2013-05-18T14:11:46Z</dcterms:modified>
</cp:coreProperties>
</file>