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doplní tabulku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výsledky zobrazí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doplní příklady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F5DA5CEA-1776-4C77-8A50-AC347471071F}">
      <dgm:prSet phldrT="[Text]"/>
      <dgm:spPr/>
      <dgm:t>
        <a:bodyPr/>
        <a:lstStyle/>
        <a:p>
          <a:r>
            <a:rPr lang="cs-CZ" dirty="0" smtClean="0"/>
            <a:t>Výsledky se po kliknutí zobrazí</a:t>
          </a:r>
          <a:endParaRPr lang="cs-CZ" dirty="0"/>
        </a:p>
      </dgm:t>
    </dgm:pt>
    <dgm:pt modelId="{78313CBA-17EE-4B39-A5A8-0F95904F927F}" type="parTrans" cxnId="{18344EE7-7815-47C5-BABA-06F84646C57C}">
      <dgm:prSet/>
      <dgm:spPr/>
    </dgm:pt>
    <dgm:pt modelId="{8A416225-3C67-4F8A-A740-B2D844EC890E}" type="sibTrans" cxnId="{18344EE7-7815-47C5-BABA-06F84646C57C}">
      <dgm:prSet/>
      <dgm:spPr/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</dgm:pt>
    <dgm:pt modelId="{1D9037D7-DF25-4520-89FE-415290D0698E}" type="sibTrans" cxnId="{DD47D967-EC0C-4EF6-9B56-E05DD27245D9}">
      <dgm:prSet/>
      <dgm:spPr/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</dgm:pt>
    <dgm:pt modelId="{2B19C187-A238-4A3D-BAC7-F5FA2F41D149}" type="sibTrans" cxnId="{759366E0-3AD8-492D-B5AA-74D3822482D7}">
      <dgm:prSet/>
      <dgm:spPr/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</dgm:pt>
    <dgm:pt modelId="{52D8C0CB-0A74-4777-AE1E-BC601AA5A2D9}" type="sibTrans" cxnId="{A2CDBF8B-2386-455B-B5D7-22FAB53EB3C5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B1A25DEA-6EDA-4717-AB4C-570E407F3882}" type="presOf" srcId="{5BBFDE86-D59B-49A6-85E7-3F4CEF988EDF}" destId="{A03393FF-F85A-44A0-A2A9-09BA86FEC26A}" srcOrd="0" destOrd="0" presId="urn:microsoft.com/office/officeart/2005/8/layout/vList5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C13A4B2D-732C-440D-83EE-FC5A10EF21E6}" type="presOf" srcId="{283F01EB-3D6D-4DBA-8AFB-2B2227F58373}" destId="{2DC487CC-E9E4-4EA4-BB91-CDD8E08D7F9F}" srcOrd="0" destOrd="0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18344EE7-7815-47C5-BABA-06F84646C57C}" srcId="{4F6E83EA-AC31-4E36-8891-F2C91E5905B7}" destId="{F5DA5CEA-1776-4C77-8A50-AC347471071F}" srcOrd="1" destOrd="0" parTransId="{78313CBA-17EE-4B39-A5A8-0F95904F927F}" sibTransId="{8A416225-3C67-4F8A-A740-B2D844EC890E}"/>
    <dgm:cxn modelId="{886EBD4E-8F4B-4454-96D0-7701AF43BED6}" type="presOf" srcId="{888F87C1-0858-4543-AF41-1F6F967BA0C0}" destId="{00C8FDD2-A1EC-4A3E-8C6E-567C3A069356}" srcOrd="0" destOrd="0" presId="urn:microsoft.com/office/officeart/2005/8/layout/vList5"/>
    <dgm:cxn modelId="{B0F73780-40F7-4E41-990D-6FED1D7C4DDF}" type="presOf" srcId="{4F6E83EA-AC31-4E36-8891-F2C91E5905B7}" destId="{DFBA2570-DC6A-4134-ADBB-7F5A08893096}" srcOrd="0" destOrd="0" presId="urn:microsoft.com/office/officeart/2005/8/layout/vList5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B75CCE16-6669-432A-94B2-2D164F6435E6}" type="presOf" srcId="{BDDD4DDD-EE8D-445F-AC18-7C5437CA8C48}" destId="{2DC487CC-E9E4-4EA4-BB91-CDD8E08D7F9F}" srcOrd="0" destOrd="1" presId="urn:microsoft.com/office/officeart/2005/8/layout/vList5"/>
    <dgm:cxn modelId="{31B24EBF-74F2-4E47-B2ED-2571C4DFDD6A}" type="presOf" srcId="{F5DA5CEA-1776-4C77-8A50-AC347471071F}" destId="{F787EAE4-5F79-410B-AEA6-9E043D616AF6}" srcOrd="0" destOrd="1" presId="urn:microsoft.com/office/officeart/2005/8/layout/vList5"/>
    <dgm:cxn modelId="{2CC5C1F1-0112-48C0-B66C-003C9D8EF052}" type="presOf" srcId="{86CFD52E-0505-4D8B-B65C-32EAE9F2569B}" destId="{5FAB20A1-9E80-4CEC-87A2-8955CAE2A397}" srcOrd="0" destOrd="1" presId="urn:microsoft.com/office/officeart/2005/8/layout/vList5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48AD714C-4204-42BE-AE7A-82A98F0CA624}" type="presOf" srcId="{88D76C6B-77ED-41E8-8D8D-5041DBA7158D}" destId="{A03393FF-F85A-44A0-A2A9-09BA86FEC26A}" srcOrd="0" destOrd="1" presId="urn:microsoft.com/office/officeart/2005/8/layout/vList5"/>
    <dgm:cxn modelId="{59213991-D81C-48D2-8BFF-D20F7A101151}" type="presOf" srcId="{35F86658-B277-40A7-95CF-9EF2A1424976}" destId="{40FB13CA-8FB2-4E6A-B30F-0B22C2A143F8}" srcOrd="0" destOrd="0" presId="urn:microsoft.com/office/officeart/2005/8/layout/vList5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35EBF50B-D44F-4C18-AE41-FB5A1DDD6DDC}" type="presOf" srcId="{867BAC41-E6CD-4B59-AE8D-C20F74D0DB6D}" destId="{951185F2-B078-4479-9A33-4A32BE4E4A48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E70F8C76-4333-4561-81B1-F4CEEB2A8110}" type="presOf" srcId="{40B5DCB7-C7CB-4BA2-B535-518E74E1BD92}" destId="{9787DFAD-77F3-4D1C-9D62-3E1920C0F211}" srcOrd="0" destOrd="0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414F8C31-8F2A-4336-B9B3-2AE97F067307}" type="presOf" srcId="{72E6B20D-E572-41E6-90C9-F045704AF295}" destId="{5FAB20A1-9E80-4CEC-87A2-8955CAE2A397}" srcOrd="0" destOrd="0" presId="urn:microsoft.com/office/officeart/2005/8/layout/vList5"/>
    <dgm:cxn modelId="{0024662D-B821-4FA8-B982-4073E1775E67}" type="presOf" srcId="{B917FAB7-AE63-4A73-B72C-1B8056EA7232}" destId="{AB45A717-C4A2-4E1D-A22B-5D63AA9A9AF0}" srcOrd="0" destOrd="0" presId="urn:microsoft.com/office/officeart/2005/8/layout/vList5"/>
    <dgm:cxn modelId="{D1137AB5-D4C9-4274-A424-642ABB707CCE}" type="presOf" srcId="{8443400D-4EF3-4F0D-8C6E-7156DDEF168F}" destId="{CFA62F82-02D7-403B-A9EC-938C44A6AF7F}" srcOrd="0" destOrd="0" presId="urn:microsoft.com/office/officeart/2005/8/layout/vList5"/>
    <dgm:cxn modelId="{D51E9713-8520-4045-A65F-5EB0A7AE687C}" type="presOf" srcId="{4FD57912-A6E1-4E74-8197-FCA34ABC24CA}" destId="{F787EAE4-5F79-410B-AEA6-9E043D616AF6}" srcOrd="0" destOrd="0" presId="urn:microsoft.com/office/officeart/2005/8/layout/vList5"/>
    <dgm:cxn modelId="{BF054466-DF6F-425A-AAB5-444A5E12CBA2}" type="presParOf" srcId="{9787DFAD-77F3-4D1C-9D62-3E1920C0F211}" destId="{18A4A846-04B1-4B07-A007-05D56EF71DC9}" srcOrd="0" destOrd="0" presId="urn:microsoft.com/office/officeart/2005/8/layout/vList5"/>
    <dgm:cxn modelId="{7ADC7B54-A98B-4A40-9A71-D237F0FD662E}" type="presParOf" srcId="{18A4A846-04B1-4B07-A007-05D56EF71DC9}" destId="{CFA62F82-02D7-403B-A9EC-938C44A6AF7F}" srcOrd="0" destOrd="0" presId="urn:microsoft.com/office/officeart/2005/8/layout/vList5"/>
    <dgm:cxn modelId="{AF2B3719-D2EB-4A5C-8C9A-360E4236647A}" type="presParOf" srcId="{18A4A846-04B1-4B07-A007-05D56EF71DC9}" destId="{40FB13CA-8FB2-4E6A-B30F-0B22C2A143F8}" srcOrd="1" destOrd="0" presId="urn:microsoft.com/office/officeart/2005/8/layout/vList5"/>
    <dgm:cxn modelId="{E3CCFA16-F029-4EF3-AF76-38A84AA49A9C}" type="presParOf" srcId="{9787DFAD-77F3-4D1C-9D62-3E1920C0F211}" destId="{E9567929-53F7-4F84-94DD-FE650570F5CB}" srcOrd="1" destOrd="0" presId="urn:microsoft.com/office/officeart/2005/8/layout/vList5"/>
    <dgm:cxn modelId="{B5960D0F-AF69-477C-B2C4-A4092398FFD2}" type="presParOf" srcId="{9787DFAD-77F3-4D1C-9D62-3E1920C0F211}" destId="{81FFBE42-3EB2-471F-A332-D0E0EA3F6FC8}" srcOrd="2" destOrd="0" presId="urn:microsoft.com/office/officeart/2005/8/layout/vList5"/>
    <dgm:cxn modelId="{88F5E083-51F2-41A0-A92A-E50431F1B3AF}" type="presParOf" srcId="{81FFBE42-3EB2-471F-A332-D0E0EA3F6FC8}" destId="{DFBA2570-DC6A-4134-ADBB-7F5A08893096}" srcOrd="0" destOrd="0" presId="urn:microsoft.com/office/officeart/2005/8/layout/vList5"/>
    <dgm:cxn modelId="{1FC7708E-E086-481B-AD70-F5750200F53B}" type="presParOf" srcId="{81FFBE42-3EB2-471F-A332-D0E0EA3F6FC8}" destId="{F787EAE4-5F79-410B-AEA6-9E043D616AF6}" srcOrd="1" destOrd="0" presId="urn:microsoft.com/office/officeart/2005/8/layout/vList5"/>
    <dgm:cxn modelId="{F8A88552-CE90-4D58-80D7-3D81B7409A34}" type="presParOf" srcId="{9787DFAD-77F3-4D1C-9D62-3E1920C0F211}" destId="{C912CFBE-E60D-49ED-83D1-050F285A0C47}" srcOrd="3" destOrd="0" presId="urn:microsoft.com/office/officeart/2005/8/layout/vList5"/>
    <dgm:cxn modelId="{0D781072-752C-4FE3-82EC-57245DCD2893}" type="presParOf" srcId="{9787DFAD-77F3-4D1C-9D62-3E1920C0F211}" destId="{13915337-0D4F-4888-84E9-5459C5326387}" srcOrd="4" destOrd="0" presId="urn:microsoft.com/office/officeart/2005/8/layout/vList5"/>
    <dgm:cxn modelId="{F3E6B0F4-6313-4C61-A6E3-808493C5A326}" type="presParOf" srcId="{13915337-0D4F-4888-84E9-5459C5326387}" destId="{951185F2-B078-4479-9A33-4A32BE4E4A48}" srcOrd="0" destOrd="0" presId="urn:microsoft.com/office/officeart/2005/8/layout/vList5"/>
    <dgm:cxn modelId="{D56D2922-106A-4725-8909-C11E44883219}" type="presParOf" srcId="{13915337-0D4F-4888-84E9-5459C5326387}" destId="{A03393FF-F85A-44A0-A2A9-09BA86FEC26A}" srcOrd="1" destOrd="0" presId="urn:microsoft.com/office/officeart/2005/8/layout/vList5"/>
    <dgm:cxn modelId="{4C42BA60-2C90-4437-8A81-287F69219854}" type="presParOf" srcId="{9787DFAD-77F3-4D1C-9D62-3E1920C0F211}" destId="{2132B1FA-EC76-447E-A852-A7C3855E5467}" srcOrd="5" destOrd="0" presId="urn:microsoft.com/office/officeart/2005/8/layout/vList5"/>
    <dgm:cxn modelId="{F2DFFECE-095E-4AC6-80CF-D93CC975111D}" type="presParOf" srcId="{9787DFAD-77F3-4D1C-9D62-3E1920C0F211}" destId="{88B352DA-50E5-40A2-B266-94F33FB7C32C}" srcOrd="6" destOrd="0" presId="urn:microsoft.com/office/officeart/2005/8/layout/vList5"/>
    <dgm:cxn modelId="{3AD68AC1-5EA7-4C2C-9574-8C758210E8A9}" type="presParOf" srcId="{88B352DA-50E5-40A2-B266-94F33FB7C32C}" destId="{AB45A717-C4A2-4E1D-A22B-5D63AA9A9AF0}" srcOrd="0" destOrd="0" presId="urn:microsoft.com/office/officeart/2005/8/layout/vList5"/>
    <dgm:cxn modelId="{885B3A7D-3CF1-44EE-BC09-52FAB07E096A}" type="presParOf" srcId="{88B352DA-50E5-40A2-B266-94F33FB7C32C}" destId="{2DC487CC-E9E4-4EA4-BB91-CDD8E08D7F9F}" srcOrd="1" destOrd="0" presId="urn:microsoft.com/office/officeart/2005/8/layout/vList5"/>
    <dgm:cxn modelId="{1948E151-201B-42BF-BF37-0E0B577E216F}" type="presParOf" srcId="{9787DFAD-77F3-4D1C-9D62-3E1920C0F211}" destId="{0E77BA41-3EDA-49DA-B2B7-4C29F9AFDA9A}" srcOrd="7" destOrd="0" presId="urn:microsoft.com/office/officeart/2005/8/layout/vList5"/>
    <dgm:cxn modelId="{1DE0C86F-03BE-4FE1-9F66-BFDF36921ADB}" type="presParOf" srcId="{9787DFAD-77F3-4D1C-9D62-3E1920C0F211}" destId="{F7C3FC34-51B2-437D-98F0-E2971C6357A0}" srcOrd="8" destOrd="0" presId="urn:microsoft.com/office/officeart/2005/8/layout/vList5"/>
    <dgm:cxn modelId="{02F7A139-7792-42FD-B931-39DDB0A14266}" type="presParOf" srcId="{F7C3FC34-51B2-437D-98F0-E2971C6357A0}" destId="{00C8FDD2-A1EC-4A3E-8C6E-567C3A069356}" srcOrd="0" destOrd="0" presId="urn:microsoft.com/office/officeart/2005/8/layout/vList5"/>
    <dgm:cxn modelId="{03131E1B-4B35-4A2D-9169-F1DA7DAFC6CC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5128377" y="-2168126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úvod</a:t>
          </a:r>
          <a:endParaRPr lang="cs-CZ" sz="1600" kern="1200" dirty="0"/>
        </a:p>
      </dsp:txBody>
      <dsp:txXfrm rot="-5400000">
        <a:off x="2880380" y="110365"/>
        <a:ext cx="5090181" cy="563693"/>
      </dsp:txXfrm>
    </dsp:sp>
    <dsp:sp modelId="{CFA62F82-02D7-403B-A9EC-938C44A6AF7F}">
      <dsp:nvSpPr>
        <dsp:cNvPr id="0" name=""/>
        <dsp:cNvSpPr/>
      </dsp:nvSpPr>
      <dsp:spPr>
        <a:xfrm>
          <a:off x="0" y="1785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1 </a:t>
          </a:r>
          <a:endParaRPr lang="cs-CZ" sz="4000" kern="1200" dirty="0"/>
        </a:p>
      </dsp:txBody>
      <dsp:txXfrm>
        <a:off x="38118" y="39903"/>
        <a:ext cx="2804144" cy="704615"/>
      </dsp:txXfrm>
    </dsp:sp>
    <dsp:sp modelId="{F787EAE4-5F79-410B-AEA6-9E043D616AF6}">
      <dsp:nvSpPr>
        <dsp:cNvPr id="0" name=""/>
        <dsp:cNvSpPr/>
      </dsp:nvSpPr>
      <dsp:spPr>
        <a:xfrm rot="5400000">
          <a:off x="5128377" y="-1348232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Děti vypočítají příklady 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Výsledky se po kliknutí zobrazí</a:t>
          </a:r>
          <a:endParaRPr lang="cs-CZ" sz="1600" kern="1200" dirty="0"/>
        </a:p>
      </dsp:txBody>
      <dsp:txXfrm rot="-5400000">
        <a:off x="2880380" y="930259"/>
        <a:ext cx="5090181" cy="563693"/>
      </dsp:txXfrm>
    </dsp:sp>
    <dsp:sp modelId="{DFBA2570-DC6A-4134-ADBB-7F5A08893096}">
      <dsp:nvSpPr>
        <dsp:cNvPr id="0" name=""/>
        <dsp:cNvSpPr/>
      </dsp:nvSpPr>
      <dsp:spPr>
        <a:xfrm>
          <a:off x="0" y="821680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2</a:t>
          </a:r>
          <a:endParaRPr lang="cs-CZ" sz="4000" kern="1200" dirty="0"/>
        </a:p>
      </dsp:txBody>
      <dsp:txXfrm>
        <a:off x="38118" y="859798"/>
        <a:ext cx="2804144" cy="704615"/>
      </dsp:txXfrm>
    </dsp:sp>
    <dsp:sp modelId="{A03393FF-F85A-44A0-A2A9-09BA86FEC26A}">
      <dsp:nvSpPr>
        <dsp:cNvPr id="0" name=""/>
        <dsp:cNvSpPr/>
      </dsp:nvSpPr>
      <dsp:spPr>
        <a:xfrm rot="5400000">
          <a:off x="5128377" y="-528337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Děti doplní tabulku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Po kliknutí se výsledky zobrazí</a:t>
          </a:r>
          <a:endParaRPr lang="cs-CZ" sz="1600" kern="1200" dirty="0"/>
        </a:p>
      </dsp:txBody>
      <dsp:txXfrm rot="-5400000">
        <a:off x="2880380" y="1750154"/>
        <a:ext cx="5090181" cy="563693"/>
      </dsp:txXfrm>
    </dsp:sp>
    <dsp:sp modelId="{951185F2-B078-4479-9A33-4A32BE4E4A48}">
      <dsp:nvSpPr>
        <dsp:cNvPr id="0" name=""/>
        <dsp:cNvSpPr/>
      </dsp:nvSpPr>
      <dsp:spPr>
        <a:xfrm>
          <a:off x="0" y="1641574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3</a:t>
          </a:r>
          <a:endParaRPr lang="cs-CZ" sz="4000" kern="1200" dirty="0"/>
        </a:p>
      </dsp:txBody>
      <dsp:txXfrm>
        <a:off x="38118" y="1679692"/>
        <a:ext cx="2804144" cy="704615"/>
      </dsp:txXfrm>
    </dsp:sp>
    <dsp:sp modelId="{2DC487CC-E9E4-4EA4-BB91-CDD8E08D7F9F}">
      <dsp:nvSpPr>
        <dsp:cNvPr id="0" name=""/>
        <dsp:cNvSpPr/>
      </dsp:nvSpPr>
      <dsp:spPr>
        <a:xfrm rot="5400000">
          <a:off x="5128377" y="291556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děti doplní příklady 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Po kliknutí se zobrazí výsledky</a:t>
          </a:r>
          <a:endParaRPr lang="cs-CZ" sz="1600" kern="1200" dirty="0"/>
        </a:p>
      </dsp:txBody>
      <dsp:txXfrm rot="-5400000">
        <a:off x="2880380" y="2570047"/>
        <a:ext cx="5090181" cy="563693"/>
      </dsp:txXfrm>
    </dsp:sp>
    <dsp:sp modelId="{AB45A717-C4A2-4E1D-A22B-5D63AA9A9AF0}">
      <dsp:nvSpPr>
        <dsp:cNvPr id="0" name=""/>
        <dsp:cNvSpPr/>
      </dsp:nvSpPr>
      <dsp:spPr>
        <a:xfrm>
          <a:off x="0" y="2461468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4</a:t>
          </a:r>
          <a:endParaRPr lang="cs-CZ" sz="4000" kern="1200" dirty="0"/>
        </a:p>
      </dsp:txBody>
      <dsp:txXfrm>
        <a:off x="38118" y="2499586"/>
        <a:ext cx="2804144" cy="704615"/>
      </dsp:txXfrm>
    </dsp:sp>
    <dsp:sp modelId="{5FAB20A1-9E80-4CEC-87A2-8955CAE2A397}">
      <dsp:nvSpPr>
        <dsp:cNvPr id="0" name=""/>
        <dsp:cNvSpPr/>
      </dsp:nvSpPr>
      <dsp:spPr>
        <a:xfrm rot="5400000">
          <a:off x="5128377" y="1111450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Slovní úloha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Pro kontrolu se objeví správné řešení </a:t>
          </a:r>
          <a:endParaRPr lang="cs-CZ" sz="1600" kern="1200" dirty="0"/>
        </a:p>
      </dsp:txBody>
      <dsp:txXfrm rot="-5400000">
        <a:off x="2880380" y="3389941"/>
        <a:ext cx="5090181" cy="563693"/>
      </dsp:txXfrm>
    </dsp:sp>
    <dsp:sp modelId="{00C8FDD2-A1EC-4A3E-8C6E-567C3A069356}">
      <dsp:nvSpPr>
        <dsp:cNvPr id="0" name=""/>
        <dsp:cNvSpPr/>
      </dsp:nvSpPr>
      <dsp:spPr>
        <a:xfrm>
          <a:off x="0" y="3281362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5</a:t>
          </a:r>
          <a:endParaRPr lang="cs-CZ" sz="4000" kern="1200" dirty="0"/>
        </a:p>
      </dsp:txBody>
      <dsp:txXfrm>
        <a:off x="38118" y="3319480"/>
        <a:ext cx="2804144" cy="704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DB40F40-D859-40D5-9BCB-2CB4E14B83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CC1BFF4-BC69-4894-9C32-99970C426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2149567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 příklady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857364"/>
            <a:ext cx="7572428" cy="440120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800" dirty="0" smtClean="0"/>
              <a:t>43 + 22 =</a:t>
            </a:r>
          </a:p>
          <a:p>
            <a:r>
              <a:rPr lang="cs-CZ" sz="2800" dirty="0" smtClean="0"/>
              <a:t>12 +30 =</a:t>
            </a:r>
          </a:p>
          <a:p>
            <a:r>
              <a:rPr lang="cs-CZ" sz="2800" dirty="0" smtClean="0"/>
              <a:t>34 – 13 =</a:t>
            </a:r>
          </a:p>
          <a:p>
            <a:r>
              <a:rPr lang="cs-CZ" sz="2800" dirty="0" smtClean="0"/>
              <a:t>67 + 12 =</a:t>
            </a:r>
          </a:p>
          <a:p>
            <a:r>
              <a:rPr lang="cs-CZ" sz="2800" dirty="0" smtClean="0"/>
              <a:t>89 – 56 =</a:t>
            </a:r>
          </a:p>
          <a:p>
            <a:r>
              <a:rPr lang="cs-CZ" sz="2800" dirty="0" smtClean="0"/>
              <a:t>38 - 25 =</a:t>
            </a:r>
          </a:p>
          <a:p>
            <a:r>
              <a:rPr lang="cs-CZ" sz="2800" dirty="0" smtClean="0"/>
              <a:t>98 – 62 = </a:t>
            </a:r>
          </a:p>
          <a:p>
            <a:r>
              <a:rPr lang="cs-CZ" sz="2800" dirty="0" smtClean="0"/>
              <a:t>55 + 32 = </a:t>
            </a:r>
          </a:p>
          <a:p>
            <a:r>
              <a:rPr lang="cs-CZ" sz="2800" dirty="0" smtClean="0"/>
              <a:t>13 + 17 = </a:t>
            </a:r>
          </a:p>
          <a:p>
            <a:r>
              <a:rPr lang="cs-CZ" sz="2800" dirty="0" smtClean="0"/>
              <a:t>98 – 44 =</a:t>
            </a:r>
          </a:p>
          <a:p>
            <a:r>
              <a:rPr lang="cs-CZ" sz="2800" dirty="0" smtClean="0"/>
              <a:t>73 – 22 =</a:t>
            </a:r>
          </a:p>
          <a:p>
            <a:r>
              <a:rPr lang="cs-CZ" sz="2800" dirty="0" smtClean="0"/>
              <a:t>66 + 23 =</a:t>
            </a:r>
          </a:p>
          <a:p>
            <a:r>
              <a:rPr lang="cs-CZ" sz="2800" dirty="0" smtClean="0"/>
              <a:t>51 + 28 =</a:t>
            </a:r>
          </a:p>
          <a:p>
            <a:r>
              <a:rPr lang="cs-CZ" sz="2800" dirty="0" smtClean="0"/>
              <a:t>76 – 52 =</a:t>
            </a:r>
          </a:p>
          <a:p>
            <a:r>
              <a:rPr lang="cs-CZ" sz="2800" dirty="0" smtClean="0"/>
              <a:t>62 + 14 =</a:t>
            </a:r>
          </a:p>
          <a:p>
            <a:r>
              <a:rPr lang="cs-CZ" sz="2800" dirty="0" smtClean="0"/>
              <a:t>38 – 36 =</a:t>
            </a:r>
          </a:p>
          <a:p>
            <a:r>
              <a:rPr lang="cs-CZ" sz="2800" dirty="0" smtClean="0"/>
              <a:t>99 – 36 =</a:t>
            </a:r>
          </a:p>
          <a:p>
            <a:r>
              <a:rPr lang="cs-CZ" sz="2800" dirty="0" smtClean="0"/>
              <a:t>87 + 12 = </a:t>
            </a:r>
          </a:p>
          <a:p>
            <a:r>
              <a:rPr lang="cs-CZ" sz="2800" dirty="0" smtClean="0"/>
              <a:t>63 + 36 =</a:t>
            </a:r>
          </a:p>
          <a:p>
            <a:r>
              <a:rPr lang="cs-CZ" sz="2800" dirty="0" smtClean="0"/>
              <a:t>67 – 34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00298" y="1857364"/>
            <a:ext cx="11430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65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42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21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55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33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36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87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30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54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43636" y="1857364"/>
            <a:ext cx="8572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51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89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79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24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76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2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63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99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99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33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 a doplň tabulku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00166" y="1785926"/>
          <a:ext cx="6096000" cy="7416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- 25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00166" y="2857496"/>
          <a:ext cx="6096000" cy="74168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+ 41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00166" y="3929066"/>
          <a:ext cx="6096000" cy="7416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- 52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00166" y="5000636"/>
          <a:ext cx="6096000" cy="7416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+ 23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500298" y="2143116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42                24                31                13               64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00298" y="3214686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64                84                97                79               93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00298" y="4286256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46                 24                32                41                 7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5357826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     79                57                98                49                87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 příklady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2000240"/>
            <a:ext cx="7500990" cy="4031873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dirty="0" smtClean="0"/>
              <a:t>63 + ___ = 89</a:t>
            </a:r>
          </a:p>
          <a:p>
            <a:endParaRPr lang="cs-CZ" sz="3200" dirty="0" smtClean="0"/>
          </a:p>
          <a:p>
            <a:r>
              <a:rPr lang="cs-CZ" sz="3200" dirty="0" smtClean="0"/>
              <a:t>___ + 32 = 76</a:t>
            </a:r>
          </a:p>
          <a:p>
            <a:endParaRPr lang="cs-CZ" sz="3200" dirty="0" smtClean="0"/>
          </a:p>
          <a:p>
            <a:r>
              <a:rPr lang="cs-CZ" sz="3200" dirty="0" smtClean="0"/>
              <a:t>83 - ___ =  41</a:t>
            </a:r>
          </a:p>
          <a:p>
            <a:endParaRPr lang="cs-CZ" sz="3200" dirty="0" smtClean="0"/>
          </a:p>
          <a:p>
            <a:r>
              <a:rPr lang="cs-CZ" sz="3200" dirty="0" smtClean="0"/>
              <a:t>62 + ___ = 94</a:t>
            </a:r>
          </a:p>
          <a:p>
            <a:endParaRPr lang="cs-CZ" sz="3200" dirty="0" smtClean="0"/>
          </a:p>
          <a:p>
            <a:r>
              <a:rPr lang="cs-CZ" sz="3200" dirty="0" smtClean="0"/>
              <a:t>58 - ___ = 34</a:t>
            </a:r>
          </a:p>
          <a:p>
            <a:endParaRPr lang="cs-CZ" sz="3200" dirty="0" smtClean="0"/>
          </a:p>
          <a:p>
            <a:r>
              <a:rPr lang="cs-CZ" sz="3200" dirty="0" smtClean="0"/>
              <a:t>___ + 67  = 99</a:t>
            </a:r>
          </a:p>
          <a:p>
            <a:endParaRPr lang="cs-CZ" sz="3200" dirty="0" smtClean="0"/>
          </a:p>
          <a:p>
            <a:r>
              <a:rPr lang="cs-CZ" sz="3200" dirty="0" smtClean="0"/>
              <a:t>73 - ___ = 21</a:t>
            </a:r>
          </a:p>
          <a:p>
            <a:endParaRPr lang="cs-CZ" sz="3200" dirty="0" smtClean="0"/>
          </a:p>
          <a:p>
            <a:r>
              <a:rPr lang="cs-CZ" sz="3200" dirty="0" smtClean="0"/>
              <a:t>56 - ___ = 13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85918" y="2000240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26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8662" y="2928934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42" y="3929066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14480" y="4929198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86380" y="2000240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3438" y="292893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6380" y="392906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52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4857760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43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857364"/>
            <a:ext cx="76438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Honza šel nakoupit do obchodu. Měl koupit chleba za 22 Kč, kostku másla za 31 </a:t>
            </a:r>
            <a:r>
              <a:rPr lang="cs-CZ" sz="2400" dirty="0">
                <a:latin typeface="Arabic Typesetting" pitchFamily="66" charset="-78"/>
                <a:cs typeface="Arabic Typesetting" pitchFamily="66" charset="-78"/>
              </a:rPr>
              <a:t>K</a:t>
            </a:r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č a sáček nového koření za 42 Kč. Na nákup měl 100 Kč.</a:t>
            </a:r>
          </a:p>
          <a:p>
            <a:endParaRPr lang="cs-CZ" sz="2400" dirty="0" smtClean="0">
              <a:latin typeface="Arabic Typesetting" pitchFamily="66" charset="-78"/>
              <a:cs typeface="Arabic Typesetting" pitchFamily="66" charset="-78"/>
            </a:endParaRPr>
          </a:p>
          <a:p>
            <a:r>
              <a:rPr lang="cs-CZ" sz="2400" dirty="0">
                <a:latin typeface="Arabic Typesetting" pitchFamily="66" charset="-78"/>
                <a:cs typeface="Arabic Typesetting" pitchFamily="66" charset="-78"/>
              </a:rPr>
              <a:t>	</a:t>
            </a:r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a)   kolik korun stál nákup?</a:t>
            </a:r>
          </a:p>
          <a:p>
            <a:r>
              <a:rPr lang="cs-CZ" sz="2400" dirty="0">
                <a:latin typeface="Arabic Typesetting" pitchFamily="66" charset="-78"/>
                <a:cs typeface="Arabic Typesetting" pitchFamily="66" charset="-78"/>
              </a:rPr>
              <a:t>	</a:t>
            </a:r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b)   kolik peněz Honzovi zbylo?</a:t>
            </a:r>
            <a:endParaRPr lang="cs-CZ" sz="2400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29454" y="3857628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95 Kč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  5 </a:t>
            </a: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483768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172</TotalTime>
  <Words>360</Words>
  <Application>Microsoft Office PowerPoint</Application>
  <PresentationFormat>Předvádění na obrazovce (4:3)</PresentationFormat>
  <Paragraphs>126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Prezentace aplikace PowerPoint</vt:lpstr>
      <vt:lpstr>Vypočítej příklady </vt:lpstr>
      <vt:lpstr>Vypočítej a doplň tabulku</vt:lpstr>
      <vt:lpstr> doplň příklady </vt:lpstr>
      <vt:lpstr>Slovní úloha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19</cp:revision>
  <dcterms:created xsi:type="dcterms:W3CDTF">2012-09-05T18:37:24Z</dcterms:created>
  <dcterms:modified xsi:type="dcterms:W3CDTF">2013-05-18T08:50:20Z</dcterms:modified>
</cp:coreProperties>
</file>