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8" r:id="rId3"/>
    <p:sldId id="259" r:id="rId4"/>
    <p:sldId id="256" r:id="rId5"/>
    <p:sldId id="263" r:id="rId6"/>
    <p:sldId id="260" r:id="rId7"/>
    <p:sldId id="262" r:id="rId8"/>
    <p:sldId id="261" r:id="rId9"/>
    <p:sldId id="265" r:id="rId10"/>
    <p:sldId id="266" r:id="rId11"/>
    <p:sldId id="264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Přímá spojnice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Ovál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Ovál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vál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A45985-91D3-4EC0-A0AF-13396D4F3148}" type="datetimeFigureOut">
              <a:rPr lang="cs-CZ"/>
              <a:pPr>
                <a:defRPr/>
              </a:pPr>
              <a:t>14.6.2013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0E7090-4B49-4D40-8AE9-563BEFD214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C656AA8-8FAC-4FB3-B7A2-4B714DC5A7A1}" type="datetimeFigureOut">
              <a:rPr lang="cs-CZ"/>
              <a:pPr>
                <a:defRPr/>
              </a:pPr>
              <a:t>14.6.2013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0219653-9B1A-46AD-BC8D-76BF0BFF4B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nice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nice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ál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ál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nice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62F784-1AFB-4803-9EF7-03EF0AA438B7}" type="datetimeFigureOut">
              <a:rPr lang="cs-CZ"/>
              <a:pPr>
                <a:defRPr/>
              </a:pPr>
              <a:t>14.6.2013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173F7A-E6B0-4200-BFAE-0EF469BF6A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DB5C5A-B742-4D07-BA0B-7B6807749A1F}" type="datetimeFigureOut">
              <a:rPr lang="cs-CZ"/>
              <a:pPr>
                <a:defRPr/>
              </a:pPr>
              <a:t>14.6.2013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815201-E09E-492A-8BC3-7C61494AC3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8084B-606E-4D90-BCFE-5238FDD4E57B}" type="datetimeFigureOut">
              <a:rPr lang="cs-CZ"/>
              <a:pPr>
                <a:defRPr/>
              </a:pPr>
              <a:t>14.6.2013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CC64E7-9062-499D-832D-AD9C4B43C6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6B3B657-FC73-4DBF-80CA-4764B29AD1F2}" type="datetimeFigureOut">
              <a:rPr lang="cs-CZ"/>
              <a:pPr>
                <a:defRPr/>
              </a:pPr>
              <a:t>14.6.2013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E2AF94C-8EEB-4591-8C00-5E71A27E0B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E81922-DC9E-42F8-B94B-13F541BE0FDE}" type="datetimeFigureOut">
              <a:rPr lang="cs-CZ"/>
              <a:pPr>
                <a:defRPr/>
              </a:pPr>
              <a:t>14.6.2013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0FB155-632B-480A-B407-8FD9F6A4CD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Přímá spojnice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B601DD7-EC8D-46B1-91DC-49FA7410A75F}" type="datetimeFigureOut">
              <a:rPr lang="cs-CZ"/>
              <a:pPr>
                <a:defRPr/>
              </a:pPr>
              <a:t>14.6.2013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12E1E30C-95D5-4DF9-AEAA-699A181A3E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vál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Přímá spojnice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3040B8D-8AB3-4413-AA46-128A6C1882F6}" type="datetimeFigureOut">
              <a:rPr lang="cs-CZ"/>
              <a:pPr>
                <a:defRPr/>
              </a:pPr>
              <a:t>14.6.2013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DEEA927-FE5F-4D16-8DC4-0F25D46C8F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12B688-B655-47FC-9C59-B43CFE2506E8}" type="datetimeFigureOut">
              <a:rPr lang="cs-CZ"/>
              <a:pPr>
                <a:defRPr/>
              </a:pPr>
              <a:t>14.6.2013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BBD16B-5314-4D06-B0BB-7378D1943D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F3BCDE-5A50-493A-BAD9-02A7E3210E30}" type="datetimeFigureOut">
              <a:rPr lang="cs-CZ"/>
              <a:pPr>
                <a:defRPr/>
              </a:pPr>
              <a:t>14.6.2013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C46659-494D-4B95-90EA-30650A1D9F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03035C3-CED1-4C9C-9254-1298EB21283C}" type="datetimeFigureOut">
              <a:rPr lang="cs-CZ"/>
              <a:pPr>
                <a:defRPr/>
              </a:pPr>
              <a:t>14.6.2013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61C7462-D4D4-4F5E-B7CC-6B7B6C1003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0" r:id="rId5"/>
    <p:sldLayoutId id="2147483675" r:id="rId6"/>
    <p:sldLayoutId id="2147483669" r:id="rId7"/>
    <p:sldLayoutId id="2147483676" r:id="rId8"/>
    <p:sldLayoutId id="2147483677" r:id="rId9"/>
    <p:sldLayoutId id="2147483668" r:id="rId10"/>
    <p:sldLayoutId id="214748366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EDs.jpg" TargetMode="External"/><Relationship Id="rId2" Type="http://schemas.openxmlformats.org/officeDocument/2006/relationships/hyperlink" Target="http://cs.wikipedia.org/wiki/Soubor:Str%C3%A1%C5%BE_panely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115888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3374" name="Group 62"/>
          <p:cNvGraphicFramePr>
            <a:graphicFrameLocks noGrp="1"/>
          </p:cNvGraphicFramePr>
          <p:nvPr/>
        </p:nvGraphicFramePr>
        <p:xfrm>
          <a:off x="1331913" y="3933825"/>
          <a:ext cx="6477000" cy="1660525"/>
        </p:xfrm>
        <a:graphic>
          <a:graphicData uri="http://schemas.openxmlformats.org/drawingml/2006/table">
            <a:tbl>
              <a:tblPr/>
              <a:tblGrid>
                <a:gridCol w="1871662"/>
                <a:gridCol w="46053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VY_32_INOVACE_F_08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Další součástky s jedním přechodem PN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Radomil Kryl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Fyzika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seznámí s Led, jejím správným zapojením, použitím,                             s fotodiodou a slunečními (solárními) články a panely.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5" name="Group 57"/>
          <p:cNvGraphicFramePr>
            <a:graphicFrameLocks noGrp="1"/>
          </p:cNvGraphicFramePr>
          <p:nvPr/>
        </p:nvGraphicFramePr>
        <p:xfrm>
          <a:off x="1301750" y="1844675"/>
          <a:ext cx="6473825" cy="1463675"/>
        </p:xfrm>
        <a:graphic>
          <a:graphicData uri="http://schemas.openxmlformats.org/drawingml/2006/table">
            <a:tbl>
              <a:tblPr/>
              <a:tblGrid>
                <a:gridCol w="1911350"/>
                <a:gridCol w="4562475"/>
              </a:tblGrid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Šumvald, okres Olomouc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CZ.1.07/1.4.00/21.2534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šablony klíčové aktivity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Inovace a zkvalitnění výuky prostřednictvím ICT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šablony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III/2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oblast/obor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Vedení elektrického proudu v polovodičích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sady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VY_32_INOVACE_F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Obdélník 20"/>
          <p:cNvSpPr/>
          <p:nvPr/>
        </p:nvSpPr>
        <p:spPr>
          <a:xfrm>
            <a:off x="2147888" y="4233863"/>
            <a:ext cx="4497387" cy="223361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8" name="Skupina 17"/>
          <p:cNvGrpSpPr>
            <a:grpSpLocks/>
          </p:cNvGrpSpPr>
          <p:nvPr/>
        </p:nvGrpSpPr>
        <p:grpSpPr bwMode="auto">
          <a:xfrm>
            <a:off x="3298825" y="4581525"/>
            <a:ext cx="2016125" cy="1255713"/>
            <a:chOff x="3428256" y="4149080"/>
            <a:chExt cx="2016224" cy="1256139"/>
          </a:xfrm>
        </p:grpSpPr>
        <p:grpSp>
          <p:nvGrpSpPr>
            <p:cNvPr id="14342" name="Skupina 8"/>
            <p:cNvGrpSpPr>
              <a:grpSpLocks/>
            </p:cNvGrpSpPr>
            <p:nvPr/>
          </p:nvGrpSpPr>
          <p:grpSpPr bwMode="auto">
            <a:xfrm rot="5400000">
              <a:off x="4096330" y="4057070"/>
              <a:ext cx="680075" cy="2016224"/>
              <a:chOff x="3347864" y="764704"/>
              <a:chExt cx="1296144" cy="3240360"/>
            </a:xfrm>
          </p:grpSpPr>
          <p:sp>
            <p:nvSpPr>
              <p:cNvPr id="10" name="Rovnoramenný trojúhelník 9"/>
              <p:cNvSpPr/>
              <p:nvPr/>
            </p:nvSpPr>
            <p:spPr>
              <a:xfrm>
                <a:off x="3421253" y="1846524"/>
                <a:ext cx="1150115" cy="1007828"/>
              </a:xfrm>
              <a:prstGeom prst="triangl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11" name="Přímá spojnice 10"/>
              <p:cNvCxnSpPr/>
              <p:nvPr/>
            </p:nvCxnSpPr>
            <p:spPr>
              <a:xfrm>
                <a:off x="3348614" y="1843972"/>
                <a:ext cx="1295393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/>
              <p:cNvCxnSpPr/>
              <p:nvPr/>
            </p:nvCxnSpPr>
            <p:spPr>
              <a:xfrm>
                <a:off x="3996310" y="764702"/>
                <a:ext cx="0" cy="3240360"/>
              </a:xfrm>
              <a:prstGeom prst="line">
                <a:avLst/>
              </a:prstGeom>
              <a:ln w="2540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16" name="Přímá spojnice se šipkou 15"/>
            <p:cNvCxnSpPr/>
            <p:nvPr/>
          </p:nvCxnSpPr>
          <p:spPr>
            <a:xfrm flipV="1">
              <a:off x="4306187" y="4149080"/>
              <a:ext cx="441347" cy="576458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se šipkou 16"/>
            <p:cNvCxnSpPr/>
            <p:nvPr/>
          </p:nvCxnSpPr>
          <p:spPr>
            <a:xfrm flipV="1">
              <a:off x="4572900" y="4187193"/>
              <a:ext cx="439759" cy="576458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" name="TextovéPole 18"/>
          <p:cNvSpPr txBox="1"/>
          <p:nvPr/>
        </p:nvSpPr>
        <p:spPr>
          <a:xfrm>
            <a:off x="960438" y="1700213"/>
            <a:ext cx="6691312" cy="15621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Century Schoolbook" pitchFamily="18" charset="0"/>
              </a:rPr>
              <a:t>LED (světelná dioda) je polovodičová dioda </a:t>
            </a:r>
            <a:r>
              <a:rPr lang="cs-CZ" sz="2400"/>
              <a:t>             </a:t>
            </a:r>
            <a:r>
              <a:rPr lang="cs-CZ" sz="2400">
                <a:latin typeface="Century Schoolbook" pitchFamily="18" charset="0"/>
              </a:rPr>
              <a:t>s jedním PN přechodem. </a:t>
            </a:r>
          </a:p>
          <a:p>
            <a:pPr algn="ctr"/>
            <a:r>
              <a:rPr lang="cs-CZ" sz="2400">
                <a:latin typeface="Century Schoolbook" pitchFamily="18" charset="0"/>
              </a:rPr>
              <a:t>Pokud je zapojená v propustném směru</a:t>
            </a:r>
            <a:r>
              <a:rPr lang="cs-CZ" sz="2400"/>
              <a:t>,</a:t>
            </a:r>
            <a:r>
              <a:rPr lang="cs-CZ" sz="2400">
                <a:latin typeface="Century Schoolbook" pitchFamily="18" charset="0"/>
              </a:rPr>
              <a:t> tak svítí barevným světlem 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1876425" y="3429000"/>
            <a:ext cx="5040313" cy="584200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Schematická značka LED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1577975" y="836613"/>
            <a:ext cx="5729288" cy="584200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SVĚTELNÁ DIODA - LED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19" grpId="0" animBg="1"/>
      <p:bldP spid="20" grpId="0" animBg="1"/>
      <p:bldP spid="2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361" name="Skupina 9"/>
          <p:cNvGrpSpPr>
            <a:grpSpLocks/>
          </p:cNvGrpSpPr>
          <p:nvPr/>
        </p:nvGrpSpPr>
        <p:grpSpPr bwMode="auto">
          <a:xfrm rot="10800000">
            <a:off x="931863" y="1755775"/>
            <a:ext cx="3816350" cy="1150938"/>
            <a:chOff x="755576" y="1052736"/>
            <a:chExt cx="3816424" cy="1152128"/>
          </a:xfrm>
        </p:grpSpPr>
        <p:cxnSp>
          <p:nvCxnSpPr>
            <p:cNvPr id="11" name="Přímá spojnice 10"/>
            <p:cNvCxnSpPr/>
            <p:nvPr/>
          </p:nvCxnSpPr>
          <p:spPr>
            <a:xfrm>
              <a:off x="2557424" y="1052736"/>
              <a:ext cx="0" cy="115212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grpSp>
          <p:nvGrpSpPr>
            <p:cNvPr id="15381" name="Skupina 11"/>
            <p:cNvGrpSpPr>
              <a:grpSpLocks/>
            </p:cNvGrpSpPr>
            <p:nvPr/>
          </p:nvGrpSpPr>
          <p:grpSpPr bwMode="auto">
            <a:xfrm>
              <a:off x="755576" y="1412776"/>
              <a:ext cx="3816424" cy="504056"/>
              <a:chOff x="755576" y="1412776"/>
              <a:chExt cx="3816424" cy="504056"/>
            </a:xfrm>
          </p:grpSpPr>
          <p:cxnSp>
            <p:nvCxnSpPr>
              <p:cNvPr id="13" name="Přímá spojnice 12"/>
              <p:cNvCxnSpPr/>
              <p:nvPr/>
            </p:nvCxnSpPr>
            <p:spPr>
              <a:xfrm>
                <a:off x="757164" y="1628005"/>
                <a:ext cx="1800260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>
                <a:off x="2774915" y="1413472"/>
                <a:ext cx="0" cy="503758"/>
              </a:xfrm>
              <a:prstGeom prst="line">
                <a:avLst/>
              </a:prstGeom>
              <a:ln w="63500"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2774915" y="1628005"/>
                <a:ext cx="1800260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5362" name="Skupina 15"/>
          <p:cNvGrpSpPr>
            <a:grpSpLocks/>
          </p:cNvGrpSpPr>
          <p:nvPr/>
        </p:nvGrpSpPr>
        <p:grpSpPr bwMode="auto">
          <a:xfrm>
            <a:off x="3203575" y="6161088"/>
            <a:ext cx="3529013" cy="149225"/>
            <a:chOff x="533008" y="6232004"/>
            <a:chExt cx="3528520" cy="149324"/>
          </a:xfrm>
        </p:grpSpPr>
        <p:cxnSp>
          <p:nvCxnSpPr>
            <p:cNvPr id="17" name="Přímá spojnice 16"/>
            <p:cNvCxnSpPr/>
            <p:nvPr/>
          </p:nvCxnSpPr>
          <p:spPr>
            <a:xfrm>
              <a:off x="2693294" y="6303488"/>
              <a:ext cx="1368234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533008" y="6303488"/>
              <a:ext cx="1296807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9" name="Ovál 18"/>
            <p:cNvSpPr/>
            <p:nvPr/>
          </p:nvSpPr>
          <p:spPr>
            <a:xfrm>
              <a:off x="1829815" y="6232004"/>
              <a:ext cx="169838" cy="149324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2548851" y="6236769"/>
              <a:ext cx="171426" cy="144559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21" name="Přímá spojnice 20"/>
            <p:cNvCxnSpPr>
              <a:stCxn id="19" idx="7"/>
              <a:endCxn id="20" idx="0"/>
            </p:cNvCxnSpPr>
            <p:nvPr/>
          </p:nvCxnSpPr>
          <p:spPr>
            <a:xfrm flipV="1">
              <a:off x="1974257" y="6236769"/>
              <a:ext cx="660308" cy="1747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cxnSp>
        <p:nvCxnSpPr>
          <p:cNvPr id="22" name="Přímá spojnice 21"/>
          <p:cNvCxnSpPr/>
          <p:nvPr/>
        </p:nvCxnSpPr>
        <p:spPr>
          <a:xfrm>
            <a:off x="6731000" y="2328863"/>
            <a:ext cx="0" cy="390683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900113" y="2325688"/>
            <a:ext cx="0" cy="390683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900113" y="6232525"/>
            <a:ext cx="2303462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15366" name="Skupina 25"/>
          <p:cNvGrpSpPr>
            <a:grpSpLocks/>
          </p:cNvGrpSpPr>
          <p:nvPr/>
        </p:nvGrpSpPr>
        <p:grpSpPr bwMode="auto">
          <a:xfrm>
            <a:off x="4716463" y="1412875"/>
            <a:ext cx="2016125" cy="1255713"/>
            <a:chOff x="3428256" y="4149080"/>
            <a:chExt cx="2016224" cy="1256139"/>
          </a:xfrm>
        </p:grpSpPr>
        <p:grpSp>
          <p:nvGrpSpPr>
            <p:cNvPr id="15369" name="Skupina 26"/>
            <p:cNvGrpSpPr>
              <a:grpSpLocks/>
            </p:cNvGrpSpPr>
            <p:nvPr/>
          </p:nvGrpSpPr>
          <p:grpSpPr bwMode="auto">
            <a:xfrm rot="5400000">
              <a:off x="4096330" y="4057070"/>
              <a:ext cx="680075" cy="2016224"/>
              <a:chOff x="3347864" y="764704"/>
              <a:chExt cx="1296144" cy="3240360"/>
            </a:xfrm>
          </p:grpSpPr>
          <p:sp>
            <p:nvSpPr>
              <p:cNvPr id="30" name="Rovnoramenný trojúhelník 29"/>
              <p:cNvSpPr/>
              <p:nvPr/>
            </p:nvSpPr>
            <p:spPr>
              <a:xfrm>
                <a:off x="3421252" y="1846523"/>
                <a:ext cx="1150115" cy="1007829"/>
              </a:xfrm>
              <a:prstGeom prst="triangl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31" name="Přímá spojnice 30"/>
              <p:cNvCxnSpPr/>
              <p:nvPr/>
            </p:nvCxnSpPr>
            <p:spPr>
              <a:xfrm>
                <a:off x="3348614" y="1843974"/>
                <a:ext cx="1295393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nice 31"/>
              <p:cNvCxnSpPr/>
              <p:nvPr/>
            </p:nvCxnSpPr>
            <p:spPr>
              <a:xfrm>
                <a:off x="3996310" y="764702"/>
                <a:ext cx="0" cy="3240360"/>
              </a:xfrm>
              <a:prstGeom prst="line">
                <a:avLst/>
              </a:prstGeom>
              <a:ln w="2540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28" name="Přímá spojnice se šipkou 27"/>
            <p:cNvCxnSpPr/>
            <p:nvPr/>
          </p:nvCxnSpPr>
          <p:spPr>
            <a:xfrm flipV="1">
              <a:off x="4306186" y="4149080"/>
              <a:ext cx="441347" cy="576458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se šipkou 28"/>
            <p:cNvCxnSpPr/>
            <p:nvPr/>
          </p:nvCxnSpPr>
          <p:spPr>
            <a:xfrm flipV="1">
              <a:off x="4572899" y="4187193"/>
              <a:ext cx="439760" cy="576458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367" name="TextovéPole 1"/>
          <p:cNvSpPr txBox="1">
            <a:spLocks noChangeArrowheads="1"/>
          </p:cNvSpPr>
          <p:nvPr/>
        </p:nvSpPr>
        <p:spPr bwMode="auto">
          <a:xfrm>
            <a:off x="193675" y="727075"/>
            <a:ext cx="5400675" cy="9461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Century Schoolbook" pitchFamily="18" charset="0"/>
              </a:rPr>
              <a:t>Sch</a:t>
            </a:r>
            <a:r>
              <a:rPr lang="cs-CZ" sz="2800"/>
              <a:t>é</a:t>
            </a:r>
            <a:r>
              <a:rPr lang="cs-CZ" sz="2800">
                <a:latin typeface="Century Schoolbook" pitchFamily="18" charset="0"/>
              </a:rPr>
              <a:t>ma zapojení LEDky </a:t>
            </a:r>
          </a:p>
          <a:p>
            <a:pPr algn="ctr"/>
            <a:r>
              <a:rPr lang="cs-CZ" sz="2800">
                <a:latin typeface="Century Schoolbook" pitchFamily="18" charset="0"/>
              </a:rPr>
              <a:t>do elektrického obvodu</a:t>
            </a:r>
          </a:p>
        </p:txBody>
      </p:sp>
      <p:sp>
        <p:nvSpPr>
          <p:cNvPr id="3" name="Obdélník 2"/>
          <p:cNvSpPr/>
          <p:nvPr/>
        </p:nvSpPr>
        <p:spPr>
          <a:xfrm>
            <a:off x="6516688" y="3068638"/>
            <a:ext cx="431800" cy="172878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385" name="Skupina 9"/>
          <p:cNvGrpSpPr>
            <a:grpSpLocks/>
          </p:cNvGrpSpPr>
          <p:nvPr/>
        </p:nvGrpSpPr>
        <p:grpSpPr bwMode="auto">
          <a:xfrm>
            <a:off x="900113" y="1752600"/>
            <a:ext cx="3816350" cy="1152525"/>
            <a:chOff x="755576" y="1052736"/>
            <a:chExt cx="3816424" cy="1152128"/>
          </a:xfrm>
        </p:grpSpPr>
        <p:cxnSp>
          <p:nvCxnSpPr>
            <p:cNvPr id="11" name="Přímá spojnice 10"/>
            <p:cNvCxnSpPr/>
            <p:nvPr/>
          </p:nvCxnSpPr>
          <p:spPr>
            <a:xfrm>
              <a:off x="2555836" y="1052736"/>
              <a:ext cx="0" cy="115212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grpSp>
          <p:nvGrpSpPr>
            <p:cNvPr id="16404" name="Skupina 11"/>
            <p:cNvGrpSpPr>
              <a:grpSpLocks/>
            </p:cNvGrpSpPr>
            <p:nvPr/>
          </p:nvGrpSpPr>
          <p:grpSpPr bwMode="auto">
            <a:xfrm>
              <a:off x="755576" y="1412776"/>
              <a:ext cx="3816424" cy="504056"/>
              <a:chOff x="755576" y="1412776"/>
              <a:chExt cx="3816424" cy="504056"/>
            </a:xfrm>
          </p:grpSpPr>
          <p:cxnSp>
            <p:nvCxnSpPr>
              <p:cNvPr id="13" name="Přímá spojnice 12"/>
              <p:cNvCxnSpPr/>
              <p:nvPr/>
            </p:nvCxnSpPr>
            <p:spPr>
              <a:xfrm>
                <a:off x="755576" y="1628800"/>
                <a:ext cx="1800260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>
                <a:off x="2771740" y="1412975"/>
                <a:ext cx="0" cy="504651"/>
              </a:xfrm>
              <a:prstGeom prst="line">
                <a:avLst/>
              </a:prstGeom>
              <a:ln w="63500"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2771740" y="1628800"/>
                <a:ext cx="1800260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</p:grpSp>
      <p:cxnSp>
        <p:nvCxnSpPr>
          <p:cNvPr id="17" name="Přímá spojnice 16"/>
          <p:cNvCxnSpPr/>
          <p:nvPr/>
        </p:nvCxnSpPr>
        <p:spPr>
          <a:xfrm>
            <a:off x="5364163" y="6232525"/>
            <a:ext cx="1368425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203575" y="6232525"/>
            <a:ext cx="1296988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9" name="Ovál 18"/>
          <p:cNvSpPr/>
          <p:nvPr/>
        </p:nvSpPr>
        <p:spPr>
          <a:xfrm>
            <a:off x="4500563" y="6161088"/>
            <a:ext cx="169862" cy="149225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5219700" y="6165850"/>
            <a:ext cx="171450" cy="144463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21" name="Přímá spojnice 20"/>
          <p:cNvCxnSpPr>
            <a:stCxn id="19" idx="7"/>
          </p:cNvCxnSpPr>
          <p:nvPr/>
        </p:nvCxnSpPr>
        <p:spPr>
          <a:xfrm flipV="1">
            <a:off x="4645025" y="5876925"/>
            <a:ext cx="503238" cy="3048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6731000" y="2328863"/>
            <a:ext cx="0" cy="390683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900113" y="2325688"/>
            <a:ext cx="0" cy="390683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900113" y="6232525"/>
            <a:ext cx="2303462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16394" name="Skupina 25"/>
          <p:cNvGrpSpPr>
            <a:grpSpLocks/>
          </p:cNvGrpSpPr>
          <p:nvPr/>
        </p:nvGrpSpPr>
        <p:grpSpPr bwMode="auto">
          <a:xfrm>
            <a:off x="4716463" y="1412875"/>
            <a:ext cx="2016125" cy="1255713"/>
            <a:chOff x="3428256" y="4149080"/>
            <a:chExt cx="2016224" cy="1256139"/>
          </a:xfrm>
        </p:grpSpPr>
        <p:grpSp>
          <p:nvGrpSpPr>
            <p:cNvPr id="16397" name="Skupina 26"/>
            <p:cNvGrpSpPr>
              <a:grpSpLocks/>
            </p:cNvGrpSpPr>
            <p:nvPr/>
          </p:nvGrpSpPr>
          <p:grpSpPr bwMode="auto">
            <a:xfrm rot="5400000">
              <a:off x="4096330" y="4057070"/>
              <a:ext cx="680075" cy="2016224"/>
              <a:chOff x="3347864" y="764704"/>
              <a:chExt cx="1296144" cy="3240360"/>
            </a:xfrm>
          </p:grpSpPr>
          <p:sp>
            <p:nvSpPr>
              <p:cNvPr id="30" name="Rovnoramenný trojúhelník 29"/>
              <p:cNvSpPr/>
              <p:nvPr/>
            </p:nvSpPr>
            <p:spPr>
              <a:xfrm>
                <a:off x="3421252" y="1846523"/>
                <a:ext cx="1150115" cy="1007829"/>
              </a:xfrm>
              <a:prstGeom prst="triangl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31" name="Přímá spojnice 30"/>
              <p:cNvCxnSpPr/>
              <p:nvPr/>
            </p:nvCxnSpPr>
            <p:spPr>
              <a:xfrm>
                <a:off x="3348614" y="1843974"/>
                <a:ext cx="1295393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nice 31"/>
              <p:cNvCxnSpPr/>
              <p:nvPr/>
            </p:nvCxnSpPr>
            <p:spPr>
              <a:xfrm>
                <a:off x="3996310" y="764702"/>
                <a:ext cx="0" cy="3240360"/>
              </a:xfrm>
              <a:prstGeom prst="line">
                <a:avLst/>
              </a:prstGeom>
              <a:ln w="2540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28" name="Přímá spojnice se šipkou 27"/>
            <p:cNvCxnSpPr/>
            <p:nvPr/>
          </p:nvCxnSpPr>
          <p:spPr>
            <a:xfrm flipV="1">
              <a:off x="4306186" y="4149080"/>
              <a:ext cx="441347" cy="576458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se šipkou 28"/>
            <p:cNvCxnSpPr/>
            <p:nvPr/>
          </p:nvCxnSpPr>
          <p:spPr>
            <a:xfrm flipV="1">
              <a:off x="4572899" y="4187193"/>
              <a:ext cx="439760" cy="576458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395" name="TextovéPole 32"/>
          <p:cNvSpPr txBox="1">
            <a:spLocks noChangeArrowheads="1"/>
          </p:cNvSpPr>
          <p:nvPr/>
        </p:nvSpPr>
        <p:spPr bwMode="auto">
          <a:xfrm>
            <a:off x="2003425" y="3500438"/>
            <a:ext cx="3624263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3600">
                <a:latin typeface="Century Schoolbook" pitchFamily="18" charset="0"/>
              </a:rPr>
              <a:t>BUDE SVÍTIT LED ?</a:t>
            </a:r>
          </a:p>
          <a:p>
            <a:pPr algn="ctr"/>
            <a:r>
              <a:rPr lang="cs-CZ" sz="2800">
                <a:latin typeface="Century Schoolbook" pitchFamily="18" charset="0"/>
              </a:rPr>
              <a:t>Klepni perem a uvidíš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6516688" y="3068638"/>
            <a:ext cx="431800" cy="172878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409" name="Skupina 9"/>
          <p:cNvGrpSpPr>
            <a:grpSpLocks/>
          </p:cNvGrpSpPr>
          <p:nvPr/>
        </p:nvGrpSpPr>
        <p:grpSpPr bwMode="auto">
          <a:xfrm>
            <a:off x="900113" y="1752600"/>
            <a:ext cx="3816350" cy="1152525"/>
            <a:chOff x="755576" y="1052736"/>
            <a:chExt cx="3816424" cy="1152128"/>
          </a:xfrm>
        </p:grpSpPr>
        <p:cxnSp>
          <p:nvCxnSpPr>
            <p:cNvPr id="11" name="Přímá spojnice 10"/>
            <p:cNvCxnSpPr/>
            <p:nvPr/>
          </p:nvCxnSpPr>
          <p:spPr>
            <a:xfrm>
              <a:off x="2555836" y="1052736"/>
              <a:ext cx="0" cy="115212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grpSp>
          <p:nvGrpSpPr>
            <p:cNvPr id="17428" name="Skupina 11"/>
            <p:cNvGrpSpPr>
              <a:grpSpLocks/>
            </p:cNvGrpSpPr>
            <p:nvPr/>
          </p:nvGrpSpPr>
          <p:grpSpPr bwMode="auto">
            <a:xfrm>
              <a:off x="755576" y="1412776"/>
              <a:ext cx="3816424" cy="504056"/>
              <a:chOff x="755576" y="1412776"/>
              <a:chExt cx="3816424" cy="504056"/>
            </a:xfrm>
          </p:grpSpPr>
          <p:cxnSp>
            <p:nvCxnSpPr>
              <p:cNvPr id="13" name="Přímá spojnice 12"/>
              <p:cNvCxnSpPr/>
              <p:nvPr/>
            </p:nvCxnSpPr>
            <p:spPr>
              <a:xfrm>
                <a:off x="755576" y="1628800"/>
                <a:ext cx="1800260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>
                <a:off x="2771740" y="1412975"/>
                <a:ext cx="0" cy="504651"/>
              </a:xfrm>
              <a:prstGeom prst="line">
                <a:avLst/>
              </a:prstGeom>
              <a:ln w="63500"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2771740" y="1628800"/>
                <a:ext cx="1800260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7410" name="Skupina 15"/>
          <p:cNvGrpSpPr>
            <a:grpSpLocks/>
          </p:cNvGrpSpPr>
          <p:nvPr/>
        </p:nvGrpSpPr>
        <p:grpSpPr bwMode="auto">
          <a:xfrm>
            <a:off x="3203575" y="6161088"/>
            <a:ext cx="3529013" cy="149225"/>
            <a:chOff x="533008" y="6232004"/>
            <a:chExt cx="3528520" cy="149324"/>
          </a:xfrm>
        </p:grpSpPr>
        <p:cxnSp>
          <p:nvCxnSpPr>
            <p:cNvPr id="17" name="Přímá spojnice 16"/>
            <p:cNvCxnSpPr/>
            <p:nvPr/>
          </p:nvCxnSpPr>
          <p:spPr>
            <a:xfrm>
              <a:off x="2693294" y="6303488"/>
              <a:ext cx="1368234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533008" y="6303488"/>
              <a:ext cx="1296807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9" name="Ovál 18"/>
            <p:cNvSpPr/>
            <p:nvPr/>
          </p:nvSpPr>
          <p:spPr>
            <a:xfrm>
              <a:off x="1829815" y="6232004"/>
              <a:ext cx="169838" cy="149324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2548851" y="6236769"/>
              <a:ext cx="171426" cy="144559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21" name="Přímá spojnice 20"/>
            <p:cNvCxnSpPr>
              <a:stCxn id="19" idx="7"/>
              <a:endCxn id="20" idx="0"/>
            </p:cNvCxnSpPr>
            <p:nvPr/>
          </p:nvCxnSpPr>
          <p:spPr>
            <a:xfrm flipV="1">
              <a:off x="1974257" y="6236769"/>
              <a:ext cx="660308" cy="1747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cxnSp>
        <p:nvCxnSpPr>
          <p:cNvPr id="22" name="Přímá spojnice 21"/>
          <p:cNvCxnSpPr/>
          <p:nvPr/>
        </p:nvCxnSpPr>
        <p:spPr>
          <a:xfrm>
            <a:off x="6731000" y="2328863"/>
            <a:ext cx="0" cy="390683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900113" y="2325688"/>
            <a:ext cx="0" cy="390683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900113" y="6232525"/>
            <a:ext cx="2303462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17414" name="Skupina 25"/>
          <p:cNvGrpSpPr>
            <a:grpSpLocks/>
          </p:cNvGrpSpPr>
          <p:nvPr/>
        </p:nvGrpSpPr>
        <p:grpSpPr bwMode="auto">
          <a:xfrm>
            <a:off x="4716463" y="1412875"/>
            <a:ext cx="2016125" cy="1255713"/>
            <a:chOff x="3428256" y="4149080"/>
            <a:chExt cx="2016224" cy="1256139"/>
          </a:xfrm>
        </p:grpSpPr>
        <p:grpSp>
          <p:nvGrpSpPr>
            <p:cNvPr id="17416" name="Skupina 26"/>
            <p:cNvGrpSpPr>
              <a:grpSpLocks/>
            </p:cNvGrpSpPr>
            <p:nvPr/>
          </p:nvGrpSpPr>
          <p:grpSpPr bwMode="auto">
            <a:xfrm rot="5400000">
              <a:off x="4096330" y="4057070"/>
              <a:ext cx="680075" cy="2016224"/>
              <a:chOff x="3347864" y="764704"/>
              <a:chExt cx="1296144" cy="3240360"/>
            </a:xfrm>
          </p:grpSpPr>
          <p:sp>
            <p:nvSpPr>
              <p:cNvPr id="30" name="Rovnoramenný trojúhelník 29"/>
              <p:cNvSpPr/>
              <p:nvPr/>
            </p:nvSpPr>
            <p:spPr>
              <a:xfrm>
                <a:off x="3421252" y="1846523"/>
                <a:ext cx="1150115" cy="1007829"/>
              </a:xfrm>
              <a:prstGeom prst="triangl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31" name="Přímá spojnice 30"/>
              <p:cNvCxnSpPr/>
              <p:nvPr/>
            </p:nvCxnSpPr>
            <p:spPr>
              <a:xfrm>
                <a:off x="3348614" y="1843974"/>
                <a:ext cx="1295393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nice 31"/>
              <p:cNvCxnSpPr/>
              <p:nvPr/>
            </p:nvCxnSpPr>
            <p:spPr>
              <a:xfrm>
                <a:off x="3996310" y="764702"/>
                <a:ext cx="0" cy="3240360"/>
              </a:xfrm>
              <a:prstGeom prst="line">
                <a:avLst/>
              </a:prstGeom>
              <a:ln w="2540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28" name="Přímá spojnice se šipkou 27"/>
            <p:cNvCxnSpPr/>
            <p:nvPr/>
          </p:nvCxnSpPr>
          <p:spPr>
            <a:xfrm flipV="1">
              <a:off x="4306186" y="4149080"/>
              <a:ext cx="441347" cy="576458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se šipkou 28"/>
            <p:cNvCxnSpPr/>
            <p:nvPr/>
          </p:nvCxnSpPr>
          <p:spPr>
            <a:xfrm flipV="1">
              <a:off x="4572899" y="4187193"/>
              <a:ext cx="439760" cy="576458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Obdélník 23"/>
          <p:cNvSpPr/>
          <p:nvPr/>
        </p:nvSpPr>
        <p:spPr>
          <a:xfrm>
            <a:off x="6516688" y="3068638"/>
            <a:ext cx="431800" cy="172878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433" name="Skupina 9"/>
          <p:cNvGrpSpPr>
            <a:grpSpLocks/>
          </p:cNvGrpSpPr>
          <p:nvPr/>
        </p:nvGrpSpPr>
        <p:grpSpPr bwMode="auto">
          <a:xfrm>
            <a:off x="900113" y="1752600"/>
            <a:ext cx="3816350" cy="1152525"/>
            <a:chOff x="755576" y="1052736"/>
            <a:chExt cx="3816424" cy="1152128"/>
          </a:xfrm>
        </p:grpSpPr>
        <p:cxnSp>
          <p:nvCxnSpPr>
            <p:cNvPr id="11" name="Přímá spojnice 10"/>
            <p:cNvCxnSpPr/>
            <p:nvPr/>
          </p:nvCxnSpPr>
          <p:spPr>
            <a:xfrm>
              <a:off x="2555836" y="1052736"/>
              <a:ext cx="0" cy="115212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grpSp>
          <p:nvGrpSpPr>
            <p:cNvPr id="18452" name="Skupina 11"/>
            <p:cNvGrpSpPr>
              <a:grpSpLocks/>
            </p:cNvGrpSpPr>
            <p:nvPr/>
          </p:nvGrpSpPr>
          <p:grpSpPr bwMode="auto">
            <a:xfrm>
              <a:off x="755576" y="1412776"/>
              <a:ext cx="3816424" cy="504056"/>
              <a:chOff x="755576" y="1412776"/>
              <a:chExt cx="3816424" cy="504056"/>
            </a:xfrm>
          </p:grpSpPr>
          <p:cxnSp>
            <p:nvCxnSpPr>
              <p:cNvPr id="13" name="Přímá spojnice 12"/>
              <p:cNvCxnSpPr/>
              <p:nvPr/>
            </p:nvCxnSpPr>
            <p:spPr>
              <a:xfrm>
                <a:off x="755576" y="1628800"/>
                <a:ext cx="1800260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>
                <a:off x="2771740" y="1412975"/>
                <a:ext cx="0" cy="504651"/>
              </a:xfrm>
              <a:prstGeom prst="line">
                <a:avLst/>
              </a:prstGeom>
              <a:ln w="63500"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2771740" y="1628800"/>
                <a:ext cx="1800260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</p:grpSp>
      <p:cxnSp>
        <p:nvCxnSpPr>
          <p:cNvPr id="17" name="Přímá spojnice 16"/>
          <p:cNvCxnSpPr/>
          <p:nvPr/>
        </p:nvCxnSpPr>
        <p:spPr>
          <a:xfrm>
            <a:off x="5364163" y="6232525"/>
            <a:ext cx="1368425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203575" y="6232525"/>
            <a:ext cx="1296988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9" name="Ovál 18"/>
          <p:cNvSpPr/>
          <p:nvPr/>
        </p:nvSpPr>
        <p:spPr>
          <a:xfrm>
            <a:off x="4500563" y="6161088"/>
            <a:ext cx="169862" cy="149225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5219700" y="6165850"/>
            <a:ext cx="171450" cy="144463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21" name="Přímá spojnice 20"/>
          <p:cNvCxnSpPr>
            <a:stCxn id="19" idx="7"/>
          </p:cNvCxnSpPr>
          <p:nvPr/>
        </p:nvCxnSpPr>
        <p:spPr>
          <a:xfrm flipV="1">
            <a:off x="4645025" y="5876925"/>
            <a:ext cx="503238" cy="3048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6731000" y="2328863"/>
            <a:ext cx="0" cy="390683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900113" y="2325688"/>
            <a:ext cx="0" cy="390683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900113" y="6232525"/>
            <a:ext cx="2303462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18442" name="Skupina 25"/>
          <p:cNvGrpSpPr>
            <a:grpSpLocks/>
          </p:cNvGrpSpPr>
          <p:nvPr/>
        </p:nvGrpSpPr>
        <p:grpSpPr bwMode="auto">
          <a:xfrm>
            <a:off x="4716463" y="1412875"/>
            <a:ext cx="2016125" cy="1255713"/>
            <a:chOff x="3428256" y="4149080"/>
            <a:chExt cx="2016224" cy="1256139"/>
          </a:xfrm>
        </p:grpSpPr>
        <p:grpSp>
          <p:nvGrpSpPr>
            <p:cNvPr id="18445" name="Skupina 26"/>
            <p:cNvGrpSpPr>
              <a:grpSpLocks/>
            </p:cNvGrpSpPr>
            <p:nvPr/>
          </p:nvGrpSpPr>
          <p:grpSpPr bwMode="auto">
            <a:xfrm rot="5400000">
              <a:off x="4096330" y="4057070"/>
              <a:ext cx="680075" cy="2016224"/>
              <a:chOff x="3347864" y="764704"/>
              <a:chExt cx="1296144" cy="3240360"/>
            </a:xfrm>
          </p:grpSpPr>
          <p:sp>
            <p:nvSpPr>
              <p:cNvPr id="30" name="Rovnoramenný trojúhelník 29"/>
              <p:cNvSpPr/>
              <p:nvPr/>
            </p:nvSpPr>
            <p:spPr>
              <a:xfrm>
                <a:off x="3421252" y="1846523"/>
                <a:ext cx="1150115" cy="1007829"/>
              </a:xfrm>
              <a:prstGeom prst="triangl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31" name="Přímá spojnice 30"/>
              <p:cNvCxnSpPr/>
              <p:nvPr/>
            </p:nvCxnSpPr>
            <p:spPr>
              <a:xfrm>
                <a:off x="3348614" y="1843974"/>
                <a:ext cx="1295393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nice 31"/>
              <p:cNvCxnSpPr/>
              <p:nvPr/>
            </p:nvCxnSpPr>
            <p:spPr>
              <a:xfrm>
                <a:off x="3996310" y="764702"/>
                <a:ext cx="0" cy="3240360"/>
              </a:xfrm>
              <a:prstGeom prst="line">
                <a:avLst/>
              </a:prstGeom>
              <a:ln w="2540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28" name="Přímá spojnice se šipkou 27"/>
            <p:cNvCxnSpPr/>
            <p:nvPr/>
          </p:nvCxnSpPr>
          <p:spPr>
            <a:xfrm flipV="1">
              <a:off x="4306186" y="4149080"/>
              <a:ext cx="441347" cy="576458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se šipkou 28"/>
            <p:cNvCxnSpPr/>
            <p:nvPr/>
          </p:nvCxnSpPr>
          <p:spPr>
            <a:xfrm flipV="1">
              <a:off x="4572899" y="4187193"/>
              <a:ext cx="439760" cy="576458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443" name="TextovéPole 32"/>
          <p:cNvSpPr txBox="1">
            <a:spLocks noChangeArrowheads="1"/>
          </p:cNvSpPr>
          <p:nvPr/>
        </p:nvSpPr>
        <p:spPr bwMode="auto">
          <a:xfrm>
            <a:off x="971550" y="3500438"/>
            <a:ext cx="5440363" cy="2349500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>
                <a:latin typeface="Century Schoolbook" pitchFamily="18" charset="0"/>
              </a:rPr>
              <a:t>LED NESVÍTILA</a:t>
            </a:r>
          </a:p>
          <a:p>
            <a:pPr algn="ctr"/>
            <a:r>
              <a:rPr lang="cs-CZ" sz="2800">
                <a:latin typeface="Century Schoolbook" pitchFamily="18" charset="0"/>
              </a:rPr>
              <a:t>Protože byla zapojená </a:t>
            </a:r>
            <a:r>
              <a:rPr lang="cs-CZ" sz="2800"/>
              <a:t>                        </a:t>
            </a:r>
            <a:r>
              <a:rPr lang="cs-CZ" sz="2800">
                <a:latin typeface="Century Schoolbook" pitchFamily="18" charset="0"/>
              </a:rPr>
              <a:t>v závěrném </a:t>
            </a:r>
          </a:p>
          <a:p>
            <a:pPr algn="ctr"/>
            <a:r>
              <a:rPr lang="cs-CZ" sz="2800">
                <a:latin typeface="Century Schoolbook" pitchFamily="18" charset="0"/>
              </a:rPr>
              <a:t>směru</a:t>
            </a:r>
          </a:p>
          <a:p>
            <a:pPr algn="ctr"/>
            <a:r>
              <a:rPr lang="cs-CZ" sz="2800">
                <a:latin typeface="Century Schoolbook" pitchFamily="18" charset="0"/>
              </a:rPr>
              <a:t>Zaměníme polaritu článku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6516688" y="3068638"/>
            <a:ext cx="431800" cy="172878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Skupina 9"/>
          <p:cNvGrpSpPr>
            <a:grpSpLocks/>
          </p:cNvGrpSpPr>
          <p:nvPr/>
        </p:nvGrpSpPr>
        <p:grpSpPr bwMode="auto">
          <a:xfrm rot="10800000">
            <a:off x="900113" y="1752600"/>
            <a:ext cx="3816350" cy="1152525"/>
            <a:chOff x="755576" y="1052736"/>
            <a:chExt cx="3816424" cy="1152128"/>
          </a:xfrm>
        </p:grpSpPr>
        <p:cxnSp>
          <p:nvCxnSpPr>
            <p:cNvPr id="11" name="Přímá spojnice 10"/>
            <p:cNvCxnSpPr/>
            <p:nvPr/>
          </p:nvCxnSpPr>
          <p:spPr>
            <a:xfrm>
              <a:off x="2557424" y="1052736"/>
              <a:ext cx="0" cy="115212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grpSp>
          <p:nvGrpSpPr>
            <p:cNvPr id="19475" name="Skupina 11"/>
            <p:cNvGrpSpPr>
              <a:grpSpLocks/>
            </p:cNvGrpSpPr>
            <p:nvPr/>
          </p:nvGrpSpPr>
          <p:grpSpPr bwMode="auto">
            <a:xfrm>
              <a:off x="755576" y="1412776"/>
              <a:ext cx="3816424" cy="504056"/>
              <a:chOff x="755576" y="1412776"/>
              <a:chExt cx="3816424" cy="504056"/>
            </a:xfrm>
          </p:grpSpPr>
          <p:cxnSp>
            <p:nvCxnSpPr>
              <p:cNvPr id="13" name="Přímá spojnice 12"/>
              <p:cNvCxnSpPr/>
              <p:nvPr/>
            </p:nvCxnSpPr>
            <p:spPr>
              <a:xfrm>
                <a:off x="757164" y="1628799"/>
                <a:ext cx="1800260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>
                <a:off x="2774915" y="1412974"/>
                <a:ext cx="0" cy="504651"/>
              </a:xfrm>
              <a:prstGeom prst="line">
                <a:avLst/>
              </a:prstGeom>
              <a:ln w="63500"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2774915" y="1628799"/>
                <a:ext cx="1800260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</p:grpSp>
      <p:cxnSp>
        <p:nvCxnSpPr>
          <p:cNvPr id="17" name="Přímá spojnice 16"/>
          <p:cNvCxnSpPr/>
          <p:nvPr/>
        </p:nvCxnSpPr>
        <p:spPr>
          <a:xfrm>
            <a:off x="5364163" y="6232525"/>
            <a:ext cx="1368425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203575" y="6232525"/>
            <a:ext cx="1296988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9" name="Ovál 18"/>
          <p:cNvSpPr/>
          <p:nvPr/>
        </p:nvSpPr>
        <p:spPr>
          <a:xfrm>
            <a:off x="4500563" y="6161088"/>
            <a:ext cx="169862" cy="149225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5219700" y="6165850"/>
            <a:ext cx="171450" cy="144463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21" name="Přímá spojnice 20"/>
          <p:cNvCxnSpPr>
            <a:stCxn id="19" idx="7"/>
          </p:cNvCxnSpPr>
          <p:nvPr/>
        </p:nvCxnSpPr>
        <p:spPr>
          <a:xfrm flipV="1">
            <a:off x="4645025" y="5876925"/>
            <a:ext cx="503238" cy="3048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6731000" y="2328863"/>
            <a:ext cx="0" cy="390683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900113" y="2325688"/>
            <a:ext cx="0" cy="390683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900113" y="6232525"/>
            <a:ext cx="2303462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19466" name="Skupina 25"/>
          <p:cNvGrpSpPr>
            <a:grpSpLocks/>
          </p:cNvGrpSpPr>
          <p:nvPr/>
        </p:nvGrpSpPr>
        <p:grpSpPr bwMode="auto">
          <a:xfrm>
            <a:off x="4716463" y="1412875"/>
            <a:ext cx="2016125" cy="1255713"/>
            <a:chOff x="3428256" y="4149080"/>
            <a:chExt cx="2016224" cy="1256139"/>
          </a:xfrm>
        </p:grpSpPr>
        <p:grpSp>
          <p:nvGrpSpPr>
            <p:cNvPr id="19468" name="Skupina 26"/>
            <p:cNvGrpSpPr>
              <a:grpSpLocks/>
            </p:cNvGrpSpPr>
            <p:nvPr/>
          </p:nvGrpSpPr>
          <p:grpSpPr bwMode="auto">
            <a:xfrm rot="5400000">
              <a:off x="4096330" y="4057070"/>
              <a:ext cx="680075" cy="2016224"/>
              <a:chOff x="3347864" y="764704"/>
              <a:chExt cx="1296144" cy="3240360"/>
            </a:xfrm>
          </p:grpSpPr>
          <p:sp>
            <p:nvSpPr>
              <p:cNvPr id="30" name="Rovnoramenný trojúhelník 29"/>
              <p:cNvSpPr/>
              <p:nvPr/>
            </p:nvSpPr>
            <p:spPr>
              <a:xfrm>
                <a:off x="3421252" y="1846523"/>
                <a:ext cx="1150115" cy="1007829"/>
              </a:xfrm>
              <a:prstGeom prst="triangl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31" name="Přímá spojnice 30"/>
              <p:cNvCxnSpPr/>
              <p:nvPr/>
            </p:nvCxnSpPr>
            <p:spPr>
              <a:xfrm>
                <a:off x="3348614" y="1843974"/>
                <a:ext cx="1295393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nice 31"/>
              <p:cNvCxnSpPr/>
              <p:nvPr/>
            </p:nvCxnSpPr>
            <p:spPr>
              <a:xfrm>
                <a:off x="3996310" y="764702"/>
                <a:ext cx="0" cy="3240360"/>
              </a:xfrm>
              <a:prstGeom prst="line">
                <a:avLst/>
              </a:prstGeom>
              <a:ln w="2540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28" name="Přímá spojnice se šipkou 27"/>
            <p:cNvCxnSpPr/>
            <p:nvPr/>
          </p:nvCxnSpPr>
          <p:spPr>
            <a:xfrm flipV="1">
              <a:off x="4306186" y="4149080"/>
              <a:ext cx="441347" cy="576458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se šipkou 28"/>
            <p:cNvCxnSpPr/>
            <p:nvPr/>
          </p:nvCxnSpPr>
          <p:spPr>
            <a:xfrm flipV="1">
              <a:off x="4572899" y="4187193"/>
              <a:ext cx="439760" cy="576458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Obdélník 23"/>
          <p:cNvSpPr/>
          <p:nvPr/>
        </p:nvSpPr>
        <p:spPr>
          <a:xfrm>
            <a:off x="6516688" y="3068638"/>
            <a:ext cx="431800" cy="172878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481" name="Skupina 9"/>
          <p:cNvGrpSpPr>
            <a:grpSpLocks/>
          </p:cNvGrpSpPr>
          <p:nvPr/>
        </p:nvGrpSpPr>
        <p:grpSpPr bwMode="auto">
          <a:xfrm rot="10800000">
            <a:off x="900113" y="1752600"/>
            <a:ext cx="3816350" cy="1152525"/>
            <a:chOff x="755576" y="1052736"/>
            <a:chExt cx="3816424" cy="1152128"/>
          </a:xfrm>
        </p:grpSpPr>
        <p:cxnSp>
          <p:nvCxnSpPr>
            <p:cNvPr id="11" name="Přímá spojnice 10"/>
            <p:cNvCxnSpPr/>
            <p:nvPr/>
          </p:nvCxnSpPr>
          <p:spPr>
            <a:xfrm>
              <a:off x="2557424" y="1052736"/>
              <a:ext cx="0" cy="115212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grpSp>
          <p:nvGrpSpPr>
            <p:cNvPr id="20506" name="Skupina 11"/>
            <p:cNvGrpSpPr>
              <a:grpSpLocks/>
            </p:cNvGrpSpPr>
            <p:nvPr/>
          </p:nvGrpSpPr>
          <p:grpSpPr bwMode="auto">
            <a:xfrm>
              <a:off x="755576" y="1412776"/>
              <a:ext cx="3816424" cy="504056"/>
              <a:chOff x="755576" y="1412776"/>
              <a:chExt cx="3816424" cy="504056"/>
            </a:xfrm>
          </p:grpSpPr>
          <p:cxnSp>
            <p:nvCxnSpPr>
              <p:cNvPr id="13" name="Přímá spojnice 12"/>
              <p:cNvCxnSpPr/>
              <p:nvPr/>
            </p:nvCxnSpPr>
            <p:spPr>
              <a:xfrm>
                <a:off x="757164" y="1628799"/>
                <a:ext cx="1800260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>
                <a:off x="2774915" y="1412974"/>
                <a:ext cx="0" cy="504651"/>
              </a:xfrm>
              <a:prstGeom prst="line">
                <a:avLst/>
              </a:prstGeom>
              <a:ln w="63500"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2774915" y="1628799"/>
                <a:ext cx="1800260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0482" name="Skupina 15"/>
          <p:cNvGrpSpPr>
            <a:grpSpLocks/>
          </p:cNvGrpSpPr>
          <p:nvPr/>
        </p:nvGrpSpPr>
        <p:grpSpPr bwMode="auto">
          <a:xfrm>
            <a:off x="3203575" y="6161088"/>
            <a:ext cx="3529013" cy="149225"/>
            <a:chOff x="533008" y="6232004"/>
            <a:chExt cx="3528520" cy="149324"/>
          </a:xfrm>
        </p:grpSpPr>
        <p:cxnSp>
          <p:nvCxnSpPr>
            <p:cNvPr id="17" name="Přímá spojnice 16"/>
            <p:cNvCxnSpPr/>
            <p:nvPr/>
          </p:nvCxnSpPr>
          <p:spPr>
            <a:xfrm>
              <a:off x="2693294" y="6303488"/>
              <a:ext cx="1368234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533008" y="6303488"/>
              <a:ext cx="1296807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9" name="Ovál 18"/>
            <p:cNvSpPr/>
            <p:nvPr/>
          </p:nvSpPr>
          <p:spPr>
            <a:xfrm>
              <a:off x="1829815" y="6232004"/>
              <a:ext cx="169838" cy="149324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2548851" y="6236769"/>
              <a:ext cx="171426" cy="144559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21" name="Přímá spojnice 20"/>
            <p:cNvCxnSpPr>
              <a:stCxn id="19" idx="7"/>
              <a:endCxn id="20" idx="0"/>
            </p:cNvCxnSpPr>
            <p:nvPr/>
          </p:nvCxnSpPr>
          <p:spPr>
            <a:xfrm flipV="1">
              <a:off x="1974257" y="6236769"/>
              <a:ext cx="660308" cy="1747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cxnSp>
        <p:nvCxnSpPr>
          <p:cNvPr id="22" name="Přímá spojnice 21"/>
          <p:cNvCxnSpPr/>
          <p:nvPr/>
        </p:nvCxnSpPr>
        <p:spPr>
          <a:xfrm>
            <a:off x="6731000" y="2328863"/>
            <a:ext cx="0" cy="390683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900113" y="2325688"/>
            <a:ext cx="0" cy="390683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900113" y="6232525"/>
            <a:ext cx="2303462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0" name="Rovnoramenný trojúhelník 29"/>
          <p:cNvSpPr/>
          <p:nvPr/>
        </p:nvSpPr>
        <p:spPr>
          <a:xfrm rot="5400000">
            <a:off x="5444332" y="2015331"/>
            <a:ext cx="603250" cy="627063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31" name="Přímá spojnice 30"/>
          <p:cNvCxnSpPr/>
          <p:nvPr/>
        </p:nvCxnSpPr>
        <p:spPr>
          <a:xfrm rot="5400000">
            <a:off x="5719763" y="2328863"/>
            <a:ext cx="6794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rot="5400000">
            <a:off x="5724526" y="1320800"/>
            <a:ext cx="0" cy="2016125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V="1">
            <a:off x="5594350" y="1412875"/>
            <a:ext cx="439738" cy="576263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V="1">
            <a:off x="5861050" y="1450975"/>
            <a:ext cx="439738" cy="576263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>
            <a:off x="6516688" y="3068638"/>
            <a:ext cx="431800" cy="172878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33" name="Přímá spojnice se šipkou 32"/>
          <p:cNvCxnSpPr/>
          <p:nvPr/>
        </p:nvCxnSpPr>
        <p:spPr>
          <a:xfrm flipH="1">
            <a:off x="4557713" y="2689225"/>
            <a:ext cx="835025" cy="852488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 flipV="1">
            <a:off x="5594350" y="901700"/>
            <a:ext cx="0" cy="915988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>
            <a:off x="5621338" y="2706688"/>
            <a:ext cx="0" cy="1155700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 flipV="1">
            <a:off x="5861050" y="1206500"/>
            <a:ext cx="576263" cy="611188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H="1" flipV="1">
            <a:off x="4689475" y="1196975"/>
            <a:ext cx="647700" cy="630238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 flipV="1">
            <a:off x="6080125" y="1665288"/>
            <a:ext cx="696913" cy="376237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/>
          <p:nvPr/>
        </p:nvCxnSpPr>
        <p:spPr>
          <a:xfrm flipH="1">
            <a:off x="4329113" y="2328863"/>
            <a:ext cx="1008062" cy="0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>
            <a:off x="5861050" y="2544763"/>
            <a:ext cx="915988" cy="739775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505" name="Skupina 9"/>
          <p:cNvGrpSpPr>
            <a:grpSpLocks/>
          </p:cNvGrpSpPr>
          <p:nvPr/>
        </p:nvGrpSpPr>
        <p:grpSpPr bwMode="auto">
          <a:xfrm rot="10800000">
            <a:off x="900113" y="1752600"/>
            <a:ext cx="3816350" cy="1152525"/>
            <a:chOff x="755576" y="1052736"/>
            <a:chExt cx="3816424" cy="1152128"/>
          </a:xfrm>
        </p:grpSpPr>
        <p:cxnSp>
          <p:nvCxnSpPr>
            <p:cNvPr id="11" name="Přímá spojnice 10"/>
            <p:cNvCxnSpPr/>
            <p:nvPr/>
          </p:nvCxnSpPr>
          <p:spPr>
            <a:xfrm>
              <a:off x="2557424" y="1052736"/>
              <a:ext cx="0" cy="115212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grpSp>
          <p:nvGrpSpPr>
            <p:cNvPr id="21524" name="Skupina 11"/>
            <p:cNvGrpSpPr>
              <a:grpSpLocks/>
            </p:cNvGrpSpPr>
            <p:nvPr/>
          </p:nvGrpSpPr>
          <p:grpSpPr bwMode="auto">
            <a:xfrm>
              <a:off x="755576" y="1412776"/>
              <a:ext cx="3816424" cy="504056"/>
              <a:chOff x="755576" y="1412776"/>
              <a:chExt cx="3816424" cy="504056"/>
            </a:xfrm>
          </p:grpSpPr>
          <p:cxnSp>
            <p:nvCxnSpPr>
              <p:cNvPr id="13" name="Přímá spojnice 12"/>
              <p:cNvCxnSpPr/>
              <p:nvPr/>
            </p:nvCxnSpPr>
            <p:spPr>
              <a:xfrm>
                <a:off x="757164" y="1628799"/>
                <a:ext cx="1800260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>
                <a:off x="2774915" y="1412974"/>
                <a:ext cx="0" cy="504651"/>
              </a:xfrm>
              <a:prstGeom prst="line">
                <a:avLst/>
              </a:prstGeom>
              <a:ln w="63500"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2774915" y="1628799"/>
                <a:ext cx="1800260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1506" name="Skupina 15"/>
          <p:cNvGrpSpPr>
            <a:grpSpLocks/>
          </p:cNvGrpSpPr>
          <p:nvPr/>
        </p:nvGrpSpPr>
        <p:grpSpPr bwMode="auto">
          <a:xfrm>
            <a:off x="3203575" y="6161088"/>
            <a:ext cx="3529013" cy="149225"/>
            <a:chOff x="533008" y="6232004"/>
            <a:chExt cx="3528520" cy="149324"/>
          </a:xfrm>
        </p:grpSpPr>
        <p:cxnSp>
          <p:nvCxnSpPr>
            <p:cNvPr id="17" name="Přímá spojnice 16"/>
            <p:cNvCxnSpPr/>
            <p:nvPr/>
          </p:nvCxnSpPr>
          <p:spPr>
            <a:xfrm>
              <a:off x="2693294" y="6303488"/>
              <a:ext cx="1368234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533008" y="6303488"/>
              <a:ext cx="1296807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9" name="Ovál 18"/>
            <p:cNvSpPr/>
            <p:nvPr/>
          </p:nvSpPr>
          <p:spPr>
            <a:xfrm>
              <a:off x="1829815" y="6232004"/>
              <a:ext cx="169838" cy="149324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2548851" y="6236769"/>
              <a:ext cx="171426" cy="144559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21" name="Přímá spojnice 20"/>
            <p:cNvCxnSpPr>
              <a:stCxn id="19" idx="7"/>
              <a:endCxn id="20" idx="0"/>
            </p:cNvCxnSpPr>
            <p:nvPr/>
          </p:nvCxnSpPr>
          <p:spPr>
            <a:xfrm flipV="1">
              <a:off x="1974257" y="6236769"/>
              <a:ext cx="660308" cy="1747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cxnSp>
        <p:nvCxnSpPr>
          <p:cNvPr id="22" name="Přímá spojnice 21"/>
          <p:cNvCxnSpPr/>
          <p:nvPr/>
        </p:nvCxnSpPr>
        <p:spPr>
          <a:xfrm>
            <a:off x="6731000" y="2328863"/>
            <a:ext cx="0" cy="390683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900113" y="2325688"/>
            <a:ext cx="0" cy="390683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900113" y="6232525"/>
            <a:ext cx="2303462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0" name="Rovnoramenný trojúhelník 29"/>
          <p:cNvSpPr/>
          <p:nvPr/>
        </p:nvSpPr>
        <p:spPr>
          <a:xfrm rot="5400000">
            <a:off x="5444332" y="2015331"/>
            <a:ext cx="603250" cy="627063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31" name="Přímá spojnice 30"/>
          <p:cNvCxnSpPr/>
          <p:nvPr/>
        </p:nvCxnSpPr>
        <p:spPr>
          <a:xfrm rot="5400000">
            <a:off x="5719763" y="2328863"/>
            <a:ext cx="6794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rot="5400000">
            <a:off x="5724526" y="1320800"/>
            <a:ext cx="0" cy="2016125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V="1">
            <a:off x="5594350" y="1412875"/>
            <a:ext cx="439738" cy="576263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V="1">
            <a:off x="5861050" y="1450975"/>
            <a:ext cx="439738" cy="576263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515" name="TextovéPole 23"/>
          <p:cNvSpPr txBox="1">
            <a:spLocks noChangeArrowheads="1"/>
          </p:cNvSpPr>
          <p:nvPr/>
        </p:nvSpPr>
        <p:spPr bwMode="auto">
          <a:xfrm>
            <a:off x="1076325" y="3500438"/>
            <a:ext cx="5224463" cy="1508125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>
                <a:latin typeface="Century Schoolbook" pitchFamily="18" charset="0"/>
              </a:rPr>
              <a:t>LED SVÍTÍ</a:t>
            </a:r>
          </a:p>
          <a:p>
            <a:pPr algn="ctr"/>
            <a:r>
              <a:rPr lang="cs-CZ" sz="2800">
                <a:latin typeface="Century Schoolbook" pitchFamily="18" charset="0"/>
              </a:rPr>
              <a:t>Je zapojená v propustném</a:t>
            </a:r>
          </a:p>
          <a:p>
            <a:pPr algn="ctr"/>
            <a:r>
              <a:rPr lang="cs-CZ" sz="2800">
                <a:latin typeface="Century Schoolbook" pitchFamily="18" charset="0"/>
              </a:rPr>
              <a:t>směru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6516688" y="3068638"/>
            <a:ext cx="431800" cy="172878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3" name="Přímá spojnice se šipkou 2"/>
          <p:cNvCxnSpPr/>
          <p:nvPr/>
        </p:nvCxnSpPr>
        <p:spPr>
          <a:xfrm>
            <a:off x="3687763" y="1196975"/>
            <a:ext cx="3260725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75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0" name="TextovéPole 3"/>
          <p:cNvSpPr txBox="1">
            <a:spLocks noChangeArrowheads="1"/>
          </p:cNvSpPr>
          <p:nvPr/>
        </p:nvSpPr>
        <p:spPr bwMode="auto">
          <a:xfrm>
            <a:off x="827088" y="549275"/>
            <a:ext cx="54943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entury Schoolbook" pitchFamily="18" charset="0"/>
              </a:rPr>
              <a:t>Různé barevné druhy LED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Skupina 11"/>
          <p:cNvGrpSpPr>
            <a:grpSpLocks/>
          </p:cNvGrpSpPr>
          <p:nvPr/>
        </p:nvGrpSpPr>
        <p:grpSpPr bwMode="auto">
          <a:xfrm>
            <a:off x="2268538" y="3257550"/>
            <a:ext cx="4175125" cy="2447925"/>
            <a:chOff x="2267744" y="3717032"/>
            <a:chExt cx="4176464" cy="2448272"/>
          </a:xfrm>
        </p:grpSpPr>
        <p:sp>
          <p:nvSpPr>
            <p:cNvPr id="11" name="Obdélník 10"/>
            <p:cNvSpPr/>
            <p:nvPr/>
          </p:nvSpPr>
          <p:spPr>
            <a:xfrm>
              <a:off x="2267744" y="3717032"/>
              <a:ext cx="4176464" cy="2448272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23558" name="Skupina 8"/>
            <p:cNvGrpSpPr>
              <a:grpSpLocks/>
            </p:cNvGrpSpPr>
            <p:nvPr/>
          </p:nvGrpSpPr>
          <p:grpSpPr bwMode="auto">
            <a:xfrm>
              <a:off x="3275856" y="4005064"/>
              <a:ext cx="2016224" cy="1296144"/>
              <a:chOff x="3275856" y="4005064"/>
              <a:chExt cx="2016224" cy="1296143"/>
            </a:xfrm>
          </p:grpSpPr>
          <p:grpSp>
            <p:nvGrpSpPr>
              <p:cNvPr id="23559" name="Skupina 1"/>
              <p:cNvGrpSpPr>
                <a:grpSpLocks/>
              </p:cNvGrpSpPr>
              <p:nvPr/>
            </p:nvGrpSpPr>
            <p:grpSpPr bwMode="auto">
              <a:xfrm rot="5400000">
                <a:off x="3943930" y="3953058"/>
                <a:ext cx="680075" cy="2016224"/>
                <a:chOff x="3347864" y="764704"/>
                <a:chExt cx="1296144" cy="3240360"/>
              </a:xfrm>
            </p:grpSpPr>
            <p:sp>
              <p:nvSpPr>
                <p:cNvPr id="3" name="Rovnoramenný trojúhelník 2"/>
                <p:cNvSpPr/>
                <p:nvPr/>
              </p:nvSpPr>
              <p:spPr>
                <a:xfrm>
                  <a:off x="3419185" y="1845500"/>
                  <a:ext cx="1152912" cy="1008101"/>
                </a:xfrm>
                <a:prstGeom prst="triangle">
                  <a:avLst/>
                </a:pr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4" name="Přímá spojnice 3"/>
                <p:cNvCxnSpPr/>
                <p:nvPr/>
              </p:nvCxnSpPr>
              <p:spPr>
                <a:xfrm>
                  <a:off x="3346560" y="1842947"/>
                  <a:ext cx="1298161" cy="0"/>
                </a:xfrm>
                <a:prstGeom prst="line">
                  <a:avLst/>
                </a:prstGeom>
                <a:ln w="254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" name="Přímá spojnice 4"/>
                <p:cNvCxnSpPr/>
                <p:nvPr/>
              </p:nvCxnSpPr>
              <p:spPr>
                <a:xfrm>
                  <a:off x="3997152" y="765936"/>
                  <a:ext cx="0" cy="3238688"/>
                </a:xfrm>
                <a:prstGeom prst="line">
                  <a:avLst/>
                </a:prstGeom>
                <a:ln w="25400"/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6" name="Přímá spojnice se šipkou 5"/>
              <p:cNvCxnSpPr/>
              <p:nvPr/>
            </p:nvCxnSpPr>
            <p:spPr>
              <a:xfrm flipH="1">
                <a:off x="4284515" y="4004411"/>
                <a:ext cx="335069" cy="431861"/>
              </a:xfrm>
              <a:prstGeom prst="straightConnector1">
                <a:avLst/>
              </a:prstGeom>
              <a:ln w="25400">
                <a:tailEnd type="arrow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" name="Přímá spojnice se šipkou 6"/>
              <p:cNvCxnSpPr/>
              <p:nvPr/>
            </p:nvCxnSpPr>
            <p:spPr>
              <a:xfrm flipH="1">
                <a:off x="4578296" y="4004411"/>
                <a:ext cx="336658" cy="431861"/>
              </a:xfrm>
              <a:prstGeom prst="straightConnector1">
                <a:avLst/>
              </a:prstGeom>
              <a:ln w="25400">
                <a:tailEnd type="arrow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</p:grpSp>
      <p:sp>
        <p:nvSpPr>
          <p:cNvPr id="8" name="TextovéPole 7"/>
          <p:cNvSpPr txBox="1"/>
          <p:nvPr/>
        </p:nvSpPr>
        <p:spPr>
          <a:xfrm>
            <a:off x="596900" y="1268413"/>
            <a:ext cx="7710488" cy="83185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Fotodioda je polovodičová dioda, která se při osvětlení stává zdrojem napětí  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555875" y="476250"/>
            <a:ext cx="3441700" cy="70802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entury Schoolbook" pitchFamily="18" charset="0"/>
              </a:rPr>
              <a:t>FOTODIODA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952500" y="2492375"/>
            <a:ext cx="6788150" cy="461963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Century Schoolbook" pitchFamily="18" charset="0"/>
              </a:rPr>
              <a:t>SCHEMATICKÁ ZNAČKA FOTODIODY	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ovéPole 1"/>
          <p:cNvSpPr txBox="1">
            <a:spLocks noChangeArrowheads="1"/>
          </p:cNvSpPr>
          <p:nvPr/>
        </p:nvSpPr>
        <p:spPr bwMode="auto">
          <a:xfrm>
            <a:off x="250825" y="692150"/>
            <a:ext cx="8424863" cy="267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Přímé přeměny energie světla na energii elektrickou se využívá ve slunečních článcích. Spojením slunečních článků vzniká sluneční baterie.</a:t>
            </a:r>
          </a:p>
          <a:p>
            <a:r>
              <a:rPr lang="cs-CZ" sz="2400">
                <a:latin typeface="Century Schoolbook" pitchFamily="18" charset="0"/>
              </a:rPr>
              <a:t>K získání většího napětí se spojují za sebou. Sluneční baterie slouží jako </a:t>
            </a:r>
            <a:r>
              <a:rPr lang="cs-CZ" sz="2400" i="1">
                <a:solidFill>
                  <a:srgbClr val="FF0000"/>
                </a:solidFill>
                <a:latin typeface="Century Schoolbook" pitchFamily="18" charset="0"/>
              </a:rPr>
              <a:t>alternativní zdroje elektrické energie</a:t>
            </a:r>
            <a:r>
              <a:rPr lang="cs-CZ" sz="2400">
                <a:latin typeface="Century Schoolbook" pitchFamily="18" charset="0"/>
              </a:rPr>
              <a:t>.</a:t>
            </a:r>
          </a:p>
          <a:p>
            <a:r>
              <a:rPr lang="cs-CZ" sz="2400">
                <a:latin typeface="Century Schoolbook" pitchFamily="18" charset="0"/>
              </a:rPr>
              <a:t>(V ČR velmi hojně diskutován problém s dotovanými fotovoltaickými elektrárnami)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Zástupný symbol pro obsah 3"/>
          <p:cNvPicPr>
            <a:picLocks noGrp="1" noChangeAspect="1"/>
          </p:cNvPicPr>
          <p:nvPr>
            <p:ph sz="quarter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-19050" y="0"/>
            <a:ext cx="9288463" cy="6858000"/>
          </a:xfrm>
        </p:spPr>
      </p:pic>
      <p:sp>
        <p:nvSpPr>
          <p:cNvPr id="25602" name="TextovéPole 4"/>
          <p:cNvSpPr txBox="1">
            <a:spLocks noChangeArrowheads="1"/>
          </p:cNvSpPr>
          <p:nvPr/>
        </p:nvSpPr>
        <p:spPr bwMode="auto">
          <a:xfrm>
            <a:off x="1187450" y="23813"/>
            <a:ext cx="7119938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FOTOVOLTAICKÁ ELEKTRÁRNA </a:t>
            </a:r>
          </a:p>
          <a:p>
            <a:r>
              <a:rPr lang="cs-CZ" sz="3200">
                <a:latin typeface="Century Schoolbook" pitchFamily="18" charset="0"/>
              </a:rPr>
              <a:t>STRÁŽ POD RALSKEM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7200" y="985838"/>
            <a:ext cx="8002588" cy="3692525"/>
          </a:xfrm>
          <a:prstGeom prst="rect">
            <a:avLst/>
          </a:prstGeom>
        </p:spPr>
        <p:txBody>
          <a:bodyPr>
            <a:spAutoFit/>
          </a:bodyPr>
          <a:lstStyle/>
          <a:p>
            <a:pPr marL="800100" lvl="1" indent="-342900" fontAlgn="auto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>
                <a:latin typeface="+mn-lt"/>
                <a:cs typeface="+mn-cs"/>
              </a:rPr>
              <a:t> doc. RNDr. Růžena  Kolářová, CSc., PaedDr. Jiří </a:t>
            </a:r>
            <a:r>
              <a:rPr lang="cs-CZ" dirty="0" err="1">
                <a:latin typeface="+mn-lt"/>
                <a:cs typeface="+mn-cs"/>
              </a:rPr>
              <a:t>Bohuněk</a:t>
            </a:r>
            <a:r>
              <a:rPr lang="cs-CZ" dirty="0">
                <a:latin typeface="+mn-lt"/>
                <a:cs typeface="+mn-cs"/>
              </a:rPr>
              <a:t>, doc. Ing.     Ivan </a:t>
            </a:r>
            <a:r>
              <a:rPr lang="cs-CZ" dirty="0" err="1">
                <a:latin typeface="+mn-lt"/>
                <a:cs typeface="+mn-cs"/>
              </a:rPr>
              <a:t>Štoll</a:t>
            </a:r>
            <a:r>
              <a:rPr lang="cs-CZ" dirty="0">
                <a:latin typeface="+mn-lt"/>
                <a:cs typeface="+mn-cs"/>
              </a:rPr>
              <a:t>, CSc., doc. </a:t>
            </a:r>
            <a:r>
              <a:rPr lang="cs-CZ" dirty="0" err="1">
                <a:latin typeface="+mn-lt"/>
                <a:cs typeface="+mn-cs"/>
              </a:rPr>
              <a:t>RNDr</a:t>
            </a:r>
            <a:r>
              <a:rPr lang="cs-CZ" dirty="0">
                <a:latin typeface="+mn-lt"/>
                <a:cs typeface="+mn-cs"/>
              </a:rPr>
              <a:t> Miroslav Svoboda, CSc., doc. </a:t>
            </a:r>
            <a:r>
              <a:rPr lang="cs-CZ" dirty="0" err="1">
                <a:latin typeface="+mn-lt"/>
                <a:cs typeface="+mn-cs"/>
              </a:rPr>
              <a:t>RNDr</a:t>
            </a:r>
            <a:r>
              <a:rPr lang="cs-CZ" dirty="0">
                <a:latin typeface="+mn-lt"/>
                <a:cs typeface="+mn-cs"/>
              </a:rPr>
              <a:t> Marek Wolf, CSc. Fyzika pro 9. ročník základní školy, Nakladatelství Prometheus spol. s r.o., 2003, ISBN 80-7196-193-0.</a:t>
            </a:r>
          </a:p>
          <a:p>
            <a:pPr marL="800100" lvl="1" indent="-342900" fontAlgn="auto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>
                <a:latin typeface="+mn-lt"/>
                <a:cs typeface="+mn-cs"/>
              </a:rPr>
              <a:t> Obrazový archiv autora</a:t>
            </a:r>
          </a:p>
          <a:p>
            <a:pPr marL="800100" lvl="1" indent="-342900" fontAlgn="auto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>
                <a:latin typeface="+mn-lt"/>
                <a:cs typeface="+mn-cs"/>
              </a:rPr>
              <a:t> ZÁKUPÁK. </a:t>
            </a:r>
            <a:r>
              <a:rPr lang="cs-CZ" dirty="0" err="1">
                <a:latin typeface="+mn-lt"/>
                <a:cs typeface="+mn-cs"/>
              </a:rPr>
              <a:t>Fotoelektrárna</a:t>
            </a:r>
            <a:r>
              <a:rPr lang="cs-CZ" dirty="0">
                <a:latin typeface="+mn-lt"/>
                <a:cs typeface="+mn-cs"/>
              </a:rPr>
              <a:t> Stráž pod Ralskem [online]. [cit. 18.2.2013]. Dostupný na WWW: </a:t>
            </a:r>
            <a:r>
              <a:rPr lang="cs-CZ" dirty="0">
                <a:latin typeface="+mn-lt"/>
                <a:cs typeface="+mn-cs"/>
                <a:hlinkClick r:id="rId2"/>
              </a:rPr>
              <a:t>http://cs.wikipedia.org/wiki/Soubor:Str%C3%A1%C5%BE_panely.jpg</a:t>
            </a:r>
            <a:endParaRPr lang="cs-CZ" dirty="0">
              <a:latin typeface="+mn-lt"/>
              <a:cs typeface="+mn-cs"/>
            </a:endParaRPr>
          </a:p>
          <a:p>
            <a:pPr marL="800100" lvl="1" indent="-342900" fontAlgn="auto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>
                <a:latin typeface="+mn-lt"/>
                <a:cs typeface="+mn-cs"/>
              </a:rPr>
              <a:t> </a:t>
            </a:r>
            <a:r>
              <a:rPr lang="en-US" dirty="0">
                <a:latin typeface="+mn-lt"/>
                <a:cs typeface="+mn-cs"/>
              </a:rPr>
              <a:t>AFRANK99. </a:t>
            </a:r>
            <a:r>
              <a:rPr lang="en-US" i="1" dirty="0">
                <a:latin typeface="+mn-lt"/>
                <a:cs typeface="+mn-cs"/>
              </a:rPr>
              <a:t>LED </a:t>
            </a:r>
            <a:r>
              <a:rPr lang="en-US" i="1" dirty="0" err="1">
                <a:latin typeface="+mn-lt"/>
                <a:cs typeface="+mn-cs"/>
              </a:rPr>
              <a:t>diody</a:t>
            </a:r>
            <a:r>
              <a:rPr lang="en-US" dirty="0">
                <a:latin typeface="+mn-lt"/>
                <a:cs typeface="+mn-cs"/>
              </a:rPr>
              <a:t> [online]. [cit. 18.</a:t>
            </a:r>
            <a:r>
              <a:rPr lang="cs-CZ" dirty="0">
                <a:latin typeface="+mn-lt"/>
                <a:cs typeface="+mn-cs"/>
              </a:rPr>
              <a:t>2</a:t>
            </a:r>
            <a:r>
              <a:rPr lang="en-US" dirty="0">
                <a:latin typeface="+mn-lt"/>
                <a:cs typeface="+mn-cs"/>
              </a:rPr>
              <a:t>.2013]. </a:t>
            </a:r>
            <a:r>
              <a:rPr lang="en-US" dirty="0" err="1">
                <a:latin typeface="+mn-lt"/>
                <a:cs typeface="+mn-cs"/>
              </a:rPr>
              <a:t>Dostupný</a:t>
            </a:r>
            <a:r>
              <a:rPr lang="en-US" dirty="0">
                <a:latin typeface="+mn-lt"/>
                <a:cs typeface="+mn-cs"/>
              </a:rPr>
              <a:t> </a:t>
            </a:r>
            <a:r>
              <a:rPr lang="en-US" dirty="0" err="1">
                <a:latin typeface="+mn-lt"/>
                <a:cs typeface="+mn-cs"/>
              </a:rPr>
              <a:t>na</a:t>
            </a:r>
            <a:r>
              <a:rPr lang="en-US" dirty="0">
                <a:latin typeface="+mn-lt"/>
                <a:cs typeface="+mn-cs"/>
              </a:rPr>
              <a:t> WWW: </a:t>
            </a:r>
            <a:r>
              <a:rPr lang="en-US" dirty="0">
                <a:latin typeface="+mn-lt"/>
                <a:cs typeface="+mn-cs"/>
                <a:hlinkClick r:id="rId3"/>
              </a:rPr>
              <a:t>http://cs.wikipedia.org/wiki/Soubor:LEDs.jpg</a:t>
            </a:r>
            <a:endParaRPr lang="cs-CZ" dirty="0">
              <a:latin typeface="+mn-lt"/>
              <a:cs typeface="+mn-cs"/>
            </a:endParaRPr>
          </a:p>
          <a:p>
            <a:pPr lvl="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>
                <a:latin typeface="+mn-lt"/>
                <a:cs typeface="+mn-cs"/>
              </a:rPr>
              <a:t> </a:t>
            </a:r>
            <a:endParaRPr lang="cs-CZ" dirty="0">
              <a:latin typeface="+mn-lt"/>
              <a:cs typeface="+mn-cs"/>
            </a:endParaRPr>
          </a:p>
          <a:p>
            <a:pPr marL="800100" lvl="1" indent="-342900" fontAlgn="auto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endParaRPr lang="cs-CZ" dirty="0">
              <a:latin typeface="+mn-lt"/>
              <a:cs typeface="+mn-cs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4546600" cy="706437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cs-CZ" smtClean="0"/>
              <a:t>Odkazy a literatura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168</TotalTime>
  <Words>272</Words>
  <Application>Microsoft Office PowerPoint</Application>
  <PresentationFormat>On-screen Show (4:3)</PresentationFormat>
  <Paragraphs>58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14</vt:i4>
      </vt:variant>
    </vt:vector>
  </HeadingPairs>
  <TitlesOfParts>
    <vt:vector size="27" baseType="lpstr">
      <vt:lpstr>Century Schoolbook</vt:lpstr>
      <vt:lpstr>Arial</vt:lpstr>
      <vt:lpstr>Wingdings</vt:lpstr>
      <vt:lpstr>Wingdings 2</vt:lpstr>
      <vt:lpstr>Calibri</vt:lpstr>
      <vt:lpstr>Times New Roman</vt:lpstr>
      <vt:lpstr>Arkýř</vt:lpstr>
      <vt:lpstr>Arkýř</vt:lpstr>
      <vt:lpstr>Arkýř</vt:lpstr>
      <vt:lpstr>Arkýř</vt:lpstr>
      <vt:lpstr>Arkýř</vt:lpstr>
      <vt:lpstr>Arkýř</vt:lpstr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DUM</cp:lastModifiedBy>
  <cp:revision>16</cp:revision>
  <dcterms:created xsi:type="dcterms:W3CDTF">2013-05-18T15:03:42Z</dcterms:created>
  <dcterms:modified xsi:type="dcterms:W3CDTF">2013-06-14T21:13:54Z</dcterms:modified>
</cp:coreProperties>
</file>