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23471388"/>
              </p:ext>
            </p:extLst>
          </p:nvPr>
        </p:nvGraphicFramePr>
        <p:xfrm>
          <a:off x="323528" y="1124748"/>
          <a:ext cx="7704856" cy="4529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7426"/>
                <a:gridCol w="4467430"/>
              </a:tblGrid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5735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13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Diferencovaná strava 2. 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05.07.2012</a:t>
                      </a:r>
                    </a:p>
                  </a:txBody>
                  <a:tcPr/>
                </a:tc>
              </a:tr>
              <a:tr h="9915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zásadami diferencované stravy 2.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20040"/>
            <a:ext cx="7699248" cy="2676912"/>
          </a:xfrm>
        </p:spPr>
        <p:txBody>
          <a:bodyPr>
            <a:noAutofit/>
            <a:scene3d>
              <a:camera prst="isometricOffAxis1Right"/>
              <a:lightRig rig="threePt" dir="t"/>
            </a:scene3d>
          </a:bodyPr>
          <a:lstStyle/>
          <a:p>
            <a:r>
              <a:rPr lang="cs-CZ" sz="8000" dirty="0" smtClean="0">
                <a:latin typeface="Franklin Gothic Medium" pitchFamily="34" charset="0"/>
              </a:rPr>
              <a:t>Diferencované stravování 2.</a:t>
            </a:r>
            <a:endParaRPr lang="cs-CZ" sz="8000" dirty="0"/>
          </a:p>
        </p:txBody>
      </p:sp>
      <p:pic>
        <p:nvPicPr>
          <p:cNvPr id="1026" name="Picture 2" descr="C:\Documents and Settings\Jarda\Local Settings\Temporary Internet Files\Content.IE5\9IZQQEMY\MP900448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284984"/>
            <a:ext cx="5359524" cy="35730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obsah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7239000" cy="4106856"/>
          </a:xfrm>
        </p:spPr>
        <p:txBody>
          <a:bodyPr/>
          <a:lstStyle/>
          <a:p>
            <a:r>
              <a:rPr lang="cs-CZ" dirty="0" smtClean="0">
                <a:latin typeface="Franklin Gothic Medium" pitchFamily="34" charset="0"/>
              </a:rPr>
              <a:t>Výživa dětí a mladistvých</a:t>
            </a:r>
          </a:p>
          <a:p>
            <a:r>
              <a:rPr lang="cs-CZ" dirty="0" smtClean="0">
                <a:latin typeface="Franklin Gothic Medium" pitchFamily="34" charset="0"/>
              </a:rPr>
              <a:t>Jednotlivá období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Výživa dětí a mladistvých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7239000" cy="4610912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latin typeface="Franklin Gothic Medium" pitchFamily="34" charset="0"/>
              </a:rPr>
              <a:t>Správný způsob stravování je důležitý ve všech obdobích dětského života</a:t>
            </a:r>
          </a:p>
          <a:p>
            <a:pPr>
              <a:buNone/>
            </a:pPr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! </a:t>
            </a:r>
            <a:r>
              <a:rPr lang="cs-CZ" sz="3200" dirty="0" smtClean="0">
                <a:latin typeface="Franklin Gothic Medium" pitchFamily="34" charset="0"/>
              </a:rPr>
              <a:t>Vyšší přísun</a:t>
            </a:r>
            <a:r>
              <a:rPr lang="cs-CZ" sz="2400" dirty="0" smtClean="0">
                <a:latin typeface="Franklin Gothic Medium" pitchFamily="34" charset="0"/>
              </a:rPr>
              <a:t> - 	</a:t>
            </a:r>
          </a:p>
          <a:p>
            <a:pPr>
              <a:buNone/>
            </a:pPr>
            <a:r>
              <a:rPr lang="cs-CZ" sz="2400" dirty="0" smtClean="0">
                <a:latin typeface="Franklin Gothic Medium" pitchFamily="34" charset="0"/>
              </a:rPr>
              <a:t>				bílkovin</a:t>
            </a:r>
          </a:p>
          <a:p>
            <a:pPr>
              <a:buNone/>
            </a:pPr>
            <a:r>
              <a:rPr lang="cs-CZ" sz="2400" dirty="0" smtClean="0">
                <a:latin typeface="Franklin Gothic Medium" pitchFamily="34" charset="0"/>
              </a:rPr>
              <a:t>				vitamínů</a:t>
            </a:r>
          </a:p>
          <a:p>
            <a:pPr>
              <a:buNone/>
            </a:pPr>
            <a:r>
              <a:rPr lang="cs-CZ" sz="2400" dirty="0" smtClean="0">
                <a:latin typeface="Franklin Gothic Medium" pitchFamily="34" charset="0"/>
              </a:rPr>
              <a:t>				minerálních látek (vápník)</a:t>
            </a:r>
          </a:p>
          <a:p>
            <a:pPr lvl="8"/>
            <a:endParaRPr lang="cs-CZ" sz="1200" dirty="0">
              <a:latin typeface="Franklin Gothic Medium" pitchFamily="34" charset="0"/>
            </a:endParaRPr>
          </a:p>
        </p:txBody>
      </p:sp>
      <p:pic>
        <p:nvPicPr>
          <p:cNvPr id="1026" name="Picture 2" descr="C:\Documents and Settings\u217ucitel.SOSGS\Local Settings\Temporary Internet Files\Content.IE5\LC5D9TD6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844332"/>
            <a:ext cx="1981200" cy="118110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  <a:reflection blurRad="6350" stA="50000" endA="295" endPos="92000" dist="1016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JEDNOTLIVÁ OBDOBÍ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Období kojení – </a:t>
            </a:r>
          </a:p>
          <a:p>
            <a:r>
              <a:rPr lang="cs-CZ" dirty="0" smtClean="0">
                <a:latin typeface="Franklin Gothic Medium" pitchFamily="34" charset="0"/>
              </a:rPr>
              <a:t>Mateřské mléko</a:t>
            </a:r>
          </a:p>
          <a:p>
            <a:r>
              <a:rPr lang="cs-CZ" dirty="0" smtClean="0">
                <a:latin typeface="Franklin Gothic Medium" pitchFamily="34" charset="0"/>
              </a:rPr>
              <a:t>Od šesti měsíců pestrá strava</a:t>
            </a:r>
          </a:p>
          <a:p>
            <a:endParaRPr lang="cs-CZ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Batolata –</a:t>
            </a:r>
            <a:r>
              <a:rPr lang="cs-CZ" dirty="0" smtClean="0">
                <a:latin typeface="Franklin Gothic Medium" pitchFamily="34" charset="0"/>
              </a:rPr>
              <a:t> </a:t>
            </a:r>
          </a:p>
          <a:p>
            <a:r>
              <a:rPr lang="cs-CZ" dirty="0" smtClean="0">
                <a:latin typeface="Franklin Gothic Medium" pitchFamily="34" charset="0"/>
              </a:rPr>
              <a:t>1. - 3. roky</a:t>
            </a:r>
          </a:p>
          <a:p>
            <a:r>
              <a:rPr lang="cs-CZ" dirty="0" smtClean="0">
                <a:latin typeface="Franklin Gothic Medium" pitchFamily="34" charset="0"/>
              </a:rPr>
              <a:t>Pestrá a pravidelná strava</a:t>
            </a:r>
          </a:p>
          <a:p>
            <a:r>
              <a:rPr lang="cs-CZ" dirty="0" smtClean="0">
                <a:latin typeface="Franklin Gothic Medium" pitchFamily="34" charset="0"/>
              </a:rPr>
              <a:t>Méně soli</a:t>
            </a:r>
          </a:p>
          <a:p>
            <a:r>
              <a:rPr lang="cs-CZ" dirty="0" smtClean="0">
                <a:latin typeface="Franklin Gothic Medium" pitchFamily="34" charset="0"/>
              </a:rPr>
              <a:t>Spíše bílé maso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2050" name="Picture 2" descr="C:\Documents and Settings\u217ucitel.SOSGS\Local Settings\Temporary Internet Files\Content.IE5\8H973M9L\MC900434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28306"/>
            <a:ext cx="1838325" cy="1784350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  <a:reflection blurRad="6350" stA="50000" endA="295" endPos="92000" dist="1016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239000" cy="1052736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Jednotlivá období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239000" cy="51149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Předškolní věk </a:t>
            </a:r>
            <a:r>
              <a:rPr lang="cs-CZ" dirty="0" smtClean="0">
                <a:latin typeface="Franklin Gothic Medium" pitchFamily="34" charset="0"/>
              </a:rPr>
              <a:t>– </a:t>
            </a:r>
          </a:p>
          <a:p>
            <a:r>
              <a:rPr lang="cs-CZ" dirty="0" smtClean="0">
                <a:latin typeface="Franklin Gothic Medium" pitchFamily="34" charset="0"/>
              </a:rPr>
              <a:t>3. – 6. let</a:t>
            </a:r>
          </a:p>
          <a:p>
            <a:r>
              <a:rPr lang="cs-CZ" dirty="0" smtClean="0">
                <a:latin typeface="Franklin Gothic Medium" pitchFamily="34" charset="0"/>
              </a:rPr>
              <a:t>Přibližuje se stravě dospělých</a:t>
            </a:r>
          </a:p>
          <a:p>
            <a:r>
              <a:rPr lang="cs-CZ" dirty="0" smtClean="0">
                <a:latin typeface="Franklin Gothic Medium" pitchFamily="34" charset="0"/>
              </a:rPr>
              <a:t>Dostatek ovoce, zeleniny, převládá bílé maso</a:t>
            </a:r>
          </a:p>
          <a:p>
            <a:endParaRPr lang="cs-CZ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Školní věk </a:t>
            </a:r>
            <a:r>
              <a:rPr lang="cs-CZ" dirty="0" smtClean="0">
                <a:latin typeface="Franklin Gothic Medium" pitchFamily="34" charset="0"/>
              </a:rPr>
              <a:t>– </a:t>
            </a:r>
          </a:p>
          <a:p>
            <a:r>
              <a:rPr lang="cs-CZ" dirty="0" smtClean="0">
                <a:latin typeface="Franklin Gothic Medium" pitchFamily="34" charset="0"/>
              </a:rPr>
              <a:t>6. – 15. let</a:t>
            </a:r>
          </a:p>
          <a:p>
            <a:r>
              <a:rPr lang="cs-CZ" dirty="0" smtClean="0">
                <a:latin typeface="Franklin Gothic Medium" pitchFamily="34" charset="0"/>
              </a:rPr>
              <a:t>6. – 10. let – výživa chlapců i děvčat je stejná</a:t>
            </a:r>
          </a:p>
          <a:p>
            <a:r>
              <a:rPr lang="cs-CZ" dirty="0" smtClean="0">
                <a:latin typeface="Franklin Gothic Medium" pitchFamily="34" charset="0"/>
              </a:rPr>
              <a:t>11. – 15. let – výživa se diferencuje</a:t>
            </a:r>
          </a:p>
          <a:p>
            <a:r>
              <a:rPr lang="cs-CZ" dirty="0" smtClean="0">
                <a:latin typeface="Franklin Gothic Medium" pitchFamily="34" charset="0"/>
              </a:rPr>
              <a:t>Důležité je rozvržení jídla a dostatek tělesné aktivity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3075" name="Picture 3" descr="C:\Documents and Settings\u217ucitel.SOSGS\Local Settings\Temporary Internet Files\Content.IE5\8H973M9L\MC900434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908720"/>
            <a:ext cx="1584176" cy="1584175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Jednotlivá období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Postpubertální období </a:t>
            </a:r>
            <a:r>
              <a:rPr lang="cs-CZ" dirty="0" smtClean="0">
                <a:latin typeface="Franklin Gothic Medium" pitchFamily="34" charset="0"/>
              </a:rPr>
              <a:t>– </a:t>
            </a:r>
          </a:p>
          <a:p>
            <a:r>
              <a:rPr lang="cs-CZ" dirty="0" smtClean="0">
                <a:latin typeface="Franklin Gothic Medium" pitchFamily="34" charset="0"/>
              </a:rPr>
              <a:t>Dokončuje se stavba těla</a:t>
            </a:r>
          </a:p>
          <a:p>
            <a:r>
              <a:rPr lang="cs-CZ" dirty="0" smtClean="0">
                <a:latin typeface="Franklin Gothic Medium" pitchFamily="34" charset="0"/>
              </a:rPr>
              <a:t>Diferencuje se podle pracovního zařazení</a:t>
            </a:r>
          </a:p>
          <a:p>
            <a:pPr algn="ctr">
              <a:buNone/>
            </a:pPr>
            <a:r>
              <a:rPr lang="cs-CZ" sz="8000" dirty="0" smtClean="0">
                <a:latin typeface="Franklin Gothic Medium" pitchFamily="34" charset="0"/>
              </a:rPr>
              <a:t>Pozor </a:t>
            </a:r>
            <a:r>
              <a:rPr lang="cs-CZ" sz="8000" dirty="0" smtClean="0">
                <a:solidFill>
                  <a:schemeClr val="accent2">
                    <a:lumMod val="75000"/>
                  </a:schemeClr>
                </a:solidFill>
                <a:latin typeface="Franklin Gothic Medium" pitchFamily="34" charset="0"/>
              </a:rPr>
              <a:t>!</a:t>
            </a:r>
            <a:r>
              <a:rPr lang="cs-CZ" sz="8000" dirty="0" smtClean="0">
                <a:latin typeface="Franklin Gothic Medium" pitchFamily="34" charset="0"/>
              </a:rPr>
              <a:t>  </a:t>
            </a:r>
          </a:p>
          <a:p>
            <a:pPr>
              <a:buNone/>
            </a:pPr>
            <a:r>
              <a:rPr lang="cs-CZ" dirty="0" smtClean="0">
                <a:latin typeface="Franklin Gothic Medium" pitchFamily="34" charset="0"/>
              </a:rPr>
              <a:t>na osvojení si nesprávných návyků – </a:t>
            </a:r>
          </a:p>
          <a:p>
            <a:pPr>
              <a:buNone/>
            </a:pPr>
            <a:r>
              <a:rPr lang="cs-CZ" dirty="0" smtClean="0">
                <a:latin typeface="Franklin Gothic Medium" pitchFamily="34" charset="0"/>
              </a:rPr>
              <a:t>		anorexie</a:t>
            </a:r>
          </a:p>
          <a:p>
            <a:pPr>
              <a:buNone/>
            </a:pPr>
            <a:r>
              <a:rPr lang="cs-CZ" dirty="0" smtClean="0">
                <a:latin typeface="Franklin Gothic Medium" pitchFamily="34" charset="0"/>
              </a:rPr>
              <a:t>		bulimie</a:t>
            </a:r>
          </a:p>
          <a:p>
            <a:pPr>
              <a:buNone/>
            </a:pPr>
            <a:r>
              <a:rPr lang="cs-CZ" dirty="0" smtClean="0">
                <a:latin typeface="Franklin Gothic Medium" pitchFamily="34" charset="0"/>
              </a:rPr>
              <a:t>		různé směry ve výživě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4098" name="Picture 2" descr="C:\Documents and Settings\u217ucitel.SOSGS\Local Settings\Temporary Internet Files\Content.IE5\LC5D9TD6\MC900440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095375"/>
            <a:ext cx="1828800" cy="1555750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zdroje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7239000" cy="4538904"/>
          </a:xfrm>
        </p:spPr>
        <p:txBody>
          <a:bodyPr/>
          <a:lstStyle/>
          <a:p>
            <a:r>
              <a:rPr lang="cs-CZ" sz="2000" dirty="0" smtClean="0"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latin typeface="Franklin Gothic Medium" pitchFamily="34" charset="0"/>
              </a:rPr>
              <a:t>Praha: nakladatelství Parta, 2002. ISBN 80-7320-010-4</a:t>
            </a:r>
          </a:p>
          <a:p>
            <a:pPr>
              <a:buNone/>
            </a:pPr>
            <a:endParaRPr lang="cs-CZ" sz="2000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05.07.2012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92</TotalTime>
  <Words>285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 DIGITÁLNÍ UČEBNÍ MATERIÁL</vt:lpstr>
      <vt:lpstr>Diferencované stravování 2.</vt:lpstr>
      <vt:lpstr>obsah</vt:lpstr>
      <vt:lpstr>Výživa dětí a mladistvých</vt:lpstr>
      <vt:lpstr>JEDNOTLIVÁ OBDOBÍ</vt:lpstr>
      <vt:lpstr>Jednotlivá období</vt:lpstr>
      <vt:lpstr>Jednotlivá období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U217UCITEL</cp:lastModifiedBy>
  <cp:revision>25</cp:revision>
  <dcterms:modified xsi:type="dcterms:W3CDTF">2013-01-11T11:10:19Z</dcterms:modified>
</cp:coreProperties>
</file>