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793810699"/>
              </p:ext>
            </p:extLst>
          </p:nvPr>
        </p:nvGraphicFramePr>
        <p:xfrm>
          <a:off x="323528" y="1124748"/>
          <a:ext cx="7704856" cy="455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7426"/>
                <a:gridCol w="4467430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936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15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Diferencovaná strava 4. 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11.07.2012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diferencované stravy 4.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obsah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Výživa starých osob</a:t>
            </a:r>
          </a:p>
          <a:p>
            <a:r>
              <a:rPr lang="cs-CZ" dirty="0" smtClean="0">
                <a:latin typeface="Franklin Gothic Medium" pitchFamily="34" charset="0"/>
              </a:rPr>
              <a:t>Výživa sportovců</a:t>
            </a:r>
          </a:p>
          <a:p>
            <a:r>
              <a:rPr lang="cs-CZ" dirty="0" smtClean="0">
                <a:latin typeface="Franklin Gothic Medium" pitchFamily="34" charset="0"/>
              </a:rPr>
              <a:t>Výživa těhotných a kojících žen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Výživa starých osob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Méně pohybu = méně EH</a:t>
            </a:r>
          </a:p>
          <a:p>
            <a:r>
              <a:rPr lang="cs-CZ" dirty="0" smtClean="0">
                <a:latin typeface="Franklin Gothic Medium" pitchFamily="34" charset="0"/>
              </a:rPr>
              <a:t>Přizpůsobivost a odolnost organismu se snižuje</a:t>
            </a:r>
          </a:p>
          <a:p>
            <a:r>
              <a:rPr lang="cs-CZ" dirty="0" smtClean="0">
                <a:latin typeface="Franklin Gothic Medium" pitchFamily="34" charset="0"/>
              </a:rPr>
              <a:t>Chrup bývá nedostatečný</a:t>
            </a:r>
          </a:p>
          <a:p>
            <a:r>
              <a:rPr lang="cs-CZ" dirty="0" smtClean="0">
                <a:latin typeface="Franklin Gothic Medium" pitchFamily="34" charset="0"/>
              </a:rPr>
              <a:t>Usilujeme o </a:t>
            </a:r>
            <a:r>
              <a:rPr lang="cs-CZ" b="1" dirty="0" smtClean="0">
                <a:latin typeface="Franklin Gothic Medium" pitchFamily="34" charset="0"/>
              </a:rPr>
              <a:t>aktivní stáří –</a:t>
            </a:r>
          </a:p>
          <a:p>
            <a:pPr>
              <a:buNone/>
            </a:pPr>
            <a:r>
              <a:rPr lang="cs-CZ" b="1" dirty="0" smtClean="0">
                <a:latin typeface="Franklin Gothic Medium" pitchFamily="34" charset="0"/>
              </a:rPr>
              <a:t>			</a:t>
            </a:r>
            <a:r>
              <a:rPr lang="cs-CZ" dirty="0" smtClean="0">
                <a:latin typeface="Franklin Gothic Medium" pitchFamily="34" charset="0"/>
              </a:rPr>
              <a:t>jíst méně a častěji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			strava je chutná a pestrá</a:t>
            </a:r>
          </a:p>
          <a:p>
            <a:endParaRPr lang="cs-CZ" dirty="0">
              <a:latin typeface="Franklin Gothic Medium" pitchFamily="34" charset="0"/>
            </a:endParaRPr>
          </a:p>
        </p:txBody>
      </p:sp>
      <p:pic>
        <p:nvPicPr>
          <p:cNvPr id="1027" name="Picture 3" descr="C:\Documents and Settings\u217ucitel.SOSGS\Local Settings\Temporary Internet Files\Content.IE5\ZJUK2TCF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60821"/>
            <a:ext cx="1413662" cy="1800454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217ucitel.SOSGS\Local Settings\Temporary Internet Files\Content.IE5\7TYPK5DG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1345997" cy="1799539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Výživa sportovců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/>
          <a:lstStyle/>
          <a:p>
            <a:r>
              <a:rPr lang="cs-CZ" dirty="0" smtClean="0"/>
              <a:t>Strava je pestrá s vysokým obsahem EH</a:t>
            </a:r>
          </a:p>
          <a:p>
            <a:r>
              <a:rPr lang="cs-CZ" dirty="0" smtClean="0"/>
              <a:t>Strava se mění podle období –</a:t>
            </a:r>
          </a:p>
          <a:p>
            <a:pPr>
              <a:buNone/>
            </a:pPr>
            <a:r>
              <a:rPr lang="cs-CZ" dirty="0" smtClean="0"/>
              <a:t>			tréninkové</a:t>
            </a:r>
          </a:p>
          <a:p>
            <a:pPr>
              <a:buNone/>
            </a:pPr>
            <a:r>
              <a:rPr lang="cs-CZ" dirty="0" smtClean="0"/>
              <a:t>			přípravné</a:t>
            </a:r>
          </a:p>
          <a:p>
            <a:pPr>
              <a:buNone/>
            </a:pPr>
            <a:r>
              <a:rPr lang="cs-CZ" dirty="0" smtClean="0"/>
              <a:t>			závodní</a:t>
            </a:r>
          </a:p>
          <a:p>
            <a:endParaRPr lang="cs-CZ" dirty="0" smtClean="0"/>
          </a:p>
        </p:txBody>
      </p:sp>
      <p:pic>
        <p:nvPicPr>
          <p:cNvPr id="2050" name="Picture 2" descr="C:\Documents and Settings\u217ucitel.SOSGS\Local Settings\Temporary Internet Files\Content.IE5\LC5D9TD6\MC90043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1879600" cy="161290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217ucitel.SOSGS\Local Settings\Temporary Internet Files\Content.IE5\8H973M9L\MC900434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02225"/>
            <a:ext cx="1831975" cy="125095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Výživa těhotných a</a:t>
            </a:r>
            <a:br>
              <a:rPr lang="cs-CZ" sz="4400" dirty="0" smtClean="0">
                <a:latin typeface="Franklin Gothic Medium" pitchFamily="34" charset="0"/>
              </a:rPr>
            </a:br>
            <a:r>
              <a:rPr lang="cs-CZ" sz="4400" dirty="0" smtClean="0">
                <a:latin typeface="Franklin Gothic Medium" pitchFamily="34" charset="0"/>
              </a:rPr>
              <a:t> kojících žen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80690"/>
            <a:ext cx="7239000" cy="4610912"/>
          </a:xfrm>
        </p:spPr>
        <p:txBody>
          <a:bodyPr/>
          <a:lstStyle/>
          <a:p>
            <a:r>
              <a:rPr lang="cs-CZ" dirty="0" smtClean="0">
                <a:latin typeface="Franklin Gothic Medium" pitchFamily="34" charset="0"/>
              </a:rPr>
              <a:t>Část výživy matky se spotřebuje na výživu plodu a kojence</a:t>
            </a:r>
          </a:p>
          <a:p>
            <a:r>
              <a:rPr lang="cs-CZ" b="1" dirty="0" smtClean="0">
                <a:latin typeface="Franklin Gothic Medium" pitchFamily="34" charset="0"/>
              </a:rPr>
              <a:t>POZOR</a:t>
            </a:r>
            <a:r>
              <a:rPr lang="cs-CZ" dirty="0" smtClean="0">
                <a:latin typeface="Franklin Gothic Medium" pitchFamily="34" charset="0"/>
              </a:rPr>
              <a:t> je třeba vynechat –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		mastná, přesolená jídla, alkohol, drogy</a:t>
            </a:r>
          </a:p>
          <a:p>
            <a:r>
              <a:rPr lang="cs-CZ" dirty="0" smtClean="0">
                <a:latin typeface="Franklin Gothic Medium" pitchFamily="34" charset="0"/>
              </a:rPr>
              <a:t>Strava je pestrá a vydatná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 </a:t>
            </a:r>
            <a:endParaRPr lang="cs-CZ" dirty="0">
              <a:latin typeface="Franklin Gothic Medium" pitchFamily="34" charset="0"/>
            </a:endParaRPr>
          </a:p>
        </p:txBody>
      </p:sp>
      <p:pic>
        <p:nvPicPr>
          <p:cNvPr id="3075" name="Picture 3" descr="C:\Documents and Settings\u217ucitel.SOSGS\Local Settings\Temporary Internet Files\Content.IE5\8H973M9L\MC900078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1819258" cy="176837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u217ucitel.SOSGS\Local Settings\Temporary Internet Files\Content.IE5\ZJUK2TCF\MC900370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97152"/>
            <a:ext cx="1304849" cy="1862633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zdroje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239000" cy="468292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11.07.2012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112</TotalTime>
  <Words>208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 DIGITÁLNÍ UČEBNÍ MATERIÁL</vt:lpstr>
      <vt:lpstr>obsah</vt:lpstr>
      <vt:lpstr>Výživa starých osob</vt:lpstr>
      <vt:lpstr>Výživa sportovců</vt:lpstr>
      <vt:lpstr>Výživa těhotných a  kojících žen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U217UCITEL</cp:lastModifiedBy>
  <cp:revision>15</cp:revision>
  <dcterms:modified xsi:type="dcterms:W3CDTF">2013-01-11T11:17:33Z</dcterms:modified>
</cp:coreProperties>
</file>