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8" r:id="rId3"/>
    <p:sldId id="259" r:id="rId4"/>
    <p:sldId id="262" r:id="rId5"/>
    <p:sldId id="265" r:id="rId6"/>
    <p:sldId id="266" r:id="rId7"/>
    <p:sldId id="267" r:id="rId8"/>
    <p:sldId id="268" r:id="rId9"/>
    <p:sldId id="269" r:id="rId10"/>
    <p:sldId id="271" r:id="rId11"/>
    <p:sldId id="270" r:id="rId12"/>
    <p:sldId id="26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29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13.3.2013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755576" y="548680"/>
            <a:ext cx="7632848" cy="841248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effectLst/>
                <a:latin typeface="Franklin Gothic Medium" pitchFamily="34" charset="0"/>
              </a:rPr>
              <a:t> DIGITÁLNÍ UČEBNÍ MATERIÁL</a:t>
            </a:r>
            <a:endParaRPr lang="cs-CZ" sz="4000" b="1" dirty="0">
              <a:effectLst/>
              <a:latin typeface="Franklin Gothic Medium" pitchFamily="34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xmlns="" val="2838840197"/>
              </p:ext>
            </p:extLst>
          </p:nvPr>
        </p:nvGraphicFramePr>
        <p:xfrm>
          <a:off x="539552" y="1524196"/>
          <a:ext cx="7992888" cy="4219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58452"/>
                <a:gridCol w="4634436"/>
              </a:tblGrid>
              <a:tr h="30642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Číslo projektu: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0642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Název</a:t>
                      </a:r>
                      <a:r>
                        <a:rPr lang="cs-CZ" sz="1400" b="1" i="0" u="none" strike="noStrike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projektu</a:t>
                      </a:r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Škola budoucnosti s využitím IT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283834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Název materiálu: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VY_7_INOVACE_PV</a:t>
                      </a:r>
                      <a:r>
                        <a:rPr lang="cs-CZ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</a:t>
                      </a:r>
                      <a:r>
                        <a:rPr lang="cs-CZ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17</a:t>
                      </a:r>
                      <a:endParaRPr lang="cs-CZ" sz="14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0642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Název školy: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Střední průmyslová škola a Střední odborná škola gastronomie a</a:t>
                      </a:r>
                      <a:r>
                        <a:rPr lang="cs-CZ" sz="1400" b="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služeb, Most, p. o.</a:t>
                      </a:r>
                      <a:endParaRPr lang="cs-CZ" sz="1400" b="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0642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Předmět: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Potraviny a výživa</a:t>
                      </a:r>
                      <a:endParaRPr lang="cs-CZ" sz="1400" b="0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0642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Tematický okruh: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Zásady správné výživy a způsoby stravování</a:t>
                      </a:r>
                      <a:endParaRPr lang="cs-CZ" sz="1400" b="0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0642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Téma: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Léčebná</a:t>
                      </a:r>
                      <a:r>
                        <a:rPr lang="cs-CZ" sz="1400" b="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výživa </a:t>
                      </a:r>
                      <a:r>
                        <a:rPr lang="cs-CZ" sz="1400" b="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2.</a:t>
                      </a:r>
                      <a:endParaRPr lang="cs-CZ" sz="1400" b="0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0642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Ročník: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3.</a:t>
                      </a:r>
                      <a:endParaRPr lang="cs-CZ" sz="1400" b="0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0642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Jméno autora: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Ing. Marcela </a:t>
                      </a:r>
                      <a:r>
                        <a:rPr lang="cs-CZ" sz="1400" b="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Königová</a:t>
                      </a:r>
                      <a:endParaRPr lang="cs-CZ" sz="1400" b="0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  <a:tr h="306429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Datum tvorby: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27.07.2012</a:t>
                      </a:r>
                    </a:p>
                  </a:txBody>
                  <a:tcPr/>
                </a:tc>
              </a:tr>
              <a:tr h="912283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Anotace:</a:t>
                      </a:r>
                      <a:endParaRPr lang="cs-CZ" sz="1400" b="1" i="0" u="none" strike="noStrike" dirty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Prezentace seznamuje žáky  se zásadami a</a:t>
                      </a:r>
                      <a:r>
                        <a:rPr lang="cs-CZ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 druhy dietního stravování</a:t>
                      </a:r>
                      <a:r>
                        <a:rPr lang="cs-CZ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Franklin Gothic Medium" pitchFamily="34" charset="0"/>
                        </a:rPr>
                        <a:t>. Materiál je určen pro žáky 3. ročníku obor kuchař, číšník do předmětu „Potraviny a výživa“. Slouží k procvičení učiva na interaktivní tabuli.</a:t>
                      </a:r>
                      <a:endParaRPr lang="cs-CZ" sz="1400" b="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Franklin Gothic Medium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67744" y="5684838"/>
            <a:ext cx="4791075" cy="117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340768"/>
            <a:ext cx="9144000" cy="2304256"/>
          </a:xfrm>
        </p:spPr>
        <p:txBody>
          <a:bodyPr>
            <a:no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cs-CZ" sz="8800" b="1" dirty="0" smtClean="0">
                <a:latin typeface="Franklin Gothic Medium" pitchFamily="34" charset="0"/>
              </a:rPr>
              <a:t>LÉČEBNÁ VÝŽIVA </a:t>
            </a:r>
            <a:r>
              <a:rPr lang="cs-CZ" sz="8800" b="1" dirty="0" smtClean="0">
                <a:latin typeface="Franklin Gothic Medium" pitchFamily="34" charset="0"/>
              </a:rPr>
              <a:t>2. </a:t>
            </a:r>
            <a:endParaRPr lang="cs-CZ" sz="8800" b="1" dirty="0">
              <a:latin typeface="Franklin Gothic Medium" pitchFamily="34" charset="0"/>
            </a:endParaRPr>
          </a:p>
        </p:txBody>
      </p:sp>
      <p:pic>
        <p:nvPicPr>
          <p:cNvPr id="1032" name="Picture 8" descr="C:\Documents and Settings\Jarda\Local Settings\Temporary Internet Files\Content.IE5\TZXL0LB3\MC90035905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3645024"/>
            <a:ext cx="3816424" cy="3024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 smtClean="0">
                <a:latin typeface="Franklin Gothic Medium" pitchFamily="34" charset="0"/>
              </a:rPr>
              <a:t>OBSAH</a:t>
            </a:r>
            <a:endParaRPr lang="cs-CZ" sz="4400" b="1" dirty="0">
              <a:latin typeface="Franklin Gothic Medium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97572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accent2">
                    <a:lumMod val="50000"/>
                  </a:schemeClr>
                </a:solidFill>
                <a:latin typeface="Franklin Gothic Medium" pitchFamily="34" charset="0"/>
              </a:rPr>
              <a:t>Základní léčebné diety 0 - 7</a:t>
            </a:r>
            <a:endParaRPr lang="cs-CZ" sz="2800" b="1" dirty="0">
              <a:solidFill>
                <a:schemeClr val="accent2">
                  <a:lumMod val="50000"/>
                </a:schemeClr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704088"/>
            <a:ext cx="8686800" cy="852704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>
                <a:latin typeface="Franklin Gothic Medium" pitchFamily="34" charset="0"/>
              </a:rPr>
              <a:t>ZÁKLADNÍ LÉČEBNÉ DIETY</a:t>
            </a:r>
            <a:endParaRPr lang="cs-CZ" sz="4400" b="1" dirty="0">
              <a:latin typeface="Franklin Gothic Medium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935480"/>
            <a:ext cx="8496944" cy="4389120"/>
          </a:xfrm>
          <a:effectLst>
            <a:glow rad="228600">
              <a:schemeClr val="accent5">
                <a:satMod val="175000"/>
                <a:alpha val="40000"/>
              </a:schemeClr>
            </a:glow>
            <a:outerShdw blurRad="57150" dist="38100" dir="5400000" algn="ctr" rotWithShape="0">
              <a:schemeClr val="accent4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dirty="0" smtClean="0"/>
              <a:t>	</a:t>
            </a:r>
            <a:endParaRPr lang="cs-CZ" dirty="0" smtClean="0"/>
          </a:p>
          <a:p>
            <a:pPr>
              <a:buNone/>
            </a:pPr>
            <a:r>
              <a:rPr lang="cs-CZ" sz="3600" b="1" dirty="0" smtClean="0">
                <a:solidFill>
                  <a:srgbClr val="C00000"/>
                </a:solidFill>
                <a:latin typeface="Franklin Gothic Medium" pitchFamily="34" charset="0"/>
              </a:rPr>
              <a:t>Dieta č. 0 – TEKUTÁ</a:t>
            </a:r>
            <a:endParaRPr lang="cs-CZ" sz="3600" b="1" dirty="0" smtClean="0">
              <a:solidFill>
                <a:srgbClr val="C00000"/>
              </a:solidFill>
              <a:latin typeface="Franklin Gothic Medium" pitchFamily="34" charset="0"/>
            </a:endParaRPr>
          </a:p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Po operaci dutiny ústní, trávicího systému</a:t>
            </a:r>
          </a:p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Úpravy – tekutá forma (vaření, dušení, rozmixování, rozředění)</a:t>
            </a:r>
          </a:p>
          <a:p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V</a:t>
            </a:r>
            <a:r>
              <a:rPr lang="cs-CZ" sz="32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yloučit – alkohol, káva, česnek, cibule</a:t>
            </a:r>
          </a:p>
          <a:p>
            <a:pPr>
              <a:buNone/>
            </a:pPr>
            <a:endParaRPr lang="cs-CZ" sz="3200" b="1" dirty="0">
              <a:solidFill>
                <a:schemeClr val="accent2">
                  <a:lumMod val="75000"/>
                </a:schemeClr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>
                <a:latin typeface="Franklin Gothic Medium" pitchFamily="34" charset="0"/>
              </a:rPr>
              <a:t>ZÁKLADNÍ LÉČEBNÉ DIETY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effectLst>
            <a:glow rad="228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6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3600" b="1" dirty="0" smtClean="0">
                <a:solidFill>
                  <a:srgbClr val="C00000"/>
                </a:solidFill>
                <a:latin typeface="Franklin Gothic Medium" pitchFamily="34" charset="0"/>
              </a:rPr>
              <a:t>Dieta č. 1 – KAŠOVITÁ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Po operaci žaludku, chorobách dutiny ústní, žaludečních vředech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Úpravy – vaření, dušení, rozmixování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Vyloučit – koření, alkohol, káva, uzeniny, cibule, česnek, kyselé, tučné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>
                <a:latin typeface="Franklin Gothic Medium" pitchFamily="34" charset="0"/>
              </a:rPr>
              <a:t>ZÁKLADNÍ LÉČEBNÉ DIETY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effectLst>
            <a:glow rad="228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6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3600" b="1" dirty="0" smtClean="0">
                <a:solidFill>
                  <a:srgbClr val="C00000"/>
                </a:solidFill>
                <a:latin typeface="Franklin Gothic Medium" pitchFamily="34" charset="0"/>
              </a:rPr>
              <a:t>Dieta č. 2 – ŠETŘÍCÍ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Po operaci žaludku, chorobách dutiny ústní, žaludečních vředech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Úpravy – vaření, dušení, pečení, úprava bez tuku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Podáváme malé porce 6x denně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Vyloučit – smažení, ryby, koření, alkohol, káva, uzeniny, cibule, česnek, čokoláda, nadýmavé pokrmy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>
                <a:latin typeface="Franklin Gothic Medium" pitchFamily="34" charset="0"/>
              </a:rPr>
              <a:t>ZÁKLADNÍ LÉČEBNÉ DIETY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effectLst>
            <a:glow rad="228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6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3600" b="1" dirty="0" smtClean="0">
                <a:solidFill>
                  <a:srgbClr val="C00000"/>
                </a:solidFill>
                <a:latin typeface="Franklin Gothic Medium" pitchFamily="34" charset="0"/>
              </a:rPr>
              <a:t>Dieta č. 3 – RACIONÁLNÍ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Pro dlouhodobě ležící pacienty bez jiné diety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Je připravena dle zásad správné výživy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Vyloučit – koření, alkohol, káva, uzeniny, tučné, sladké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>
                <a:latin typeface="Franklin Gothic Medium" pitchFamily="34" charset="0"/>
              </a:rPr>
              <a:t>ZÁKLADNÍ LÉČEBNÉ DIETY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effectLst>
            <a:glow rad="228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6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3600" b="1" dirty="0" smtClean="0">
                <a:solidFill>
                  <a:srgbClr val="C00000"/>
                </a:solidFill>
                <a:latin typeface="Franklin Gothic Medium" pitchFamily="34" charset="0"/>
              </a:rPr>
              <a:t>Dieta č. 4 – S OMEZENÍM TUKU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Po onemocnění žlučníku a chorobách slinivky břišní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Úprava – vaření, dušení (šetřící dieta)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Vyloučit – smažené, koření, alkohol, káva, uzeniny, tučné, sladké, majonézu, žloutky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>
                <a:latin typeface="Franklin Gothic Medium" pitchFamily="34" charset="0"/>
              </a:rPr>
              <a:t>ZÁKLADNÍ LÉČEBNÉ DIETY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695800"/>
          </a:xfrm>
          <a:effectLst>
            <a:glow rad="228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6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3600" b="1" dirty="0" smtClean="0">
                <a:solidFill>
                  <a:srgbClr val="C00000"/>
                </a:solidFill>
                <a:latin typeface="Franklin Gothic Medium" pitchFamily="34" charset="0"/>
              </a:rPr>
              <a:t>Dieta č. 5 – BÍLKOVINNÁ BEZEZBYTKOVÁ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Při akutních a chronických průjmových onemocněních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Zvyšuje se obsah bílkovin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Úprava – vaření, dušení (šetřící dieta)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Vyloučit – smažené, koření, alkohol, káva, uzeniny, tučné, sladké, cibule, česnek, zelenina, ovoce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>
                <a:latin typeface="Franklin Gothic Medium" pitchFamily="34" charset="0"/>
              </a:rPr>
              <a:t>ZÁKLADNÍ LÉČEBNÉ DIETY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695800"/>
          </a:xfrm>
          <a:effectLst>
            <a:glow rad="228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6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3600" b="1" dirty="0" smtClean="0">
                <a:solidFill>
                  <a:srgbClr val="C00000"/>
                </a:solidFill>
                <a:latin typeface="Franklin Gothic Medium" pitchFamily="34" charset="0"/>
              </a:rPr>
              <a:t>Dieta č. 6 – NÍZKOBÍLKOVINNÁ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Při akutních a chronických onemocněních ledvin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Bílkoviny omezeny na polovinu denní dávky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Úprava – vaření, dušení bez soli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Vyloučit – smažené, koření, alkohol, káva, uzeniny, tučné, sladké, mléčné výrobky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>
                <a:latin typeface="Franklin Gothic Medium" pitchFamily="34" charset="0"/>
              </a:rPr>
              <a:t>ZÁKLADNÍ LÉČEBNÉ DIETY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695800"/>
          </a:xfrm>
          <a:effectLst>
            <a:glow rad="228600">
              <a:schemeClr val="accent2">
                <a:satMod val="175000"/>
                <a:alpha val="40000"/>
              </a:schemeClr>
            </a:glow>
            <a:outerShdw blurRad="57150" dist="38100" dir="5400000" algn="ctr" rotWithShape="0">
              <a:schemeClr val="accent6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3600" b="1" dirty="0" smtClean="0">
                <a:solidFill>
                  <a:srgbClr val="C00000"/>
                </a:solidFill>
                <a:latin typeface="Franklin Gothic Medium" pitchFamily="34" charset="0"/>
              </a:rPr>
              <a:t>Dieta č. 7 – NÍZKOCHOLESTEROLOVÁ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Při zvýšeném množství tuku v krvi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Snižuje se obsah cholesterolu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Úprava – připravujeme pokrmy na teflonu (grilování, pečení bez tuku)</a:t>
            </a: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  <a:latin typeface="Franklin Gothic Medium" pitchFamily="34" charset="0"/>
              </a:rPr>
              <a:t>Vyloučit – smažené, koření, alkohol, káva, uzeniny, tučné, sladké, žloutky, smetana</a:t>
            </a:r>
            <a:endParaRPr lang="cs-CZ" sz="2800" b="1" dirty="0">
              <a:solidFill>
                <a:schemeClr val="accent1">
                  <a:lumMod val="50000"/>
                </a:schemeClr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 smtClean="0">
                <a:latin typeface="Franklin Gothic Medium" pitchFamily="34" charset="0"/>
              </a:rPr>
              <a:t>ZDROJE</a:t>
            </a:r>
            <a:endParaRPr lang="cs-CZ" sz="4400" b="1" dirty="0">
              <a:latin typeface="Franklin Gothic Medium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latin typeface="Franklin Gothic Medium" pitchFamily="34" charset="0"/>
              </a:rPr>
              <a:t>Šebelová, Marie. </a:t>
            </a:r>
            <a:r>
              <a:rPr lang="cs-CZ" sz="2000" i="1" dirty="0" smtClean="0">
                <a:solidFill>
                  <a:schemeClr val="tx2">
                    <a:lumMod val="75000"/>
                  </a:schemeClr>
                </a:solidFill>
                <a:latin typeface="Franklin Gothic Medium" pitchFamily="34" charset="0"/>
              </a:rPr>
              <a:t>Potraviny a výživa. 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latin typeface="Franklin Gothic Medium" pitchFamily="34" charset="0"/>
              </a:rPr>
              <a:t>Praha: nakladatelství Parta, 2002. ISBN 80-7320-010-4</a:t>
            </a:r>
          </a:p>
          <a:p>
            <a:pPr>
              <a:buNone/>
            </a:pPr>
            <a:endParaRPr lang="cs-CZ" sz="2000" dirty="0" smtClean="0">
              <a:latin typeface="Franklin Gothic Medium" pitchFamily="34" charset="0"/>
            </a:endParaRPr>
          </a:p>
          <a:p>
            <a:pPr>
              <a:buNone/>
            </a:pPr>
            <a:r>
              <a:rPr lang="cs-CZ" sz="2000" b="1" dirty="0" smtClean="0">
                <a:latin typeface="Franklin Gothic Medium" pitchFamily="34" charset="0"/>
              </a:rPr>
              <a:t>Obrázky:</a:t>
            </a:r>
          </a:p>
          <a:p>
            <a:r>
              <a:rPr lang="cs-CZ" sz="2000" dirty="0" smtClean="0">
                <a:latin typeface="Franklin Gothic Medium" pitchFamily="34" charset="0"/>
                <a:hlinkClick r:id="rId2"/>
              </a:rPr>
              <a:t>http://office.</a:t>
            </a:r>
            <a:r>
              <a:rPr lang="cs-CZ" sz="2000" dirty="0" err="1" smtClean="0">
                <a:latin typeface="Franklin Gothic Medium" pitchFamily="34" charset="0"/>
                <a:hlinkClick r:id="rId2"/>
              </a:rPr>
              <a:t>microsoft.com</a:t>
            </a:r>
            <a:r>
              <a:rPr lang="cs-CZ" sz="2000" b="1" dirty="0" smtClean="0">
                <a:latin typeface="Franklin Gothic Medium" pitchFamily="34" charset="0"/>
              </a:rPr>
              <a:t>, </a:t>
            </a:r>
            <a:r>
              <a:rPr lang="cs-CZ" sz="2000" dirty="0" smtClean="0">
                <a:latin typeface="Franklin Gothic Medium" pitchFamily="34" charset="0"/>
              </a:rPr>
              <a:t>Galerie Office, 27.07.2012</a:t>
            </a:r>
          </a:p>
          <a:p>
            <a:endParaRPr lang="cs-CZ" sz="28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79</TotalTime>
  <Words>487</Words>
  <Application>Microsoft Office PowerPoint</Application>
  <PresentationFormat>Předvádění na obrazovce (4:3)</PresentationFormat>
  <Paragraphs>83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Tok</vt:lpstr>
      <vt:lpstr> DIGITÁLNÍ UČEBNÍ MATERIÁL</vt:lpstr>
      <vt:lpstr>LÉČEBNÁ VÝŽIVA 2. </vt:lpstr>
      <vt:lpstr>OBSAH</vt:lpstr>
      <vt:lpstr>ZÁKLADNÍ LÉČEBNÉ DIETY</vt:lpstr>
      <vt:lpstr>ZÁKLADNÍ LÉČEBNÉ DIETY</vt:lpstr>
      <vt:lpstr>ZÁKLADNÍ LÉČEBNÉ DIETY</vt:lpstr>
      <vt:lpstr>ZÁKLADNÍ LÉČEBNÉ DIETY</vt:lpstr>
      <vt:lpstr>ZÁKLADNÍ LÉČEBNÉ DIETY</vt:lpstr>
      <vt:lpstr>ZÁKLADNÍ LÉČEBNÉ DIETY</vt:lpstr>
      <vt:lpstr>ZÁKLADNÍ LÉČEBNÉ DIETY</vt:lpstr>
      <vt:lpstr>ZÁKLADNÍ LÉČEBNÉ DIETY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J.Konig</cp:lastModifiedBy>
  <cp:revision>34</cp:revision>
  <dcterms:modified xsi:type="dcterms:W3CDTF">2013-03-13T16:10:33Z</dcterms:modified>
</cp:coreProperties>
</file>