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8" r:id="rId3"/>
    <p:sldId id="259" r:id="rId4"/>
    <p:sldId id="262" r:id="rId5"/>
    <p:sldId id="272" r:id="rId6"/>
    <p:sldId id="273" r:id="rId7"/>
    <p:sldId id="274" r:id="rId8"/>
    <p:sldId id="275" r:id="rId9"/>
    <p:sldId id="276" r:id="rId10"/>
    <p:sldId id="277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9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576" y="548680"/>
            <a:ext cx="7632848" cy="84124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/>
                <a:latin typeface="Franklin Gothic Medium" pitchFamily="34" charset="0"/>
              </a:rPr>
              <a:t> DIGITÁLNÍ UČEBNÍ MATERIÁL</a:t>
            </a:r>
            <a:endParaRPr lang="cs-CZ" sz="4000" b="1" dirty="0">
              <a:effectLst/>
              <a:latin typeface="Franklin Gothic Medium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="" xmlns:p14="http://schemas.microsoft.com/office/powerpoint/2010/main" val="2838840197"/>
              </p:ext>
            </p:extLst>
          </p:nvPr>
        </p:nvGraphicFramePr>
        <p:xfrm>
          <a:off x="539552" y="1524196"/>
          <a:ext cx="7992888" cy="4219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58452"/>
                <a:gridCol w="4634436"/>
              </a:tblGrid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838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VY_7_INOVACE_PV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18</a:t>
                      </a:r>
                      <a:endParaRPr lang="cs-CZ" sz="140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Potraviny a výživa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Zásady správné výživy a způsoby stravování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Léčebná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výživa 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27.07.2012</a:t>
                      </a:r>
                    </a:p>
                  </a:txBody>
                  <a:tcPr/>
                </a:tc>
              </a:tr>
              <a:tr h="91228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 se zásadami a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druhy dietního stravování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. Materiál je určen pro žáky 3. ročníku obor kuchař, číšník do předmětu „Potraviny a výživa“. Slouží k procvičení učiva na interaktivní tabuli.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340768"/>
            <a:ext cx="9144000" cy="2304256"/>
          </a:xfrm>
        </p:spPr>
        <p:txBody>
          <a:bodyPr>
            <a:noAutofit/>
            <a:scene3d>
              <a:camera prst="isometricOffAxis1Right"/>
              <a:lightRig rig="threePt" dir="t"/>
            </a:scene3d>
          </a:bodyPr>
          <a:lstStyle/>
          <a:p>
            <a:pPr algn="ctr"/>
            <a:r>
              <a:rPr lang="cs-CZ" sz="8800" b="1" dirty="0" smtClean="0">
                <a:latin typeface="Franklin Gothic Medium" pitchFamily="34" charset="0"/>
              </a:rPr>
              <a:t>LÉČEBNÁ VÝŽIVA </a:t>
            </a:r>
            <a:r>
              <a:rPr lang="cs-CZ" sz="8800" b="1" dirty="0" smtClean="0">
                <a:latin typeface="Franklin Gothic Medium" pitchFamily="34" charset="0"/>
              </a:rPr>
              <a:t>3. </a:t>
            </a:r>
            <a:endParaRPr lang="cs-CZ" sz="8800" b="1" dirty="0">
              <a:latin typeface="Franklin Gothic Medium" pitchFamily="34" charset="0"/>
            </a:endParaRPr>
          </a:p>
        </p:txBody>
      </p:sp>
      <p:pic>
        <p:nvPicPr>
          <p:cNvPr id="1032" name="Picture 8" descr="C:\Documents and Settings\Jarda\Local Settings\Temporary Internet Files\Content.IE5\TZXL0LB3\MC9003590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3645024"/>
            <a:ext cx="3816424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OBSAH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7572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Základní léčebné diety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8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-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14</a:t>
            </a:r>
            <a:endParaRPr lang="cs-CZ" sz="2800" b="1" dirty="0">
              <a:solidFill>
                <a:schemeClr val="accent2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04088"/>
            <a:ext cx="8686800" cy="85270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ZÁKLADNÍ LÉČEBNÉ DIETY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35480"/>
            <a:ext cx="8496944" cy="4389120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57150" dist="38100" dir="5400000" algn="ctr" rotWithShape="0">
              <a:schemeClr val="accent4">
                <a:shade val="9000"/>
                <a:satMod val="105000"/>
                <a:alpha val="48000"/>
              </a:scheme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Dieta č. 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8 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– 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REDUKČNÍ</a:t>
            </a:r>
            <a:endParaRPr lang="cs-CZ" sz="3600" b="1" dirty="0" smtClean="0">
              <a:solidFill>
                <a:srgbClr val="C00000"/>
              </a:solidFill>
              <a:latin typeface="Franklin Gothic Medium" pitchFamily="34" charset="0"/>
            </a:endParaRP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Pro obézní a diabetiky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Nutnost odvažování pokrmů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Menší porce 6x denně</a:t>
            </a:r>
            <a:endParaRPr lang="cs-CZ" sz="32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Úpravy 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–vaření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, dušení, 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pečení, grilování, bez zahušťování a cukru</a:t>
            </a:r>
            <a:endParaRPr lang="cs-CZ" sz="32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Vyloučit – 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cukr, alkohol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, káva, 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tuky</a:t>
            </a:r>
            <a:endParaRPr lang="cs-CZ" sz="32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endParaRPr lang="cs-CZ" sz="3200" b="1" dirty="0">
              <a:solidFill>
                <a:schemeClr val="accent2">
                  <a:lumMod val="75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04088"/>
            <a:ext cx="8686800" cy="85270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ZÁKLADNÍ LÉČEBNÉ DIETY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35480"/>
            <a:ext cx="8496944" cy="4389120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57150" dist="38100" dir="5400000" algn="ctr" rotWithShape="0">
              <a:schemeClr val="accent4">
                <a:shade val="9000"/>
                <a:satMod val="105000"/>
                <a:alpha val="48000"/>
              </a:scheme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Dieta č. 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9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 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– 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DIABETICKÁ</a:t>
            </a:r>
            <a:endParaRPr lang="cs-CZ" sz="3600" b="1" dirty="0" smtClean="0">
              <a:solidFill>
                <a:srgbClr val="C00000"/>
              </a:solidFill>
              <a:latin typeface="Franklin Gothic Medium" pitchFamily="34" charset="0"/>
            </a:endParaRP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Pro diabetiky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Nutnost odvažování pokrmů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Menší porce 6x denně</a:t>
            </a:r>
            <a:endParaRPr lang="cs-CZ" sz="32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Úpravy 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–vaření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, dušení, 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pečení, grilování, bez zahušťování a cukru</a:t>
            </a:r>
            <a:endParaRPr lang="cs-CZ" sz="32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Vyloučit – 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cukr, alkohol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, káva, 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tuky</a:t>
            </a:r>
            <a:endParaRPr lang="cs-CZ" sz="32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endParaRPr lang="cs-CZ" sz="3200" b="1" dirty="0">
              <a:solidFill>
                <a:schemeClr val="accent2">
                  <a:lumMod val="75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04088"/>
            <a:ext cx="8686800" cy="85270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ZÁKLADNÍ LÉČEBNÉ DIETY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35480"/>
            <a:ext cx="8496944" cy="4389120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57150" dist="38100" dir="5400000" algn="ctr" rotWithShape="0">
              <a:schemeClr val="accent4">
                <a:shade val="9000"/>
                <a:satMod val="105000"/>
                <a:alpha val="48000"/>
              </a:scheme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Dieta č. 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10 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– 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NESLANÁ ŠETŘÍCÍ</a:t>
            </a:r>
            <a:endParaRPr lang="cs-CZ" sz="3600" b="1" dirty="0" smtClean="0">
              <a:solidFill>
                <a:srgbClr val="C00000"/>
              </a:solidFill>
              <a:latin typeface="Franklin Gothic Medium" pitchFamily="34" charset="0"/>
            </a:endParaRP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Při chorobách srdce a cév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Úpravy –vaření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, dušení, 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pečení, grilování, bez soli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Sůl nahrazujeme aromatickým kořením (fenykl, kopr, bobkový list, citronová kůra)</a:t>
            </a:r>
            <a:endParaRPr lang="cs-CZ" sz="32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Vyloučit – 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moučníky s kypřícím práškem a jedlou sodou, sůl, alkohol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, káva, 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tuky</a:t>
            </a:r>
            <a:endParaRPr lang="cs-CZ" sz="32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endParaRPr lang="cs-CZ" sz="3200" b="1" dirty="0">
              <a:solidFill>
                <a:schemeClr val="accent2">
                  <a:lumMod val="75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04088"/>
            <a:ext cx="8686800" cy="85270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ZÁKLADNÍ LÉČEBNÉ DIETY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35480"/>
            <a:ext cx="8496944" cy="4389120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57150" dist="38100" dir="5400000" algn="ctr" rotWithShape="0">
              <a:schemeClr val="accent4">
                <a:shade val="9000"/>
                <a:satMod val="105000"/>
                <a:alpha val="48000"/>
              </a:scheme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Dieta č. 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11 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– 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VÝŽIVNÁ STRAVA</a:t>
            </a:r>
            <a:endParaRPr lang="cs-CZ" sz="3600" b="1" dirty="0" smtClean="0">
              <a:solidFill>
                <a:srgbClr val="C00000"/>
              </a:solidFill>
              <a:latin typeface="Franklin Gothic Medium" pitchFamily="34" charset="0"/>
            </a:endParaRP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Při chorobách kde je potřeba nabýt tělesné síly a zvýšit hmotnost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Úpravy –vaření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, dušení, 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pečení, grilování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Strava je plnohodnotná, energetický vydatná</a:t>
            </a:r>
            <a:endParaRPr lang="cs-CZ" sz="32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Vyloučit 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–alkohol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, káva, </a:t>
            </a: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kouření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Důležitá zásada – VČAS PŘESTAT </a:t>
            </a:r>
            <a:r>
              <a:rPr lang="cs-CZ" sz="5400" b="1" dirty="0" smtClean="0">
                <a:solidFill>
                  <a:srgbClr val="FF0000"/>
                </a:solidFill>
                <a:latin typeface="Franklin Gothic Medium" pitchFamily="34" charset="0"/>
              </a:rPr>
              <a:t>!</a:t>
            </a:r>
            <a:endParaRPr lang="cs-CZ" sz="5400" b="1" dirty="0" smtClean="0">
              <a:solidFill>
                <a:srgbClr val="FF0000"/>
              </a:solidFill>
              <a:latin typeface="Franklin Gothic Medium" pitchFamily="34" charset="0"/>
            </a:endParaRPr>
          </a:p>
          <a:p>
            <a:pPr>
              <a:buNone/>
            </a:pPr>
            <a:endParaRPr lang="cs-CZ" sz="3200" b="1" dirty="0">
              <a:solidFill>
                <a:schemeClr val="accent2">
                  <a:lumMod val="75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04088"/>
            <a:ext cx="8686800" cy="85270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ZÁKLADNÍ LÉČEBNÉ DIETY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35480"/>
            <a:ext cx="8496944" cy="4389120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57150" dist="38100" dir="5400000" algn="ctr" rotWithShape="0">
              <a:schemeClr val="accent4">
                <a:shade val="9000"/>
                <a:satMod val="105000"/>
                <a:alpha val="48000"/>
              </a:scheme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Dieta č. 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12 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– 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STRAVA BATOLAT</a:t>
            </a:r>
            <a:endParaRPr lang="cs-CZ" sz="3600" b="1" dirty="0" smtClean="0">
              <a:solidFill>
                <a:srgbClr val="C00000"/>
              </a:solidFill>
              <a:latin typeface="Franklin Gothic Medium" pitchFamily="34" charset="0"/>
            </a:endParaRP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Pro děti od půl roka do tří let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Jídla jsou lehce stravitelná, měkká, pestrá</a:t>
            </a:r>
          </a:p>
          <a:p>
            <a:pPr>
              <a:buNone/>
            </a:pPr>
            <a:endParaRPr lang="cs-CZ" sz="3200" b="1" dirty="0">
              <a:solidFill>
                <a:schemeClr val="accent2">
                  <a:lumMod val="75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04088"/>
            <a:ext cx="8686800" cy="85270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ZÁKLADNÍ LÉČEBNÉ DIETY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35480"/>
            <a:ext cx="8496944" cy="4389120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57150" dist="38100" dir="5400000" algn="ctr" rotWithShape="0">
              <a:schemeClr val="accent4">
                <a:shade val="9000"/>
                <a:satMod val="105000"/>
                <a:alpha val="48000"/>
              </a:scheme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Dieta č. 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13 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– 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STRAVA VĚTŠÍCH DĚTÍ</a:t>
            </a:r>
            <a:endParaRPr lang="cs-CZ" sz="3600" b="1" dirty="0" smtClean="0">
              <a:solidFill>
                <a:srgbClr val="C00000"/>
              </a:solidFill>
              <a:latin typeface="Franklin Gothic Medium" pitchFamily="34" charset="0"/>
            </a:endParaRP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Pro děti od 4 do 15 let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Jídla jsou lehce stravitelná, pestrá, oblíbená</a:t>
            </a:r>
          </a:p>
          <a:p>
            <a:pPr>
              <a:buNone/>
            </a:pPr>
            <a:endParaRPr lang="cs-CZ" sz="3200" b="1" dirty="0">
              <a:solidFill>
                <a:schemeClr val="accent2">
                  <a:lumMod val="75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04088"/>
            <a:ext cx="8686800" cy="85270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ZÁKLADNÍ LÉČEBNÉ DIETY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35480"/>
            <a:ext cx="8496944" cy="4389120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57150" dist="38100" dir="5400000" algn="ctr" rotWithShape="0">
              <a:schemeClr val="accent4">
                <a:shade val="9000"/>
                <a:satMod val="105000"/>
                <a:alpha val="48000"/>
              </a:scheme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Dieta č. 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14 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– 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VÝBĚROVÁ</a:t>
            </a:r>
            <a:endParaRPr lang="cs-CZ" sz="3600" b="1" dirty="0" smtClean="0">
              <a:solidFill>
                <a:srgbClr val="C00000"/>
              </a:solidFill>
              <a:latin typeface="Franklin Gothic Medium" pitchFamily="34" charset="0"/>
            </a:endParaRP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Jiné dietní předpisy dle lékaře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Kombinace </a:t>
            </a:r>
            <a:r>
              <a:rPr lang="cs-CZ" sz="3200" b="1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více diet</a:t>
            </a:r>
            <a:endParaRPr lang="cs-CZ" sz="32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ZDROJE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Franklin Gothic Medium" pitchFamily="34" charset="0"/>
              </a:rPr>
              <a:t>Šebelová, Marie.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  <a:latin typeface="Franklin Gothic Medium" pitchFamily="34" charset="0"/>
              </a:rPr>
              <a:t>Potraviny a výživa.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Franklin Gothic Medium" pitchFamily="34" charset="0"/>
              </a:rPr>
              <a:t>Praha: nakladatelství Parta, 2002. ISBN 80-7320-010-4</a:t>
            </a:r>
          </a:p>
          <a:p>
            <a:pPr>
              <a:buNone/>
            </a:pPr>
            <a:endParaRPr lang="cs-CZ" sz="2000" dirty="0" smtClean="0">
              <a:latin typeface="Franklin Gothic Medium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Franklin Gothic Medium" pitchFamily="34" charset="0"/>
              </a:rPr>
              <a:t>Obrázky:</a:t>
            </a:r>
          </a:p>
          <a:p>
            <a:r>
              <a:rPr lang="cs-CZ" sz="2000" dirty="0" smtClean="0"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latin typeface="Franklin Gothic Medium" pitchFamily="34" charset="0"/>
              </a:rPr>
              <a:t>, </a:t>
            </a:r>
            <a:r>
              <a:rPr lang="cs-CZ" sz="2000" dirty="0" smtClean="0">
                <a:latin typeface="Franklin Gothic Medium" pitchFamily="34" charset="0"/>
              </a:rPr>
              <a:t>Galerie Office, 27.07.2012</a:t>
            </a:r>
          </a:p>
          <a:p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94</TotalTime>
  <Words>175</Words>
  <Application>Microsoft Office PowerPoint</Application>
  <PresentationFormat>Předvádění na obrazovce (4:3)</PresentationFormat>
  <Paragraphs>77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 DIGITÁLNÍ UČEBNÍ MATERIÁL</vt:lpstr>
      <vt:lpstr>LÉČEBNÁ VÝŽIVA 3. </vt:lpstr>
      <vt:lpstr>OBSAH</vt:lpstr>
      <vt:lpstr>ZÁKLADNÍ LÉČEBNÉ DIETY</vt:lpstr>
      <vt:lpstr>ZÁKLADNÍ LÉČEBNÉ DIETY</vt:lpstr>
      <vt:lpstr>ZÁKLADNÍ LÉČEBNÉ DIETY</vt:lpstr>
      <vt:lpstr>ZÁKLADNÍ LÉČEBNÉ DIETY</vt:lpstr>
      <vt:lpstr>ZÁKLADNÍ LÉČEBNÉ DIETY</vt:lpstr>
      <vt:lpstr>ZÁKLADNÍ LÉČEBNÉ DIETY</vt:lpstr>
      <vt:lpstr>ZÁKLADNÍ LÉČEBNÉ DIETY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J.Konig</cp:lastModifiedBy>
  <cp:revision>45</cp:revision>
  <dcterms:modified xsi:type="dcterms:W3CDTF">2013-03-13T16:26:28Z</dcterms:modified>
</cp:coreProperties>
</file>