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8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242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>
        <p:scale>
          <a:sx n="80" d="100"/>
          <a:sy n="80" d="100"/>
        </p:scale>
        <p:origin x="-1086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278631-5040-4356-B66F-C6EA0A3CFFA7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2DEEB-2D74-4B17-96DF-200B7EFE42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927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92DEEB-2D74-4B17-96DF-200B7EFE4224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4813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89" r:id="rId1"/>
    <p:sldLayoutId id="2147484190" r:id="rId2"/>
    <p:sldLayoutId id="2147484191" r:id="rId3"/>
    <p:sldLayoutId id="2147484192" r:id="rId4"/>
    <p:sldLayoutId id="2147484193" r:id="rId5"/>
    <p:sldLayoutId id="2147484194" r:id="rId6"/>
    <p:sldLayoutId id="2147484195" r:id="rId7"/>
    <p:sldLayoutId id="2147484196" r:id="rId8"/>
    <p:sldLayoutId id="2147484197" r:id="rId9"/>
    <p:sldLayoutId id="2147484198" r:id="rId10"/>
    <p:sldLayoutId id="214748419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lasick%C3%A1_hudba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hyperlink" Target="http://www.office.microsoft.com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Claude_Debussy" TargetMode="External"/><Relationship Id="rId3" Type="http://schemas.openxmlformats.org/officeDocument/2006/relationships/hyperlink" Target="http://cs.wikipedia.org/wiki/Johann_Sebastian_Bach" TargetMode="External"/><Relationship Id="rId7" Type="http://schemas.openxmlformats.org/officeDocument/2006/relationships/hyperlink" Target="http://cs.wikipedia.org/wiki/Anton%C3%ADn_Dvo%C5%99%C3%A1k" TargetMode="External"/><Relationship Id="rId2" Type="http://schemas.openxmlformats.org/officeDocument/2006/relationships/hyperlink" Target="http://cs.wikipedia.org/w/index.php?title=Kategorie:Skladatel%C3%A9_barokn%C3%ADho_obdob%C3%AD&amp;action=edit&amp;redlink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Bed%C5%99ich_Smetana" TargetMode="External"/><Relationship Id="rId5" Type="http://schemas.openxmlformats.org/officeDocument/2006/relationships/hyperlink" Target="http://cs.wikipedia.org/wiki/Frederik_Chopin" TargetMode="External"/><Relationship Id="rId4" Type="http://schemas.openxmlformats.org/officeDocument/2006/relationships/hyperlink" Target="http://cs.wikipedia.org/wiki/Wolfgang_Amadeus_Mozart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v=0S6Tjvaj19Q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v=Rb0UmrCXxVA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youtube.com/watch?v=DXxADHvfwsk" TargetMode="Externa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youtube.com/watch?v=exz6zD056zk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v=agMaF42TYBo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ww.youtube.com/watch?v=vG-vmVrHOGE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gif"/><Relationship Id="rId4" Type="http://schemas.microsoft.com/office/2007/relationships/hdphoto" Target="../media/hdphoto3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5348741"/>
              </p:ext>
            </p:extLst>
          </p:nvPr>
        </p:nvGraphicFramePr>
        <p:xfrm>
          <a:off x="323528" y="1412776"/>
          <a:ext cx="8352928" cy="5211310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1648338"/>
                <a:gridCol w="6704590"/>
              </a:tblGrid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i="1" kern="1200" dirty="0" smtClean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VY_32_INOVACE_024_Klasická</a:t>
                      </a:r>
                      <a:r>
                        <a:rPr lang="cs-CZ" sz="1400" b="1" i="1" kern="1200" baseline="0" dirty="0" smtClean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400" b="1" i="1" kern="1200" baseline="0" dirty="0" err="1" smtClean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hudba</a:t>
                      </a:r>
                      <a:r>
                        <a:rPr lang="cs-CZ" sz="1400" b="1" i="1" kern="1200" dirty="0" err="1" smtClean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_HV_Cup</a:t>
                      </a:r>
                      <a:endParaRPr lang="cs-CZ" sz="1400" dirty="0" smtClean="0">
                        <a:solidFill>
                          <a:schemeClr val="accent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62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Bc. Cuperová</a:t>
                      </a:r>
                    </a:p>
                  </a:txBody>
                  <a:tcPr marL="68580" marR="68580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0" kern="12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Aktivitou </a:t>
                      </a:r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si žáci prohloubí</a:t>
                      </a:r>
                      <a:r>
                        <a:rPr lang="cs-CZ" sz="1200" b="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informace o klasické hudbě</a:t>
                      </a:r>
                      <a:endParaRPr lang="cs-CZ" sz="1200" b="0" dirty="0" smtClean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Sada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 DUM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Umění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kultura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Hudební výchova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579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Očekávaný výstup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soustředit se na poslech vážné hudby</a:t>
                      </a:r>
                    </a:p>
                  </a:txBody>
                  <a:tcPr marL="68580" marR="68580" marT="0" marB="0"/>
                </a:tc>
              </a:tr>
              <a:tr h="3253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Dvořák, Bach, </a:t>
                      </a:r>
                      <a:r>
                        <a:rPr lang="cs-CZ" sz="1100" dirty="0" err="1" smtClean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Schopin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, Smetana, </a:t>
                      </a:r>
                      <a:r>
                        <a:rPr lang="cs-CZ" sz="1100" dirty="0" err="1" smtClean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Debusy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, Mozart</a:t>
                      </a:r>
                      <a:endParaRPr lang="cs-CZ" sz="1100" dirty="0" smtClean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PPT prezentace</a:t>
                      </a:r>
                      <a:endParaRPr lang="cs-CZ" sz="105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44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aktivita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41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Cílová skupina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ZŠ praktické -  8. 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020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praktická – základní vzdělávání – druhý stupeň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Věková skupina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– 15 let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11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r>
                        <a:rPr lang="cs-CZ" sz="1200">
                          <a:effectLst/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11.6..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2013                           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Třída: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VIII.E.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2">
                            <a:lumMod val="75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2">
                              <a:lumMod val="9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bg2">
                            <a:lumMod val="9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0">
                        <a:buNone/>
                      </a:pPr>
                      <a:endParaRPr lang="cs-CZ" sz="1200" dirty="0" smtClean="0">
                        <a:solidFill>
                          <a:schemeClr val="bg1"/>
                        </a:solidFill>
                      </a:endParaRPr>
                    </a:p>
                    <a:p>
                      <a:pPr marL="45720" indent="0">
                        <a:buNone/>
                      </a:pPr>
                      <a:r>
                        <a:rPr lang="cs-CZ" sz="1200" smtClean="0">
                          <a:hlinkClick r:id="rId3"/>
                        </a:rPr>
                        <a:t>http://cs.wikipedia.org/wiki/Klasick%C3%A1_hudba</a:t>
                      </a:r>
                      <a:r>
                        <a:rPr lang="cs-CZ" sz="1200" smtClean="0"/>
                        <a:t>, </a:t>
                      </a:r>
                      <a:r>
                        <a:rPr lang="cs-CZ" sz="120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www.office.microsoft.com</a:t>
                      </a:r>
                      <a:endParaRPr lang="cs-CZ" sz="1200" dirty="0" smtClean="0">
                        <a:solidFill>
                          <a:schemeClr val="bg1"/>
                        </a:solidFill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8640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4793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443841"/>
            <a:ext cx="8964488" cy="307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Klasická hudba</a:t>
            </a:r>
            <a:r>
              <a:rPr lang="cs-CZ" sz="2800" dirty="0">
                <a:solidFill>
                  <a:srgbClr val="FF0000"/>
                </a:solidFill>
              </a:rPr>
              <a:t> </a:t>
            </a:r>
            <a:endParaRPr lang="cs-CZ" sz="2800" dirty="0" smtClean="0">
              <a:solidFill>
                <a:srgbClr val="FF0000"/>
              </a:solidFill>
            </a:endParaRPr>
          </a:p>
          <a:p>
            <a:pPr algn="ctr"/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- </a:t>
            </a:r>
            <a:r>
              <a:rPr lang="cs-CZ" sz="2800" dirty="0"/>
              <a:t>taky </a:t>
            </a:r>
            <a:r>
              <a:rPr lang="cs-CZ" sz="2800" b="1" dirty="0"/>
              <a:t>vážná </a:t>
            </a:r>
            <a:r>
              <a:rPr lang="cs-CZ" sz="2800" b="1" dirty="0" smtClean="0"/>
              <a:t>hudba,</a:t>
            </a:r>
            <a:r>
              <a:rPr lang="cs-CZ" sz="2800" dirty="0"/>
              <a:t> je široké </a:t>
            </a:r>
            <a:r>
              <a:rPr lang="cs-CZ" sz="2800" dirty="0" smtClean="0"/>
              <a:t>označení </a:t>
            </a:r>
            <a:r>
              <a:rPr lang="cs-CZ" sz="2800" dirty="0"/>
              <a:t>pro evropskou hudební </a:t>
            </a:r>
            <a:r>
              <a:rPr lang="cs-CZ" sz="2800" dirty="0" smtClean="0"/>
              <a:t>tradici, </a:t>
            </a:r>
            <a:r>
              <a:rPr lang="cs-CZ" sz="2800" dirty="0"/>
              <a:t>do níž </a:t>
            </a:r>
            <a:r>
              <a:rPr lang="cs-CZ" sz="2800" dirty="0" smtClean="0"/>
              <a:t>se řadí období</a:t>
            </a:r>
            <a:r>
              <a:rPr lang="cs-CZ" sz="2800" dirty="0"/>
              <a:t> </a:t>
            </a:r>
            <a:r>
              <a:rPr lang="cs-CZ" sz="2800" dirty="0" smtClean="0"/>
              <a:t>renesance</a:t>
            </a:r>
            <a:r>
              <a:rPr lang="cs-CZ" sz="2800" dirty="0"/>
              <a:t>, </a:t>
            </a:r>
            <a:r>
              <a:rPr lang="cs-CZ" sz="2800" dirty="0" smtClean="0"/>
              <a:t>baroka ,</a:t>
            </a:r>
            <a:r>
              <a:rPr lang="cs-CZ" sz="2800" dirty="0"/>
              <a:t>klasicismu a </a:t>
            </a:r>
            <a:r>
              <a:rPr lang="cs-CZ" sz="2800" dirty="0" smtClean="0"/>
              <a:t>romantismu, impresionismu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64809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hlinkClick r:id="rId2" tooltip="Kategorie:Skladatelé barokního období (stránka neexistuje)"/>
              </a:rPr>
              <a:t>Významní </a:t>
            </a:r>
            <a:r>
              <a:rPr lang="cs-CZ" b="1" u="sng" dirty="0" smtClean="0">
                <a:hlinkClick r:id="rId2" tooltip="Kategorie:Skladatelé barokního období (stránka neexistuje)"/>
              </a:rPr>
              <a:t>skladatelé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856984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b="1" dirty="0"/>
          </a:p>
          <a:p>
            <a:r>
              <a:rPr lang="cs-CZ" sz="3200" b="1" dirty="0">
                <a:hlinkClick r:id="rId3" tooltip="Johann Sebastian Bach"/>
              </a:rPr>
              <a:t>Johann Sebastian Bach</a:t>
            </a:r>
            <a:r>
              <a:rPr lang="cs-CZ" sz="3200" b="1" dirty="0"/>
              <a:t> </a:t>
            </a:r>
            <a:r>
              <a:rPr lang="cs-CZ" sz="3200" b="1" dirty="0" smtClean="0"/>
              <a:t>baroko</a:t>
            </a:r>
          </a:p>
          <a:p>
            <a:endParaRPr lang="cs-CZ" sz="3200" b="1" dirty="0" smtClean="0"/>
          </a:p>
          <a:p>
            <a:r>
              <a:rPr lang="cs-CZ" sz="3200" b="1" dirty="0" smtClean="0">
                <a:hlinkClick r:id="rId4" tooltip="Wolfgang Amadeus Mozart"/>
              </a:rPr>
              <a:t>Wolfgang </a:t>
            </a:r>
            <a:r>
              <a:rPr lang="cs-CZ" sz="3200" b="1" dirty="0">
                <a:hlinkClick r:id="rId4" tooltip="Wolfgang Amadeus Mozart"/>
              </a:rPr>
              <a:t>Amadeus Mozart</a:t>
            </a:r>
            <a:r>
              <a:rPr lang="cs-CZ" sz="3200" b="1" dirty="0"/>
              <a:t> </a:t>
            </a:r>
            <a:r>
              <a:rPr lang="cs-CZ" sz="3200" b="1" dirty="0" smtClean="0"/>
              <a:t>klasicismus</a:t>
            </a:r>
          </a:p>
          <a:p>
            <a:endParaRPr lang="cs-CZ" sz="3200" b="1" dirty="0"/>
          </a:p>
          <a:p>
            <a:r>
              <a:rPr lang="cs-CZ" sz="3200" b="1" dirty="0" smtClean="0">
                <a:hlinkClick r:id="rId5" tooltip="Frederik Chopin"/>
              </a:rPr>
              <a:t>Frederik Chopin</a:t>
            </a:r>
            <a:r>
              <a:rPr lang="cs-CZ" sz="3200" b="1" dirty="0" smtClean="0"/>
              <a:t>, </a:t>
            </a:r>
            <a:r>
              <a:rPr lang="it-IT" sz="3200" b="1" dirty="0" smtClean="0">
                <a:hlinkClick r:id="rId6" tooltip="Bedřich Smetana"/>
              </a:rPr>
              <a:t>Bedřich Smetana</a:t>
            </a:r>
            <a:r>
              <a:rPr lang="cs-CZ" sz="3200" b="1" dirty="0" smtClean="0"/>
              <a:t>,</a:t>
            </a:r>
          </a:p>
          <a:p>
            <a:pPr marL="0" indent="0">
              <a:buNone/>
            </a:pPr>
            <a:r>
              <a:rPr lang="cs-CZ" sz="3200" b="1" dirty="0"/>
              <a:t> </a:t>
            </a:r>
            <a:r>
              <a:rPr lang="cs-CZ" sz="3200" b="1" dirty="0" smtClean="0"/>
              <a:t>  </a:t>
            </a:r>
            <a:r>
              <a:rPr lang="it-IT" sz="3200" b="1" dirty="0"/>
              <a:t> </a:t>
            </a:r>
            <a:r>
              <a:rPr lang="it-IT" sz="3200" b="1" dirty="0" smtClean="0">
                <a:hlinkClick r:id="rId7" tooltip="Antonín Dvořák"/>
              </a:rPr>
              <a:t>Antonín </a:t>
            </a:r>
            <a:r>
              <a:rPr lang="it-IT" sz="3200" b="1" dirty="0">
                <a:hlinkClick r:id="rId7" tooltip="Antonín Dvořák"/>
              </a:rPr>
              <a:t>Dvořák</a:t>
            </a:r>
            <a:r>
              <a:rPr lang="it-IT" sz="3200" b="1" dirty="0"/>
              <a:t> </a:t>
            </a:r>
            <a:r>
              <a:rPr lang="cs-CZ" sz="3200" b="1" dirty="0" smtClean="0"/>
              <a:t>romantismus</a:t>
            </a:r>
          </a:p>
          <a:p>
            <a:pPr marL="0" indent="0">
              <a:buNone/>
            </a:pPr>
            <a:endParaRPr lang="cs-CZ" sz="3200" b="1" dirty="0"/>
          </a:p>
          <a:p>
            <a:r>
              <a:rPr lang="cs-CZ" sz="3200" b="1" dirty="0" smtClean="0">
                <a:hlinkClick r:id="rId8" tooltip="Claude Debussy"/>
              </a:rPr>
              <a:t>Claude Debussy</a:t>
            </a:r>
            <a:r>
              <a:rPr lang="cs-CZ" sz="3200" b="1" dirty="0" smtClean="0"/>
              <a:t> impresionismus</a:t>
            </a:r>
            <a:endParaRPr lang="cs-CZ" sz="3200" b="1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9486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60648"/>
            <a:ext cx="42130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Johan Sebastian Bach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827584" y="886717"/>
            <a:ext cx="3312368" cy="4392488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" name="Picture 2" descr="http://littleschoolhouseinthesuburbs.com/wp-content/uploads/2012/04/Bach_7122_lg-1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5686" y="1822821"/>
            <a:ext cx="2297055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465372" y="871449"/>
            <a:ext cx="15969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BAROKO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http://www.vyukovematerialy.cz/prace/rocnik7/fotky/baroko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2302" y="2044852"/>
            <a:ext cx="2772308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187624" y="5443482"/>
            <a:ext cx="15881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Webový odkaz: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04736" y="4412431"/>
            <a:ext cx="13580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Vivaldi" pitchFamily="66" charset="0"/>
              </a:rPr>
              <a:t>Bach</a:t>
            </a:r>
            <a:endParaRPr lang="cs-CZ" sz="4000" b="1" dirty="0">
              <a:solidFill>
                <a:schemeClr val="tx1">
                  <a:lumMod val="65000"/>
                  <a:lumOff val="35000"/>
                </a:schemeClr>
              </a:solidFill>
              <a:latin typeface="Vivaldi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94291" y="5443482"/>
            <a:ext cx="2016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/>
              <a:t>Hallelujah</a:t>
            </a:r>
            <a:r>
              <a:rPr lang="cs-CZ" b="1" dirty="0"/>
              <a:t> - Bach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194584" y="5812814"/>
            <a:ext cx="50738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http://www.youtube.com/watch?v=0S6Tjvaj19Q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0404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7700" y="630001"/>
            <a:ext cx="53270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Wolfgang Amadeus Mozart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757640" y="1412776"/>
            <a:ext cx="3240360" cy="4392488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205" y="2393405"/>
            <a:ext cx="2431230" cy="2431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www.kola.czechian.net/pict/slovnik/portal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852936"/>
            <a:ext cx="1630376" cy="2058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401698" y="2260294"/>
            <a:ext cx="24192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KLASICISMUS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24406" y="5158933"/>
            <a:ext cx="3430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Webový odkaz </a:t>
            </a:r>
            <a:r>
              <a:rPr lang="cs-CZ" sz="1600" b="1" dirty="0" err="1"/>
              <a:t>The</a:t>
            </a:r>
            <a:r>
              <a:rPr lang="cs-CZ" sz="1600" b="1" dirty="0"/>
              <a:t> Best </a:t>
            </a:r>
            <a:r>
              <a:rPr lang="cs-CZ" sz="1600" b="1" dirty="0" err="1"/>
              <a:t>of</a:t>
            </a:r>
            <a:r>
              <a:rPr lang="cs-CZ" sz="1600" b="1" dirty="0"/>
              <a:t> </a:t>
            </a:r>
            <a:r>
              <a:rPr lang="cs-CZ" sz="1600" b="1" dirty="0" smtClean="0"/>
              <a:t>Mozart</a:t>
            </a:r>
            <a:r>
              <a:rPr lang="cs-CZ" b="1" dirty="0" smtClean="0"/>
              <a:t>:</a:t>
            </a:r>
            <a:endParaRPr lang="cs-CZ" b="1" dirty="0"/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211960" y="551222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4"/>
              </a:rPr>
              <a:t>http://www.youtube.com/watch?v=Rb0UmrCXxVA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9479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4736" y="400308"/>
            <a:ext cx="32944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Frederik Chopin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44058" y="1556792"/>
            <a:ext cx="3240360" cy="423396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8" name="Picture 6" descr="Chopin,Frederic Francois Chopin,hudba,hudebníci,klavíristé,muži,osoby,skladatelé,slavní lidé,text,zábav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601" y="2420888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25310" y="1700808"/>
            <a:ext cx="27109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ROMANTISMUS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076" name="Picture 4" descr="http://nd05.jxs.cz/158/852/7da0ab13ab_80391488_o2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1258" y="2215771"/>
            <a:ext cx="2667511" cy="3136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135495" y="5981799"/>
            <a:ext cx="57569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5"/>
              </a:rPr>
              <a:t>http://www.youtube.com/watch?v=DXxADHvfwsk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5674022"/>
            <a:ext cx="4904804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Webový odkaz </a:t>
            </a:r>
            <a:r>
              <a:rPr lang="cs-CZ" sz="1600" b="1" dirty="0"/>
              <a:t>Frederik </a:t>
            </a:r>
            <a:r>
              <a:rPr lang="cs-CZ" sz="1600" b="1" dirty="0" err="1"/>
              <a:t>Shopen</a:t>
            </a:r>
            <a:r>
              <a:rPr lang="cs-CZ" sz="1600" b="1" dirty="0"/>
              <a:t> </a:t>
            </a:r>
            <a:r>
              <a:rPr lang="cs-CZ" sz="1600" b="1" dirty="0" err="1"/>
              <a:t>Mariage</a:t>
            </a:r>
            <a:r>
              <a:rPr lang="cs-CZ" sz="1600" b="1" dirty="0"/>
              <a:t> </a:t>
            </a:r>
            <a:r>
              <a:rPr lang="cs-CZ" sz="1600" b="1" dirty="0" err="1" smtClean="0"/>
              <a:t>D'amour</a:t>
            </a:r>
            <a:r>
              <a:rPr lang="cs-CZ" sz="1600" b="1" dirty="0" smtClean="0"/>
              <a:t>:</a:t>
            </a:r>
            <a:endParaRPr lang="cs-CZ" sz="16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0930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755576" y="692696"/>
            <a:ext cx="43467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Bedřich Smetana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908235" y="5999217"/>
            <a:ext cx="60486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http://www.youtube.com/watch?v=exz6zD056zk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11560" y="1700808"/>
            <a:ext cx="3039506" cy="409445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pc\Desktop\fotky pro Zdenku\sm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2159" y="2302884"/>
            <a:ext cx="1897730" cy="2682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www.kleurplatendroom.nl/wp-content/uploads/2011/05/28-337x46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16832"/>
            <a:ext cx="2520280" cy="3455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88001" y="4972250"/>
            <a:ext cx="17427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  <a:latin typeface="Vivaldi" pitchFamily="66" charset="0"/>
              </a:rPr>
              <a:t>Smetana</a:t>
            </a:r>
            <a:endParaRPr lang="cs-CZ" sz="3600" b="1" dirty="0">
              <a:solidFill>
                <a:schemeClr val="accent3">
                  <a:lumMod val="50000"/>
                </a:schemeClr>
              </a:solidFill>
              <a:latin typeface="Vivaldi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79782" y="5625983"/>
            <a:ext cx="22566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Webový odkaz </a:t>
            </a:r>
            <a:r>
              <a:rPr lang="cs-CZ" sz="1600" b="1" dirty="0" smtClean="0"/>
              <a:t>Vltava</a:t>
            </a:r>
            <a:r>
              <a:rPr lang="cs-CZ" sz="1600" dirty="0" smtClean="0"/>
              <a:t>: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722284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84188" y="548680"/>
            <a:ext cx="32688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Antonín Dvořák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101906" y="1268760"/>
            <a:ext cx="3107217" cy="4257764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http://quotationsbook.com/assets/shared/img/2183/NSRW_Antonin_Dvora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0" y="1844824"/>
            <a:ext cx="2071687" cy="2714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blog.idnes.cz/blog/3438/148910/hradkos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46884"/>
            <a:ext cx="2974605" cy="2110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07704" y="4559449"/>
            <a:ext cx="16562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Viner Hand ITC" pitchFamily="66" charset="0"/>
                <a:cs typeface="MV Boli" pitchFamily="2" charset="0"/>
              </a:rPr>
              <a:t>Dvořák</a:t>
            </a:r>
            <a:endParaRPr lang="cs-CZ" sz="3200" dirty="0">
              <a:solidFill>
                <a:schemeClr val="tx1">
                  <a:lumMod val="75000"/>
                  <a:lumOff val="25000"/>
                </a:schemeClr>
              </a:solidFill>
              <a:latin typeface="Viner Hand ITC" pitchFamily="66" charset="0"/>
              <a:cs typeface="MV Boli" pitchFamily="2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397743" y="5842204"/>
            <a:ext cx="56298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http://www.youtube.com/watch?v=agMaF42TYBo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6565" y="5583375"/>
            <a:ext cx="5254259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Webový odkaz </a:t>
            </a:r>
            <a:r>
              <a:rPr lang="cs-CZ" sz="1600" b="1" dirty="0"/>
              <a:t>Antonín Dvořák - Novosvětská 2. </a:t>
            </a:r>
            <a:r>
              <a:rPr lang="cs-CZ" sz="1600" b="1" dirty="0" smtClean="0"/>
              <a:t>Věta:</a:t>
            </a:r>
            <a:endParaRPr lang="cs-CZ" sz="1600" b="1" dirty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8852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8025" y="620688"/>
            <a:ext cx="30877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Claude </a:t>
            </a:r>
            <a:r>
              <a:rPr lang="cs-CZ" sz="3200" b="1" dirty="0" err="1" smtClean="0">
                <a:solidFill>
                  <a:schemeClr val="accent3">
                    <a:lumMod val="50000"/>
                  </a:schemeClr>
                </a:solidFill>
              </a:rPr>
              <a:t>Debusy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899592" y="6198312"/>
            <a:ext cx="60486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http://www.youtube.com/watch?v=vG-vmVrHOGE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899592" y="1484784"/>
            <a:ext cx="3024336" cy="4176464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pc\Desktop\fotky pro Zdenku\de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660" y="2200078"/>
            <a:ext cx="1800200" cy="27458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</p:pic>
      <p:pic>
        <p:nvPicPr>
          <p:cNvPr id="5" name="Picture 2" descr="http://www.ped.muni.cz/wmus/souteze/veda/janacek/html/pintzkerova/noty1.gif"/>
          <p:cNvPicPr>
            <a:picLocks noChangeAspect="1" noChangeArrowheads="1"/>
          </p:cNvPicPr>
          <p:nvPr/>
        </p:nvPicPr>
        <p:blipFill>
          <a:blip r:embed="rId5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851849"/>
            <a:ext cx="4339233" cy="722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64088" y="2276872"/>
            <a:ext cx="30684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IMPRESIONISMUS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5874677"/>
            <a:ext cx="557485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Webový odkaz </a:t>
            </a:r>
            <a:r>
              <a:rPr lang="fr-FR" sz="1600" b="1" dirty="0" smtClean="0"/>
              <a:t>Claude </a:t>
            </a:r>
            <a:r>
              <a:rPr lang="fr-FR" sz="1600" b="1" dirty="0"/>
              <a:t>Debussy : Clair de Lune, for </a:t>
            </a:r>
            <a:r>
              <a:rPr lang="fr-FR" sz="1600" b="1" dirty="0" smtClean="0"/>
              <a:t>Piano</a:t>
            </a:r>
            <a:r>
              <a:rPr lang="cs-CZ" sz="1600" b="1" dirty="0" smtClean="0"/>
              <a:t>: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59177" y="4953034"/>
            <a:ext cx="13115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accent3">
                    <a:lumMod val="50000"/>
                  </a:schemeClr>
                </a:solidFill>
                <a:latin typeface="Vivaldi" pitchFamily="66" charset="0"/>
              </a:rPr>
              <a:t>Debusy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latin typeface="Vivaldi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554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1747</TotalTime>
  <Words>184</Words>
  <Application>Microsoft Office PowerPoint</Application>
  <PresentationFormat>Předvádění na obrazovce (4:3)</PresentationFormat>
  <Paragraphs>89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Významní skladatelé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Důležitá místa v obci</dc:title>
  <dc:creator>pc</dc:creator>
  <cp:lastModifiedBy>pc</cp:lastModifiedBy>
  <cp:revision>193</cp:revision>
  <dcterms:created xsi:type="dcterms:W3CDTF">2012-11-07T15:42:34Z</dcterms:created>
  <dcterms:modified xsi:type="dcterms:W3CDTF">2013-06-16T09:03:50Z</dcterms:modified>
</cp:coreProperties>
</file>