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4" r:id="rId2"/>
    <p:sldId id="258" r:id="rId3"/>
    <p:sldId id="259" r:id="rId4"/>
    <p:sldId id="262" r:id="rId5"/>
    <p:sldId id="273" r:id="rId6"/>
    <p:sldId id="272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16.6.2013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755576" y="548680"/>
            <a:ext cx="7632848" cy="841248"/>
          </a:xfrm>
        </p:spPr>
        <p:txBody>
          <a:bodyPr>
            <a:normAutofit/>
          </a:bodyPr>
          <a:lstStyle/>
          <a:p>
            <a:pPr algn="ctr"/>
            <a:r>
              <a:rPr lang="cs-CZ" sz="4000" b="1" dirty="0" smtClean="0">
                <a:effectLst/>
                <a:latin typeface="Franklin Gothic Medium" pitchFamily="34" charset="0"/>
              </a:rPr>
              <a:t> DIGITÁLNÍ UČEBNÍ MATERIÁL</a:t>
            </a:r>
            <a:endParaRPr lang="cs-CZ" sz="4000" b="1" dirty="0">
              <a:effectLst/>
              <a:latin typeface="Franklin Gothic Medium" pitchFamily="34" charset="0"/>
            </a:endParaRPr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4294967295"/>
            <p:extLst>
              <p:ext uri="{D42A27DB-BD31-4B8C-83A1-F6EECF244321}">
                <p14:modId xmlns="" xmlns:p14="http://schemas.microsoft.com/office/powerpoint/2010/main" val="2838840197"/>
              </p:ext>
            </p:extLst>
          </p:nvPr>
        </p:nvGraphicFramePr>
        <p:xfrm>
          <a:off x="539552" y="1524196"/>
          <a:ext cx="7992888" cy="4219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58452"/>
                <a:gridCol w="4634436"/>
              </a:tblGrid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Číslo projektu: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kern="12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  <a:ea typeface="+mn-ea"/>
                          <a:cs typeface="+mn-cs"/>
                        </a:rPr>
                        <a:t>CZ.1.07/1.5.00/34.0124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</a:t>
                      </a:r>
                      <a:r>
                        <a:rPr lang="cs-CZ" sz="1400" b="1" i="0" u="none" strike="noStrike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projektu</a:t>
                      </a:r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Škola budoucnosti s využitím IT</a:t>
                      </a:r>
                      <a:endParaRPr kumimoji="0" lang="cs-CZ" sz="1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2">
                            <a:lumMod val="50000"/>
                          </a:schemeClr>
                        </a:solidFill>
                        <a:effectLst/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283834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materiálu: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VY_7_INOVACE_PV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19</a:t>
                      </a:r>
                      <a:endParaRPr lang="cs-CZ" sz="140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Název školy: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Střední průmyslová škola a Střední odborná škola gastronomie a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služeb, Most, p. o.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Předmět: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Potraviny a výživa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Tematický okruh: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Zásady správné výživy a způsoby stravování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Téma: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Léčebná</a:t>
                      </a:r>
                      <a:r>
                        <a:rPr lang="cs-CZ" sz="1400" b="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výživa 4.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Ročník: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3.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Jméno autora: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Ing. Marcela </a:t>
                      </a:r>
                      <a:r>
                        <a:rPr lang="cs-CZ" sz="1400" b="0" dirty="0" err="1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Königová</a:t>
                      </a:r>
                      <a:endParaRPr lang="cs-CZ" sz="1400" b="0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  <a:tr h="306429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Datum tvorby: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b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27.07.2012</a:t>
                      </a:r>
                    </a:p>
                  </a:txBody>
                  <a:tcPr/>
                </a:tc>
              </a:tr>
              <a:tr h="912283">
                <a:tc>
                  <a:txBody>
                    <a:bodyPr/>
                    <a:lstStyle/>
                    <a:p>
                      <a:pPr algn="l" fontAlgn="ctr"/>
                      <a:r>
                        <a:rPr lang="cs-CZ" sz="1400" b="1" i="0" u="none" strike="noStrike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Anotace:</a:t>
                      </a:r>
                      <a:endParaRPr lang="cs-CZ" sz="1400" b="1" i="0" u="none" strike="noStrike" dirty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Prezentace seznamuje žáky  se zásadami a</a:t>
                      </a:r>
                      <a:r>
                        <a:rPr lang="cs-CZ" sz="1400" baseline="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 druhy dietního stravování</a:t>
                      </a:r>
                      <a:r>
                        <a:rPr lang="cs-CZ" sz="1400" dirty="0" smtClean="0">
                          <a:solidFill>
                            <a:schemeClr val="tx2">
                              <a:lumMod val="50000"/>
                            </a:schemeClr>
                          </a:solidFill>
                          <a:latin typeface="Franklin Gothic Medium" pitchFamily="34" charset="0"/>
                        </a:rPr>
                        <a:t>. Materiál je určen pro žáky 3. ročníku obor kuchař, číšník do předmětu „Potraviny a výživa“. Slouží k procvičení učiva na interaktivní tabuli.</a:t>
                      </a:r>
                      <a:endParaRPr lang="cs-CZ" sz="1400" b="0" dirty="0" smtClean="0">
                        <a:solidFill>
                          <a:schemeClr val="tx2">
                            <a:lumMod val="50000"/>
                          </a:schemeClr>
                        </a:solidFill>
                        <a:latin typeface="Franklin Gothic Medium" pitchFamily="34" charset="0"/>
                      </a:endParaRPr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3" name="obrázek 2"/>
          <p:cNvPicPr>
            <a:picLocks noChangeAspect="1" noChangeArrowheads="1"/>
          </p:cNvPicPr>
          <p:nvPr/>
        </p:nvPicPr>
        <p:blipFill>
          <a:blip r:embed="rId2" cstate="print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</a:blip>
          <a:srcRect/>
          <a:stretch>
            <a:fillRect/>
          </a:stretch>
        </p:blipFill>
        <p:spPr bwMode="auto">
          <a:xfrm>
            <a:off x="2267744" y="5684838"/>
            <a:ext cx="4791075" cy="11731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40768"/>
            <a:ext cx="9144000" cy="2304256"/>
          </a:xfrm>
        </p:spPr>
        <p:txBody>
          <a:bodyPr>
            <a:noAutofit/>
            <a:scene3d>
              <a:camera prst="isometricOffAxis1Right"/>
              <a:lightRig rig="threePt" dir="t"/>
            </a:scene3d>
          </a:bodyPr>
          <a:lstStyle/>
          <a:p>
            <a:pPr algn="ctr"/>
            <a:r>
              <a:rPr lang="cs-CZ" sz="8800" b="1" dirty="0" smtClean="0">
                <a:latin typeface="Franklin Gothic Medium" pitchFamily="34" charset="0"/>
              </a:rPr>
              <a:t>LÉČEBNÁ VÝŽIVA 4. </a:t>
            </a:r>
            <a:endParaRPr lang="cs-CZ" sz="8800" b="1" dirty="0">
              <a:latin typeface="Franklin Gothic Medium" pitchFamily="34" charset="0"/>
            </a:endParaRPr>
          </a:p>
        </p:txBody>
      </p:sp>
      <p:pic>
        <p:nvPicPr>
          <p:cNvPr id="1032" name="Picture 8" descr="C:\Documents and Settings\Jarda\Local Settings\Temporary Internet Files\Content.IE5\TZXL0LB3\MC90035905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627784" y="3645024"/>
            <a:ext cx="3816424" cy="30243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OBSAH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2348880"/>
            <a:ext cx="8229600" cy="397572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Léčebné diety speciální</a:t>
            </a:r>
          </a:p>
          <a:p>
            <a:r>
              <a:rPr lang="cs-CZ" sz="2800" b="1" dirty="0" smtClean="0">
                <a:solidFill>
                  <a:schemeClr val="accent2">
                    <a:lumMod val="50000"/>
                  </a:schemeClr>
                </a:solidFill>
                <a:latin typeface="Franklin Gothic Medium" pitchFamily="34" charset="0"/>
              </a:rPr>
              <a:t>Léčebné diety standardizované</a:t>
            </a:r>
          </a:p>
          <a:p>
            <a:endParaRPr lang="cs-CZ" sz="2800" b="1" dirty="0">
              <a:solidFill>
                <a:schemeClr val="accent2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LÉČEBNÉ DIETY SPECIÁLNÍ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Dieta č. 0-S – ČAJOVÁ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Při akutním průjmu</a:t>
            </a:r>
          </a:p>
          <a:p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Dieta č. 1-S – TEKUTÁ VÝŽIVA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Energeticky a biologicky hodnotná</a:t>
            </a:r>
          </a:p>
          <a:p>
            <a:pPr>
              <a:buNone/>
            </a:pPr>
            <a:endParaRPr lang="cs-CZ" sz="32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704088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LÉČEBNÉ DIETY SPECIÁLNÍ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712968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Dieta č. 4-S – </a:t>
            </a:r>
            <a:r>
              <a:rPr lang="cs-CZ" sz="3600" b="1" dirty="0" err="1" smtClean="0">
                <a:solidFill>
                  <a:srgbClr val="FF0000"/>
                </a:solidFill>
                <a:latin typeface="Franklin Gothic Medium" pitchFamily="34" charset="0"/>
              </a:rPr>
              <a:t>S</a:t>
            </a: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 PŘÍSNÝM OMEZENÍM TUKU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Při akutním onemocnění žlučníku, pankreatu a hepatitidy</a:t>
            </a:r>
          </a:p>
          <a:p>
            <a:endParaRPr lang="cs-CZ" sz="32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3600" b="1" dirty="0" smtClean="0">
                <a:solidFill>
                  <a:srgbClr val="FF0000"/>
                </a:solidFill>
                <a:latin typeface="Franklin Gothic Medium" pitchFamily="34" charset="0"/>
              </a:rPr>
              <a:t>Dieta č. 9-S – DIABETICKÁ ŠETŘÍCÍ</a:t>
            </a:r>
          </a:p>
          <a:p>
            <a:r>
              <a:rPr lang="cs-CZ" sz="32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Pro diabetiky</a:t>
            </a:r>
          </a:p>
          <a:p>
            <a:pPr>
              <a:buNone/>
            </a:pPr>
            <a:endParaRPr lang="cs-CZ" sz="3200" b="1" dirty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512" y="692696"/>
            <a:ext cx="8686800" cy="852704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LÉČEBNÉ DIETY STANDARDIZOVANÉ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935480"/>
            <a:ext cx="8496944" cy="4389120"/>
          </a:xfrm>
          <a:effectLst>
            <a:glow rad="228600">
              <a:schemeClr val="accent5">
                <a:satMod val="175000"/>
                <a:alpha val="40000"/>
              </a:schemeClr>
            </a:glow>
            <a:outerShdw blurRad="57150" dist="38100" dir="5400000" algn="ctr" rotWithShape="0">
              <a:schemeClr val="accent4">
                <a:shade val="9000"/>
                <a:satMod val="105000"/>
                <a:alpha val="48000"/>
              </a:schemeClr>
            </a:outerShdw>
          </a:effectLst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>
                <a:solidFill>
                  <a:srgbClr val="FF0000"/>
                </a:solidFill>
                <a:latin typeface="Franklin Gothic Medium" pitchFamily="34" charset="0"/>
              </a:rPr>
              <a:t> </a:t>
            </a: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Používají se vysoce speciální postupy přípravy</a:t>
            </a: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	 pokrmů 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Jsou využívané pouze při léčbě v nemocnicích</a:t>
            </a:r>
          </a:p>
          <a:p>
            <a:endParaRPr lang="cs-CZ" sz="2800" b="1" dirty="0" smtClean="0">
              <a:solidFill>
                <a:srgbClr val="FF0000"/>
              </a:solidFill>
              <a:latin typeface="Franklin Gothic Medium" pitchFamily="34" charset="0"/>
            </a:endParaRPr>
          </a:p>
          <a:p>
            <a:pPr>
              <a:buNone/>
            </a:pPr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Například – </a:t>
            </a:r>
            <a:r>
              <a:rPr lang="cs-CZ" sz="3600" b="1" dirty="0" smtClean="0">
                <a:solidFill>
                  <a:srgbClr val="C00000"/>
                </a:solidFill>
                <a:latin typeface="Franklin Gothic Medium" pitchFamily="34" charset="0"/>
              </a:rPr>
              <a:t>S-BLP – BEZLEPKOVÁ</a:t>
            </a:r>
          </a:p>
          <a:p>
            <a:r>
              <a:rPr lang="cs-CZ" sz="2800" b="1" dirty="0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při alergii na lepek (</a:t>
            </a:r>
            <a:r>
              <a:rPr lang="cs-CZ" sz="2800" b="1" smtClean="0">
                <a:solidFill>
                  <a:schemeClr val="accent1">
                    <a:lumMod val="50000"/>
                  </a:schemeClr>
                </a:solidFill>
                <a:latin typeface="Franklin Gothic Medium" pitchFamily="34" charset="0"/>
              </a:rPr>
              <a:t>celiakie)</a:t>
            </a:r>
            <a:endParaRPr lang="cs-CZ" sz="2800" b="1" dirty="0" smtClean="0">
              <a:solidFill>
                <a:schemeClr val="accent1">
                  <a:lumMod val="50000"/>
                </a:schemeClr>
              </a:solidFill>
              <a:latin typeface="Franklin Gothic Medium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b="1" dirty="0" smtClean="0">
                <a:latin typeface="Franklin Gothic Medium" pitchFamily="34" charset="0"/>
              </a:rPr>
              <a:t>ZDROJE</a:t>
            </a:r>
            <a:endParaRPr lang="cs-CZ" sz="4400" b="1" dirty="0">
              <a:latin typeface="Franklin Gothic Medium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Šebelová, Marie. </a:t>
            </a:r>
            <a:r>
              <a:rPr lang="cs-CZ" sz="2000" i="1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Potraviny a výživa.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  <a:latin typeface="Franklin Gothic Medium" pitchFamily="34" charset="0"/>
              </a:rPr>
              <a:t>Praha: nakladatelství Parta, 2002. ISBN 80-7320-010-4</a:t>
            </a:r>
          </a:p>
          <a:p>
            <a:pPr>
              <a:buNone/>
            </a:pPr>
            <a:endParaRPr lang="cs-CZ" sz="2000" dirty="0" smtClean="0">
              <a:latin typeface="Franklin Gothic Medium" pitchFamily="34" charset="0"/>
            </a:endParaRPr>
          </a:p>
          <a:p>
            <a:pPr>
              <a:buNone/>
            </a:pPr>
            <a:r>
              <a:rPr lang="cs-CZ" sz="2000" b="1" dirty="0" smtClean="0">
                <a:latin typeface="Franklin Gothic Medium" pitchFamily="34" charset="0"/>
              </a:rPr>
              <a:t>Obrázky:</a:t>
            </a:r>
          </a:p>
          <a:p>
            <a:r>
              <a:rPr lang="cs-CZ" sz="2000" dirty="0" smtClean="0">
                <a:latin typeface="Franklin Gothic Medium" pitchFamily="34" charset="0"/>
                <a:hlinkClick r:id="rId2"/>
              </a:rPr>
              <a:t>http://office.</a:t>
            </a:r>
            <a:r>
              <a:rPr lang="cs-CZ" sz="2000" dirty="0" err="1" smtClean="0">
                <a:latin typeface="Franklin Gothic Medium" pitchFamily="34" charset="0"/>
                <a:hlinkClick r:id="rId2"/>
              </a:rPr>
              <a:t>microsoft.com</a:t>
            </a:r>
            <a:r>
              <a:rPr lang="cs-CZ" sz="2000" b="1" dirty="0" smtClean="0">
                <a:latin typeface="Franklin Gothic Medium" pitchFamily="34" charset="0"/>
              </a:rPr>
              <a:t>, </a:t>
            </a:r>
            <a:r>
              <a:rPr lang="cs-CZ" sz="2000" dirty="0" smtClean="0">
                <a:latin typeface="Franklin Gothic Medium" pitchFamily="34" charset="0"/>
              </a:rPr>
              <a:t>Galerie Office, 27.07.2012</a:t>
            </a:r>
          </a:p>
          <a:p>
            <a:endParaRPr lang="cs-CZ" sz="2800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108</TotalTime>
  <Words>170</Words>
  <Application>Microsoft Office PowerPoint</Application>
  <PresentationFormat>Předvádění na obrazovce (4:3)</PresentationFormat>
  <Paragraphs>53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Tok</vt:lpstr>
      <vt:lpstr> DIGITÁLNÍ UČEBNÍ MATERIÁL</vt:lpstr>
      <vt:lpstr>LÉČEBNÁ VÝŽIVA 4. </vt:lpstr>
      <vt:lpstr>OBSAH</vt:lpstr>
      <vt:lpstr>LÉČEBNÉ DIETY SPECIÁLNÍ</vt:lpstr>
      <vt:lpstr>LÉČEBNÉ DIETY SPECIÁLNÍ</vt:lpstr>
      <vt:lpstr>LÉČEBNÉ DIETY STANDARDIZOVANÉ</vt:lpstr>
      <vt:lpstr>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cp:lastModifiedBy>Dum</cp:lastModifiedBy>
  <cp:revision>55</cp:revision>
  <dcterms:modified xsi:type="dcterms:W3CDTF">2013-06-16T12:30:32Z</dcterms:modified>
</cp:coreProperties>
</file>