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2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C3D4FEF-4AF5-4EDB-A995-13331CBE8DEB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46E0530-96FB-4A9A-BF0A-6B8E9EC6D1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CFDF5E-7D75-43DE-BF3F-98E21823410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5A8BA-DECD-4170-A932-24A580FB6FA1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EB6AC-F266-4208-8F8E-D51F0E53E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D83C2-AF8A-49BA-90DB-8C494CD8F3B5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A8E90-4B01-4AD5-987E-B1B15FEA3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C1BE4-B90B-49AE-A594-A766ED0ADC0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1E424-387A-4F0C-8A6E-A51BDA917C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EC419-5CB8-4414-B084-058D0A5B34E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26D5D8-BADF-4BCF-8C87-455DCF72C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0C7E7-AAD5-4428-9F63-DA4C4EAD6D32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E18A0-3BD4-4407-8684-CC902A57DD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86C9F-36A1-4215-BFF4-6A65980CAE6A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DD10B-C193-49EB-881D-3BD4352A8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604CE-7478-4AF5-B2A7-7F265D014AB7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1B791-A811-4D5F-8AB8-A2F47C3B5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1C2B0-4ECB-4C80-8E12-E4C6E568936C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34DC3-D123-4C6B-B142-9DC3A3EDC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747CD-32B1-478C-B902-DF6B167282AC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F7069-608A-4773-B5E7-53019804E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0F12E-34FC-4AF4-A1E6-94A375FC6291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70DF6-4955-4868-9CCC-27201FF602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7DA15-ABEB-488E-8F99-C9074959313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DB6F5-B577-4479-9D59-8D02EFB42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157B20-9BFC-4291-8E1E-EF045A9C08B5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2A0D88-8B1A-4444-BE1F-8CF4241FD8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525" cy="31638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 - Daně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285750"/>
            <a:ext cx="8229600" cy="6192838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Tento digitální učební materiál je zpracován k výuce ekonomiky ve 3. </a:t>
            </a:r>
            <a:r>
              <a:rPr lang="cs-CZ" smtClean="0"/>
              <a:t>ročníku (tematický </a:t>
            </a:r>
            <a:r>
              <a:rPr lang="cs-CZ" dirty="0" smtClean="0"/>
              <a:t>okruh daně a daňová soustava) pro učební obory 65-51-H/01 Kuchař-číšník, 65-51-H/01 Číšník, 65-51-H/01 Kuchař.</a:t>
            </a:r>
          </a:p>
          <a:p>
            <a:pPr fontAlgn="auto">
              <a:spcAft>
                <a:spcPts val="60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vysvětluje, jak stát zasahuje do ekonomiky země svou rozpočtovou politikou, co je to státní rozpočet, jak se stanovuje, co jsou jeho příjmy a výdaje.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Rozpočtová (fiskální) politika státu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Státní rozpočet je využíván jako nástroj státu </a:t>
            </a:r>
            <a:r>
              <a:rPr lang="cs-CZ" smtClean="0">
                <a:latin typeface="Arial" charset="0"/>
              </a:rPr>
              <a:t>     </a:t>
            </a:r>
            <a:r>
              <a:rPr lang="cs-CZ" smtClean="0"/>
              <a:t>k ovlivňování ekonomického a sociálního vývoje</a:t>
            </a:r>
          </a:p>
          <a:p>
            <a:pPr>
              <a:lnSpc>
                <a:spcPct val="90000"/>
              </a:lnSpc>
            </a:pPr>
            <a:r>
              <a:rPr lang="cs-CZ" smtClean="0"/>
              <a:t>Rozpočtovou neboli fiskální politiku provádí vláda a jejím hlavním cílem je zajistit stabilní ekonomický růst, nízkou nezaměstnanost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 a stabilní cenovou hladinu</a:t>
            </a:r>
          </a:p>
          <a:p>
            <a:pPr>
              <a:lnSpc>
                <a:spcPct val="90000"/>
              </a:lnSpc>
            </a:pPr>
            <a:r>
              <a:rPr lang="cs-CZ" smtClean="0"/>
              <a:t>Státní rozpočet je souhrnem plánovaných příjmů a výdajů státu, připravuje ho 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vláda a schvaluje parlament</a:t>
            </a:r>
          </a:p>
        </p:txBody>
      </p:sp>
      <p:pic>
        <p:nvPicPr>
          <p:cNvPr id="17411" name="Picture 4" descr="C:\Users\Jindřiška\AppData\Local\Microsoft\Windows\Temporary Internet Files\Content.IE5\VO0B1D07\MC9002371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5229225"/>
            <a:ext cx="1571625" cy="140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Sestavení rozpočtu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SR může být sestaven jako:</a:t>
            </a:r>
          </a:p>
          <a:p>
            <a:pPr marL="809625" lvl="1" indent="-449263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u="wavy" dirty="0" smtClean="0"/>
              <a:t>Vyrovnaný</a:t>
            </a:r>
            <a:r>
              <a:rPr lang="cs-CZ" dirty="0" smtClean="0"/>
              <a:t>: plánované příjmy = plánované výdaje</a:t>
            </a:r>
          </a:p>
          <a:p>
            <a:pPr marL="809625" lvl="1" indent="-449263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u="wavy" dirty="0" smtClean="0"/>
              <a:t>Přebytkový</a:t>
            </a:r>
            <a:r>
              <a:rPr lang="cs-CZ" dirty="0" smtClean="0"/>
              <a:t>: plánované příjmy &gt; plánované výdaje</a:t>
            </a:r>
          </a:p>
          <a:p>
            <a:pPr marL="809625" lvl="1" indent="-449263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u="wavy" dirty="0" smtClean="0"/>
              <a:t>Schodkový</a:t>
            </a:r>
            <a:r>
              <a:rPr lang="cs-CZ" dirty="0" smtClean="0"/>
              <a:t>: plánované příjmy &lt;plánované výdaje</a:t>
            </a:r>
          </a:p>
          <a:p>
            <a:pPr marL="409575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Předem není možné odhadnout přesnou výši příjmů a výdajů SR</a:t>
            </a:r>
          </a:p>
          <a:p>
            <a:pPr marL="409575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Skutečný výsledek SR na konci roku může být jiný</a:t>
            </a:r>
          </a:p>
        </p:txBody>
      </p:sp>
      <p:pic>
        <p:nvPicPr>
          <p:cNvPr id="18435" name="Picture 3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785813"/>
            <a:ext cx="1814512" cy="152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 descr="C:\Users\Jindřiška\AppData\Local\Microsoft\Windows\Temporary Internet Files\Content.IE5\JOZ8NQ9J\MM90039571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3" y="285750"/>
            <a:ext cx="1169987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Příjmy SR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Daně – rozhodující příjem SR (cca 64 %)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Sociální pojištění (důchodové poj., nemocenské poj., příspěvky na státní politiku zaměstnanosti, zdravotní poj.)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Cla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Příjmy z dříve poskytnutých úvěrů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Příjmy z prodeje státního majetku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Přijaté dotace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Ostatní (kolky, pokuty, penále) </a:t>
            </a:r>
          </a:p>
        </p:txBody>
      </p:sp>
      <p:pic>
        <p:nvPicPr>
          <p:cNvPr id="19459" name="Picture 2" descr="C:\Users\Jindřiška\AppData\Local\Microsoft\Windows\Temporary Internet Files\Content.IE5\3VSWH0VG\MM90028414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38" y="3500438"/>
            <a:ext cx="1484312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Výdaje SR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Transfery (jednostranné převody bez protislužeb) domácnostem (důchody, podpory v </a:t>
            </a:r>
            <a:r>
              <a:rPr lang="cs-CZ" dirty="0" err="1" smtClean="0"/>
              <a:t>nezam</a:t>
            </a:r>
            <a:r>
              <a:rPr lang="cs-CZ" dirty="0" smtClean="0"/>
              <a:t>., sociální dávky atd.)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Dotace podnikům (v zemědělství, dopravě, energetice)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Běžné a investiční výdaje jednotlivých kapitol – doprava, školství, armáda, policie (veřejná spotřeba)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Úroky ze státního dluhu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Ostatní </a:t>
            </a:r>
            <a:endParaRPr lang="cs-CZ" dirty="0"/>
          </a:p>
        </p:txBody>
      </p:sp>
      <p:pic>
        <p:nvPicPr>
          <p:cNvPr id="20483" name="Picture 2" descr="C:\Users\Jindřiška\AppData\Local\Microsoft\Windows\Temporary Internet Files\Content.IE5\JOZ8NQ9J\MC9000566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38" y="4429125"/>
            <a:ext cx="1563687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i="1" smtClean="0"/>
              <a:t>POUŽITÉ ZDROJE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KRÁLOVÁ, Irena. </a:t>
            </a:r>
            <a:r>
              <a:rPr lang="cs-CZ" sz="2000" i="1" smtClean="0"/>
              <a:t>Makroekonomie a hospodářská politika státu: pro střední a vyšší hotelové školy</a:t>
            </a:r>
            <a:r>
              <a:rPr lang="cs-CZ" sz="2000" smtClean="0"/>
              <a:t>. 1. vyd. Praha: Fortuna, 2010, 175 s. ISBN 978-80-7373-062-8. </a:t>
            </a:r>
          </a:p>
          <a:p>
            <a:r>
              <a:rPr lang="cs-CZ" sz="2000" smtClean="0"/>
              <a:t>PALYZOVÁ, Martina a Romana LEŠENAROVÁ. </a:t>
            </a:r>
            <a:r>
              <a:rPr lang="cs-CZ" sz="2000" i="1" smtClean="0"/>
              <a:t>Ekonomika 3 pro střední a vyšší hotelové školy</a:t>
            </a:r>
            <a:r>
              <a:rPr lang="cs-CZ" sz="2000" smtClean="0"/>
              <a:t>. 1. vyd. Praha: Fortuna, 2004, 159 s. ISBN 80-716-8897-5. 75 s. ISBN 978-80-7373-062-8</a:t>
            </a:r>
          </a:p>
          <a:p>
            <a:r>
              <a:rPr lang="cs-CZ" sz="2000" smtClean="0"/>
              <a:t>PAVELKA, Tomáš. </a:t>
            </a:r>
            <a:r>
              <a:rPr lang="cs-CZ" sz="2000" i="1" smtClean="0"/>
              <a:t>Makroekonomie: základní kurz</a:t>
            </a:r>
            <a:r>
              <a:rPr lang="cs-CZ" sz="2000" smtClean="0"/>
              <a:t>. Vyd. 3. Slaný: Melandrium, 2007, 278 s. ISBN 978-80-86175-58-4. </a:t>
            </a:r>
            <a:endParaRPr lang="cs-CZ" sz="2000" smtClean="0">
              <a:latin typeface="Arial" charset="0"/>
            </a:endParaRPr>
          </a:p>
          <a:p>
            <a:r>
              <a:rPr lang="cs-CZ" sz="2000" smtClean="0"/>
              <a:t>www.office.microsoft.com</a:t>
            </a:r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374</Words>
  <PresentationFormat>On-screen Show (4:3)</PresentationFormat>
  <Paragraphs>51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sady Office</vt:lpstr>
      <vt:lpstr>Snímek 1</vt:lpstr>
      <vt:lpstr>Snímek 2</vt:lpstr>
      <vt:lpstr>Rozpočtová (fiskální) politika státu</vt:lpstr>
      <vt:lpstr>Sestavení rozpočtu</vt:lpstr>
      <vt:lpstr>Příjmy SR</vt:lpstr>
      <vt:lpstr>Výdaje SR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</dc:creator>
  <cp:lastModifiedBy>DUM</cp:lastModifiedBy>
  <cp:revision>26</cp:revision>
  <dcterms:created xsi:type="dcterms:W3CDTF">2013-01-13T17:05:29Z</dcterms:created>
  <dcterms:modified xsi:type="dcterms:W3CDTF">2013-06-16T16:34:14Z</dcterms:modified>
</cp:coreProperties>
</file>