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64" r:id="rId3"/>
    <p:sldId id="256" r:id="rId4"/>
    <p:sldId id="260" r:id="rId5"/>
    <p:sldId id="262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43A0D36-832D-4C52-A6A4-E1A0519D4EFE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8EFC7E-0032-421C-A35B-E4E7F4502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6549D1-3E7F-4DED-9955-B1F8B9D5D56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7C091-BE97-42E2-B566-2071E4F1FD04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563AD-7B5E-4C2D-810F-4B78730DC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2BAC6-14A5-4D5B-8FE9-397C682255FA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261F0-3675-4AD0-A3BC-8293AA5C14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7C6E3-765D-480C-A168-252A2CCD4A0E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B5273-0B6B-4F33-9856-7EC45B9F5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D40DB-8A64-41D3-A992-62E2EDF8DC1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EDBD4-6395-4C25-9EF2-82F3F6B71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76CF8-9024-4562-89B0-F7C16049C7A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4B224-2B8E-4817-A8C4-A3AB18804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09735-A9AD-42FE-8714-69557F8BF040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7F992-DD27-4435-A0EA-B2316380F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F0527-C217-468B-8129-6844D9D28A07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B4BD4-FFE8-4EFA-A0F9-09258DC7B8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54B83-6658-48C6-9127-50BFB2790EA1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298FB-1DE7-4D1C-A03A-4D7FADF60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2104E-AF96-4B41-A64D-7BA869173E20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61F00-4E18-45B0-850A-306750E71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2C498-6F96-4059-9135-D768599E64F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5B147-944A-40F4-B25E-D627C5340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A37C0-A708-40D7-859F-FA1BE7DBAA1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0116F-E0FD-48AD-B7B6-3EB78B1CB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D4C132-3563-46D9-8E64-95BCDE9BE6C1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05AF33-23F7-41C6-9D06-EC5C7753E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 </a:t>
                      </a:r>
                      <a:r>
                        <a:rPr lang="cs-CZ" dirty="0" err="1" smtClean="0"/>
                        <a:t>Baronová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Daně, zdravotní a sociální pojištění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285750"/>
            <a:ext cx="8229600" cy="619283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digitální učební materiál je zpracován k výuce ekonomiky ve 3. ročníku (tematický okruh daně a daňová soustava) pro učební obory 65-51-H/01 Kuchař-číšník, 65-51-H/01 Číšník, 65-51-H/01 Kuchař.</a:t>
            </a:r>
          </a:p>
          <a:p>
            <a:pPr fontAlgn="auto">
              <a:spcAft>
                <a:spcPts val="60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dává přehled o zákonném pojištění občanů ČR a vysvětluje, co je zdravotní pojištění, k čemu je určeno, kdo je jeho plátcem a jak se stanoví.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2800" u="sng" smtClean="0"/>
              <a:t>POJISTNÉ na zákonné </a:t>
            </a:r>
            <a:r>
              <a:rPr lang="cs-CZ" sz="2800" b="1" u="sng" smtClean="0"/>
              <a:t>zdravotní</a:t>
            </a:r>
            <a:r>
              <a:rPr lang="cs-CZ" sz="2800" u="sng" smtClean="0"/>
              <a:t> a </a:t>
            </a:r>
            <a:r>
              <a:rPr lang="cs-CZ" sz="2800" b="1" u="sng" smtClean="0"/>
              <a:t>sociální</a:t>
            </a:r>
            <a:r>
              <a:rPr lang="cs-CZ" sz="2800" u="sng" smtClean="0"/>
              <a:t> zabezpečení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4294967295"/>
          </p:nvPr>
        </p:nvSpPr>
        <p:spPr>
          <a:xfrm>
            <a:off x="304800" y="1643063"/>
            <a:ext cx="8686800" cy="4437062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800" u="sng" smtClean="0"/>
              <a:t>Zákonné zdravotní 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800" u="sng" smtClean="0"/>
              <a:t>a sociální zabezpečení</a:t>
            </a:r>
            <a:r>
              <a:rPr lang="cs-CZ" sz="2800" smtClean="0"/>
              <a:t>        </a:t>
            </a:r>
            <a:r>
              <a:rPr lang="cs-CZ" sz="2800" b="1" smtClean="0"/>
              <a:t>všeobecné zdrav. pojištění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				  </a:t>
            </a:r>
            <a:r>
              <a:rPr lang="cs-CZ" sz="2400" smtClean="0"/>
              <a:t>(vchází do rozpočtů zdrav. pojišťoven)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000" smtClean="0"/>
              <a:t>				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000" smtClean="0"/>
              <a:t>				    </a:t>
            </a:r>
            <a:r>
              <a:rPr lang="cs-CZ" sz="2800" b="1" smtClean="0"/>
              <a:t>sociální zabezpečení </a:t>
            </a:r>
            <a:r>
              <a:rPr lang="cs-CZ" sz="2000" smtClean="0"/>
              <a:t>	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000" smtClean="0"/>
              <a:t>				    </a:t>
            </a:r>
            <a:r>
              <a:rPr lang="cs-CZ" sz="2400" smtClean="0"/>
              <a:t>(samostatné kapitoly SR)		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1600" smtClean="0"/>
              <a:t>						</a:t>
            </a:r>
            <a:r>
              <a:rPr lang="cs-CZ" sz="2000" smtClean="0"/>
              <a:t>důchodové poj.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000" smtClean="0"/>
              <a:t>					 	stát. politika zaměstnanosti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2000" smtClean="0"/>
              <a:t>					   	nemocenské poj.	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endParaRPr lang="cs-CZ" sz="2000" smtClean="0"/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endParaRPr lang="cs-CZ" sz="2000" smtClean="0"/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endParaRPr lang="cs-CZ" sz="2000" smtClean="0"/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endParaRPr lang="cs-CZ" sz="2000" smtClean="0"/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endParaRPr lang="cs-CZ" sz="2000" smtClean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643313" y="2357438"/>
            <a:ext cx="500062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rot="16200000" flipH="1">
            <a:off x="3393281" y="2607470"/>
            <a:ext cx="1000125" cy="5000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143500" y="4214813"/>
            <a:ext cx="642938" cy="2857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rot="16200000" flipH="1">
            <a:off x="5143500" y="4214813"/>
            <a:ext cx="571500" cy="5715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143500" y="4214813"/>
            <a:ext cx="6445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7416" name="Picture 6" descr="C:\Users\Jindřiška\AppData\Local\Microsoft\Windows\Temporary Internet Files\Content.IE5\4XBYK4QA\MC90023213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4143375"/>
            <a:ext cx="1420813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b="1" smtClean="0"/>
              <a:t>Všeobecné zdravotní pojištění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000625"/>
          </a:xfrm>
        </p:spPr>
        <p:txBody>
          <a:bodyPr>
            <a:no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3000" smtClean="0"/>
              <a:t> Je druh zákonného pojištění, které je určeno</a:t>
            </a:r>
            <a:r>
              <a:rPr lang="cs-CZ" sz="3000" smtClean="0">
                <a:latin typeface="Arial" charset="0"/>
              </a:rPr>
              <a:t>                </a:t>
            </a:r>
            <a:r>
              <a:rPr lang="cs-CZ" sz="3000" smtClean="0"/>
              <a:t> k základnímu zdravotnímu zabezpečení občanů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3000" smtClean="0"/>
              <a:t> je povinné pro každého občana České republiky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3000" smtClean="0"/>
              <a:t> </a:t>
            </a:r>
            <a:r>
              <a:rPr lang="cs-CZ" sz="3000" u="sng" smtClean="0"/>
              <a:t>Plátci jsou</a:t>
            </a:r>
            <a:r>
              <a:rPr lang="cs-CZ" sz="3000" smtClean="0"/>
              <a:t>:</a:t>
            </a:r>
          </a:p>
          <a:p>
            <a:pPr marL="400050" lvl="1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</a:pPr>
            <a:r>
              <a:rPr lang="cs-CZ" sz="3000" smtClean="0"/>
              <a:t>zaměstnanec (pojistné odvádí zaměstnavatel 	srážkami z platu)</a:t>
            </a:r>
          </a:p>
          <a:p>
            <a:pPr marL="400050" lvl="1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</a:pPr>
            <a:r>
              <a:rPr lang="cs-CZ" sz="3000" smtClean="0"/>
              <a:t>zaměstnavatel </a:t>
            </a:r>
          </a:p>
          <a:p>
            <a:pPr marL="400050" lvl="1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</a:pPr>
            <a:r>
              <a:rPr lang="cs-CZ" sz="3000" smtClean="0"/>
              <a:t>OSVČ (mají příjmy z podnikání nebo jiné 	samostatně výdělečné činnosti)</a:t>
            </a:r>
          </a:p>
          <a:p>
            <a:pPr marL="400050" lvl="1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</a:pPr>
            <a:r>
              <a:rPr lang="cs-CZ" sz="3000" smtClean="0"/>
              <a:t>stát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endParaRPr lang="cs-CZ" sz="3000" smtClean="0"/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endParaRPr lang="cs-CZ" sz="3000" smtClean="0"/>
          </a:p>
          <a:p>
            <a:pPr marL="0" indent="0">
              <a:spcAft>
                <a:spcPts val="600"/>
              </a:spcAft>
              <a:buFont typeface="Wingdings" pitchFamily="2" charset="2"/>
              <a:buChar char="q"/>
            </a:pPr>
            <a:endParaRPr lang="cs-CZ" sz="3000" smtClean="0"/>
          </a:p>
          <a:p>
            <a:pPr marL="400050" lvl="1" indent="0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</a:pPr>
            <a:endParaRPr lang="cs-CZ" sz="2600" smtClean="0"/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z="3000" smtClean="0"/>
              <a:t>	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z="3000" smtClean="0"/>
              <a:t>	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z="3000" smtClean="0"/>
              <a:t>	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z="3000" smtClean="0"/>
              <a:t>	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54832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Je-li plátcem pojistného stát, hovoříme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o </a:t>
            </a:r>
            <a:r>
              <a:rPr lang="cs-CZ" b="1" smtClean="0"/>
              <a:t>státním pojištěnci</a:t>
            </a:r>
            <a:r>
              <a:rPr lang="cs-CZ" smtClean="0"/>
              <a:t>. Jsou to děti, studenti, důchodci, nezaměstnaní, trestanci a ženy na mateřské dovolené</a:t>
            </a:r>
          </a:p>
          <a:p>
            <a:pPr>
              <a:buFont typeface="Wingdings" pitchFamily="2" charset="2"/>
              <a:buChar char="Ø"/>
            </a:pPr>
            <a:r>
              <a:rPr lang="cs-CZ" i="1" smtClean="0"/>
              <a:t>Výše pojistného zdravotního pojištění je </a:t>
            </a:r>
            <a:r>
              <a:rPr lang="cs-CZ" b="1" i="1" smtClean="0"/>
              <a:t>13,5 %</a:t>
            </a:r>
            <a:r>
              <a:rPr lang="cs-CZ" i="1" smtClean="0"/>
              <a:t> z vyměřovacího základu. 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/>
              <a:t>Pro zaměstnance je vyměřovacím základem hrubá mzda, z níž zaměstnavatel strhává 4,5 %, </a:t>
            </a:r>
            <a:r>
              <a:rPr lang="cs-CZ" smtClean="0"/>
              <a:t>dalších 9 % připlácí jako vedlejší náklad práce k hrubé mzdě.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 Zdravotní pojištění </a:t>
            </a:r>
            <a:r>
              <a:rPr lang="cs-CZ" b="1" dirty="0" smtClean="0"/>
              <a:t>je určeno k základnímu zdravotnímu zabezpečení občanů: </a:t>
            </a:r>
          </a:p>
          <a:p>
            <a:pPr marL="400050" lvl="1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  <a:defRPr/>
            </a:pPr>
            <a:r>
              <a:rPr lang="cs-CZ" sz="3000" dirty="0" smtClean="0"/>
              <a:t>diagnostická, ambulantní a ústavní péče </a:t>
            </a:r>
          </a:p>
          <a:p>
            <a:pPr marL="400050" lvl="1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  <a:defRPr/>
            </a:pPr>
            <a:r>
              <a:rPr lang="cs-CZ" sz="3000" dirty="0" smtClean="0"/>
              <a:t>léky a zdravotní technika</a:t>
            </a:r>
          </a:p>
          <a:p>
            <a:pPr marL="400050" lvl="1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  <a:defRPr/>
            </a:pPr>
            <a:r>
              <a:rPr lang="cs-CZ" sz="3000" dirty="0" smtClean="0"/>
              <a:t>doprava nemocných</a:t>
            </a:r>
          </a:p>
          <a:p>
            <a:pPr marL="400050" lvl="1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"/>
              <a:defRPr/>
            </a:pPr>
            <a:r>
              <a:rPr lang="cs-CZ" sz="3000" dirty="0" smtClean="0"/>
              <a:t>lázeňská péče</a:t>
            </a:r>
          </a:p>
          <a:p>
            <a:pPr marL="0" indent="0" fontAlgn="auto"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Na některé léky a zákroky pacient připlácí.</a:t>
            </a:r>
          </a:p>
          <a:p>
            <a:pPr marL="0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Zdravotní pojištění se platí soukromým zdravotním pojišťovnám, kterých v současné době působí na našem území devět.</a:t>
            </a:r>
          </a:p>
          <a:p>
            <a:pPr marL="0" indent="0" fontAlgn="auto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smtClean="0"/>
              <a:t>Použité 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MACH, Josef. </a:t>
            </a:r>
            <a:r>
              <a:rPr lang="cs-CZ" sz="2000" i="1" smtClean="0"/>
              <a:t>Ekonomika pro střední odborná učiliště obor kuchař/číšník</a:t>
            </a:r>
            <a:r>
              <a:rPr lang="cs-CZ" sz="2000" smtClean="0"/>
              <a:t>. Vyd. 1. Praha: Fortuna, 2000. ISBN 80-716-8729-4. </a:t>
            </a:r>
          </a:p>
          <a:p>
            <a:r>
              <a:rPr lang="cs-CZ" sz="2000" smtClean="0"/>
              <a:t>Zdravotní pojištění. [online]. [cit. 2013-01-03]. Dostupné z: http://www.mesec.cz/dane/zdravotni-pojisteni/pruvodce/ </a:t>
            </a:r>
            <a:endParaRPr lang="cs-CZ" sz="2000" smtClean="0">
              <a:latin typeface="Arial" charset="0"/>
            </a:endParaRPr>
          </a:p>
          <a:p>
            <a:r>
              <a:rPr lang="cs-CZ" sz="2000" smtClean="0"/>
              <a:t>www.ofice.microsoft.com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343</Words>
  <PresentationFormat>On-screen Show (4:3)</PresentationFormat>
  <Paragraphs>65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Calibri</vt:lpstr>
      <vt:lpstr>Arial</vt:lpstr>
      <vt:lpstr>Times New Roman</vt:lpstr>
      <vt:lpstr>Wingdings 2</vt:lpstr>
      <vt:lpstr>Wingdings</vt:lpstr>
      <vt:lpstr>Motiv sady Office</vt:lpstr>
      <vt:lpstr>Snímek 1</vt:lpstr>
      <vt:lpstr>Snímek 2</vt:lpstr>
      <vt:lpstr>POJISTNÉ na zákonné zdravotní a sociální zabezpečení</vt:lpstr>
      <vt:lpstr>Všeobecné zdravotní pojištění 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28</cp:revision>
  <dcterms:created xsi:type="dcterms:W3CDTF">2013-03-29T15:27:51Z</dcterms:created>
  <dcterms:modified xsi:type="dcterms:W3CDTF">2013-06-16T16:40:02Z</dcterms:modified>
</cp:coreProperties>
</file>