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66" r:id="rId3"/>
    <p:sldId id="257" r:id="rId4"/>
    <p:sldId id="261" r:id="rId5"/>
    <p:sldId id="258" r:id="rId6"/>
    <p:sldId id="262" r:id="rId7"/>
    <p:sldId id="259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6D7D82C-DC27-47A4-A537-0ADFA234A538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F5A584E-F117-4402-B32A-67D6E74AA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FE043BE-34DC-401D-A63C-E209C6F3443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9FFD8-97E6-4BD8-BA3E-31431E2778FC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04C67-1B53-45E7-9EAD-6B0A5CDDB2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10E93-AB50-4061-A357-785CDECBC68C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70964-620D-4D05-A822-F88502F2E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77439-ABCF-4EBD-8548-024EF066159F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188ED-D7DC-40F7-B356-E1807D9094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B6297-6B6F-4D5F-BE0B-08CA6C0DBA97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F3F7C-E003-4159-BE13-2EA2001E0B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3296E-E22A-483E-8567-BAF33BDD6243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21F71-9412-4062-B169-90D4D751E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46BE0-FB22-4F1D-BBE9-8D50DF1B627B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1681-50E9-4F17-B447-9BEC04E796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EF870-2B23-4F8E-BE7A-9FE1B184318F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E9172-D61C-47EA-9933-4F3AA13FA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C62A6-8BF7-44D8-8658-1443652F71FF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75883-4F42-4C2A-AD60-B81EF938BF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FA65B-541F-422B-AEEA-B143D9E7F0A6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FD4A8-26F4-47A3-8F41-5315CF3D3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E13C4-9141-4A20-A0C7-3DBCF10ED59A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C98E1-08E1-4AD1-82B4-58C25AD03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5F6A5-B351-495E-8C67-9C9E54E1FFDE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9ACD4-8311-42CA-8C4D-0569A4734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16F010-C6B5-4F4D-A354-00A517206FBD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A83378-DF94-4518-AFED-270B0FB61A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525" cy="3163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Ing. Jindřiška</a:t>
                      </a:r>
                      <a:r>
                        <a:rPr lang="cs-CZ" baseline="0" dirty="0" smtClean="0"/>
                        <a:t> Baronová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Ekonomika - Daně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ČK3B</a:t>
                      </a:r>
                      <a:r>
                        <a:rPr lang="cs-CZ" baseline="0" dirty="0" smtClean="0"/>
                        <a:t> – III. ročník, učební obor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Únor</a:t>
                      </a:r>
                      <a:r>
                        <a:rPr lang="cs-CZ" baseline="0" dirty="0" smtClean="0"/>
                        <a:t>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88" y="285750"/>
            <a:ext cx="8229600" cy="6192838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b="1" dirty="0" smtClean="0"/>
              <a:t>Anotace: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Tento digitální učební materiál je zpracován k výuce ekonomiky ve 3. ročníku (tematický okruh daně a daňová soustava) pro učební obory 65-51-H/01 Kuchař-číšník, 65-51-H/01 Číšník, 65-51-H/01 Kuchař.</a:t>
            </a:r>
          </a:p>
          <a:p>
            <a:pPr fontAlgn="auto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cs-CZ" dirty="0" smtClean="0"/>
              <a:t>	Materiál charakterizuje daň dědickou, darovací a z převodu nemovitostí; kdo je poplatníkem, co je předmětem a jaká je výše daně.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b="1" dirty="0" smtClean="0"/>
              <a:t>Metodické pokyny: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Materiál je vytvořen jako prezentace v programu MS PowerPoint. Pro jeho využití je potřeba mít k dispozici počítač nebo notebook, dataprojektor, promítací plochu a příslušné programové vybavení.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0" fontAlgn="auto" hangingPunct="0">
              <a:spcAft>
                <a:spcPts val="0"/>
              </a:spcAft>
              <a:defRPr/>
            </a:pPr>
            <a:r>
              <a:rPr lang="cs-CZ" sz="3600" cap="all" dirty="0" smtClean="0">
                <a:effectLst>
                  <a:reflection blurRad="12700" stA="48000" endA="300" endPos="55000" dir="5400000" sy="-90000" algn="bl" rotWithShape="0"/>
                </a:effectLst>
              </a:rPr>
              <a:t>Daň dědická</a:t>
            </a:r>
            <a:endParaRPr lang="cs-CZ" sz="3600" cap="all" dirty="0"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20484" name="Zástupný symbol pro obsah 5"/>
          <p:cNvSpPr>
            <a:spLocks noGrp="1"/>
          </p:cNvSpPr>
          <p:nvPr>
            <p:ph idx="1"/>
          </p:nvPr>
        </p:nvSpPr>
        <p:spPr>
          <a:xfrm>
            <a:off x="285750" y="1643063"/>
            <a:ext cx="8686800" cy="471487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800" dirty="0" smtClean="0"/>
              <a:t>Poplatníkem je ten, kdo nabyl dědictví, tj. dědic.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800" dirty="0" smtClean="0"/>
              <a:t>Předmětem daně je nabytí majetku děděním.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800" dirty="0" smtClean="0"/>
              <a:t>Její výše závisí na velikosti dědictví a vztahu dědice k zůstaviteli.</a:t>
            </a:r>
          </a:p>
          <a:p>
            <a:pPr fontAlgn="auto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3800" dirty="0" smtClean="0"/>
              <a:t>Od daně je osvobozeno dědictví mezi příbuznými osobami zařazenými v I. a II. skupině </a:t>
            </a:r>
            <a:r>
              <a:rPr lang="cs-CZ" sz="3800" i="1" dirty="0" smtClean="0"/>
              <a:t>(viz dále).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i="1" dirty="0" smtClean="0"/>
              <a:t>Cena majetku nabytého dědicem se snižuje o prokázané dluhy zůstavitele, cenu majetku osvobozeného od dědické daně a přiměřené náklady spojené s pohřbem zůstavitele.</a:t>
            </a:r>
          </a:p>
        </p:txBody>
      </p:sp>
      <p:pic>
        <p:nvPicPr>
          <p:cNvPr id="17411" name="Picture 4" descr="C:\Users\Jindřiška\AppData\Local\Microsoft\Windows\Temporary Internet Files\Content.IE5\4XBYK4QA\MC90043367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688" y="500063"/>
            <a:ext cx="16113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0" fontAlgn="auto" hangingPunct="0">
              <a:spcAft>
                <a:spcPts val="0"/>
              </a:spcAft>
              <a:defRPr/>
            </a:pPr>
            <a:r>
              <a:rPr lang="cs-CZ" sz="3600" cap="all" dirty="0">
                <a:effectLst>
                  <a:reflection blurRad="12700" stA="48000" endA="300" endPos="55000" dir="5400000" sy="-90000" algn="bl" rotWithShape="0"/>
                </a:effectLst>
              </a:rPr>
              <a:t>Daň</a:t>
            </a:r>
            <a:r>
              <a:rPr lang="cs-CZ" sz="36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cs-CZ" sz="3600" cap="all" dirty="0">
                <a:effectLst>
                  <a:reflection blurRad="12700" stA="48000" endA="300" endPos="55000" dir="5400000" sy="-90000" algn="bl" rotWithShape="0"/>
                </a:effectLst>
              </a:rPr>
              <a:t>darovací</a:t>
            </a:r>
          </a:p>
        </p:txBody>
      </p:sp>
      <p:sp>
        <p:nvSpPr>
          <p:cNvPr id="5" name="Zástupný symbol pro obsah 5"/>
          <p:cNvSpPr txBox="1"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0" fontAlgn="auto" hangingPunct="0"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cs-CZ" dirty="0" smtClean="0"/>
              <a:t>Poplatníkem je nabyvatel, tj. ten, kdo byl obdarován.</a:t>
            </a:r>
          </a:p>
          <a:p>
            <a:pPr eaLnBrk="0" fontAlgn="auto" hangingPunct="0"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cs-CZ" dirty="0" smtClean="0"/>
              <a:t>Předmětem je bezúplatné nabytí movitého majetku.</a:t>
            </a:r>
            <a:endParaRPr lang="cs-CZ" dirty="0"/>
          </a:p>
          <a:p>
            <a:pPr eaLnBrk="0" fontAlgn="auto" hangingPunct="0"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cs-CZ" dirty="0" smtClean="0"/>
              <a:t>Výše daně závisí </a:t>
            </a:r>
            <a:r>
              <a:rPr lang="cs-CZ" dirty="0"/>
              <a:t>na hodnotě daru a vztahu mezi dárcem a obdarovaným</a:t>
            </a:r>
            <a:r>
              <a:rPr lang="cs-CZ" dirty="0" smtClean="0"/>
              <a:t>.</a:t>
            </a:r>
          </a:p>
          <a:p>
            <a:pPr eaLnBrk="0" fontAlgn="auto" hangingPunct="0"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r>
              <a:rPr lang="cs-CZ" dirty="0" smtClean="0"/>
              <a:t>Od daně je osvobozeno zejména nabytí věcí osobní potřeby, pokud hodnota majetku nepřekročí u osob I. skupiny částku 1 mil. Kč.</a:t>
            </a:r>
            <a:endParaRPr lang="cs-CZ" dirty="0"/>
          </a:p>
          <a:p>
            <a:pPr eaLnBrk="0" fontAlgn="auto" hangingPunct="0"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/>
            </a:pPr>
            <a:endParaRPr lang="cs-CZ" dirty="0"/>
          </a:p>
        </p:txBody>
      </p:sp>
      <p:pic>
        <p:nvPicPr>
          <p:cNvPr id="18435" name="Picture 7" descr="C:\Users\Jindřiška\AppData\Local\Microsoft\Windows\Temporary Internet Files\Content.IE5\JOZ8NQ9J\MP9004331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428625"/>
            <a:ext cx="12858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9" descr="C:\Users\Jindřiška\AppData\Local\Microsoft\Windows\Temporary Internet Files\Content.IE5\JOZ8NQ9J\MC900441324[1].png"/>
          <p:cNvPicPr>
            <a:picLocks noChangeAspect="1" noChangeArrowheads="1"/>
          </p:cNvPicPr>
          <p:nvPr/>
        </p:nvPicPr>
        <p:blipFill>
          <a:blip r:embed="rId3"/>
          <a:srcRect t="20000" b="13333"/>
          <a:stretch>
            <a:fillRect/>
          </a:stretch>
        </p:blipFill>
        <p:spPr bwMode="auto">
          <a:xfrm>
            <a:off x="7215188" y="3786188"/>
            <a:ext cx="107156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5"/>
          <p:cNvSpPr>
            <a:spLocks noGrp="1"/>
          </p:cNvSpPr>
          <p:nvPr>
            <p:ph idx="1"/>
          </p:nvPr>
        </p:nvSpPr>
        <p:spPr>
          <a:xfrm>
            <a:off x="304800" y="642938"/>
            <a:ext cx="8686800" cy="5437187"/>
          </a:xfrm>
        </p:spPr>
        <p:txBody>
          <a:bodyPr/>
          <a:lstStyle/>
          <a:p>
            <a:r>
              <a:rPr lang="cs-CZ" b="1" smtClean="0"/>
              <a:t>Pro účely výpočtu daně dědické, daně darovací a daně z převodu nemovitostí jsou osoby zařazeny do tří skupin vyjadřujících vztah poplatníka k zůstaviteli, dárci (obdarovanému) nebo nabyvateli (převodci):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spcAft>
                <a:spcPts val="1200"/>
              </a:spcAft>
            </a:pPr>
            <a:r>
              <a:rPr lang="cs-CZ" sz="2800" u="sng" smtClean="0"/>
              <a:t>I. skupina:</a:t>
            </a:r>
            <a:r>
              <a:rPr lang="cs-CZ" sz="2800" smtClean="0"/>
              <a:t> příbuzní v řadě přímé a manželé.</a:t>
            </a:r>
          </a:p>
          <a:p>
            <a:pPr marL="630238" lvl="1" indent="-269875">
              <a:lnSpc>
                <a:spcPct val="80000"/>
              </a:lnSpc>
              <a:buFont typeface="Wingdings" pitchFamily="2" charset="2"/>
              <a:buChar char="ü"/>
            </a:pPr>
            <a:r>
              <a:rPr lang="cs-CZ" smtClean="0"/>
              <a:t>Sazba daně činí např. do hodnoty 1.000.000 Kč 1 %.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5546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800" u="sng" smtClean="0"/>
              <a:t>II. Skupina:</a:t>
            </a:r>
            <a:r>
              <a:rPr lang="cs-CZ" sz="2800" smtClean="0"/>
              <a:t> příbuzní v řadě pobočné (sourozenci, synovci, neteře, strýcové a tety), manželé dětí (zeťové a snachy), děti a rodiče manžela, manželé rodičů a další osoby, žijící ve společné domácnosti </a:t>
            </a:r>
          </a:p>
          <a:p>
            <a:pPr marL="360363" lvl="1" indent="0">
              <a:lnSpc>
                <a:spcPct val="80000"/>
              </a:lnSpc>
              <a:spcAft>
                <a:spcPts val="1200"/>
              </a:spcAft>
              <a:buFont typeface="Arial" charset="0"/>
              <a:buNone/>
            </a:pPr>
            <a:r>
              <a:rPr lang="cs-CZ" i="1" smtClean="0"/>
              <a:t>(</a:t>
            </a:r>
            <a:r>
              <a:rPr lang="cs-CZ" sz="2200" i="1" smtClean="0"/>
              <a:t>které s nabyvatelem, dárcem nebo zůstavitelem žily nejméně po dobu jednoho roku před převodem nebo smrtí zůstavitele ve společné domácnosti a které z tohoto důvodu pečovaly o společnou domácnost nebo byly odkázány výživou na nabyvatele, dárce nebo zůstavitele).</a:t>
            </a:r>
          </a:p>
          <a:p>
            <a:pPr marL="360363" lvl="1" indent="0">
              <a:lnSpc>
                <a:spcPct val="80000"/>
              </a:lnSpc>
              <a:buFont typeface="Wingdings" pitchFamily="2" charset="2"/>
              <a:buChar char="ü"/>
            </a:pPr>
            <a:r>
              <a:rPr lang="cs-CZ" smtClean="0"/>
              <a:t>Sazba daně činí např. do hodnoty 1.000.000 Kč</a:t>
            </a:r>
            <a:r>
              <a:rPr lang="cs-CZ" smtClean="0">
                <a:latin typeface="Arial" charset="0"/>
              </a:rPr>
              <a:t>                </a:t>
            </a:r>
            <a:r>
              <a:rPr lang="cs-CZ" smtClean="0"/>
              <a:t> 3 %. </a:t>
            </a:r>
            <a:br>
              <a:rPr lang="cs-CZ" smtClean="0"/>
            </a:br>
            <a:r>
              <a:rPr lang="cs-CZ" smtClean="0"/>
              <a:t> 		</a:t>
            </a:r>
          </a:p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cs-CZ" sz="2800" u="sng" smtClean="0"/>
              <a:t>III. Skupina:</a:t>
            </a:r>
            <a:r>
              <a:rPr lang="cs-CZ" sz="2800" smtClean="0"/>
              <a:t> ostatní fyzické osoby a právnické osoby.</a:t>
            </a:r>
          </a:p>
          <a:p>
            <a:pPr marL="360363" lvl="1" indent="0">
              <a:lnSpc>
                <a:spcPct val="80000"/>
              </a:lnSpc>
              <a:buFont typeface="Wingdings" pitchFamily="2" charset="2"/>
              <a:buChar char="ü"/>
            </a:pPr>
            <a:r>
              <a:rPr lang="cs-CZ" smtClean="0"/>
              <a:t>Sazba daně činí např. do hodnoty 1.000.000 Kč </a:t>
            </a:r>
            <a:r>
              <a:rPr lang="cs-CZ" smtClean="0">
                <a:latin typeface="Arial" charset="0"/>
              </a:rPr>
              <a:t>               </a:t>
            </a:r>
            <a:r>
              <a:rPr lang="cs-CZ" smtClean="0"/>
              <a:t>7 %.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57222"/>
          </a:xfrm>
        </p:spPr>
        <p:txBody>
          <a:bodyPr rtlCol="0">
            <a:normAutofit/>
          </a:bodyPr>
          <a:lstStyle/>
          <a:p>
            <a:pPr eaLnBrk="0" fontAlgn="auto" hangingPunct="0">
              <a:spcAft>
                <a:spcPts val="0"/>
              </a:spcAft>
              <a:defRPr/>
            </a:pPr>
            <a:r>
              <a:rPr lang="cs-CZ" sz="3600" cap="all" dirty="0" smtClean="0">
                <a:effectLst>
                  <a:reflection blurRad="12700" stA="48000" endA="300" endPos="55000" dir="5400000" sy="-90000" algn="bl" rotWithShape="0"/>
                </a:effectLst>
              </a:rPr>
              <a:t>Daň z převodu nemovitostí</a:t>
            </a:r>
            <a:endParaRPr lang="cs-CZ" sz="3600" cap="all" dirty="0"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Platí se při prodeji nebo jiném úplatném převodu nemovitého majetku.</a:t>
            </a:r>
          </a:p>
          <a:p>
            <a:r>
              <a:rPr lang="cs-CZ" smtClean="0"/>
              <a:t>Poplatníkem je prodávající.</a:t>
            </a:r>
          </a:p>
          <a:p>
            <a:r>
              <a:rPr lang="cs-CZ" smtClean="0"/>
              <a:t>Její výše závisí na ceně nemovitosti.</a:t>
            </a:r>
          </a:p>
          <a:p>
            <a:r>
              <a:rPr lang="cs-CZ" smtClean="0"/>
              <a:t>Sazba daně činí (od 1. 1. 2013) 4 % ze základu daně (cena nebo hodnota nemovitosti).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i="1" smtClean="0"/>
              <a:t>POUŽITÉ ZDROJE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i="1" smtClean="0"/>
              <a:t>MACH, Josef. Ekonomika pro střední odborná učiliště obor kuchař/číšník. Vyd. 1. Praha: Fortuna, 2000. ISBN 80-716-8729-4. </a:t>
            </a:r>
          </a:p>
          <a:p>
            <a:r>
              <a:rPr lang="cs-CZ" sz="2000" i="1" smtClean="0"/>
              <a:t>PALYZOVÁ, Martina a Romana LEŠENAROVÁ. Ekonomika 3 pro střední a vyšší hotelové školy. 1. vyd. Praha: Fortuna, 2004, 159 s. ISBN 80-716-8897-5. 75 s. ISBN 978-80-7373-062-8</a:t>
            </a:r>
          </a:p>
          <a:p>
            <a:r>
              <a:rPr lang="cs-CZ" sz="2000" i="1" smtClean="0"/>
              <a:t>Zákon o dani dědické, darovací a z převodu nemovitostí. [online]. [cit. 2013-02-06]. Dostupné z: http://business.center.cz/business/pravo/zakony/trojdan/ </a:t>
            </a:r>
            <a:endParaRPr lang="cs-CZ" sz="2000" i="1" smtClean="0">
              <a:latin typeface="Arial" charset="0"/>
            </a:endParaRPr>
          </a:p>
          <a:p>
            <a:r>
              <a:rPr lang="cs-CZ" sz="2000" i="1" smtClean="0"/>
              <a:t>www.office.microsoft.com</a:t>
            </a:r>
          </a:p>
          <a:p>
            <a:endParaRPr lang="cs-CZ" sz="2000" i="1" smtClean="0"/>
          </a:p>
          <a:p>
            <a:pPr>
              <a:buFont typeface="Arial" charset="0"/>
              <a:buNone/>
            </a:pPr>
            <a:endParaRPr lang="cs-CZ" sz="2000" i="1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479</Words>
  <PresentationFormat>On-screen Show (4:3)</PresentationFormat>
  <Paragraphs>48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Calibri</vt:lpstr>
      <vt:lpstr>Arial</vt:lpstr>
      <vt:lpstr>Times New Roman</vt:lpstr>
      <vt:lpstr>Wingdings 2</vt:lpstr>
      <vt:lpstr>Wingdings</vt:lpstr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Jindřiška</dc:creator>
  <cp:lastModifiedBy>DUM</cp:lastModifiedBy>
  <cp:revision>39</cp:revision>
  <dcterms:created xsi:type="dcterms:W3CDTF">2013-03-10T09:29:45Z</dcterms:created>
  <dcterms:modified xsi:type="dcterms:W3CDTF">2013-06-16T16:51:01Z</dcterms:modified>
</cp:coreProperties>
</file>