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67" r:id="rId3"/>
    <p:sldId id="257" r:id="rId4"/>
    <p:sldId id="256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66DA6-DA1F-4131-B411-15046536BD83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4BF95-787E-487E-8922-67B747DF0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511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82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409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929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257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71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320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76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141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154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132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524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06F66-0554-4E7D-A366-0CD2FD2CF74D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FDAE1-764E-4867-9E6E-3F5C4DC955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28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hyssa_persuasoria.jpg" TargetMode="External"/><Relationship Id="rId3" Type="http://schemas.openxmlformats.org/officeDocument/2006/relationships/hyperlink" Target="http://cs.wikipedia.org/wiki/Soubor:Formica_rufa_a1.jpg" TargetMode="External"/><Relationship Id="rId7" Type="http://schemas.openxmlformats.org/officeDocument/2006/relationships/hyperlink" Target="http://cs.wikipedia.org/wiki/Soubor:Vespula_germanica.jpg" TargetMode="External"/><Relationship Id="rId2" Type="http://schemas.openxmlformats.org/officeDocument/2006/relationships/hyperlink" Target="http://cs.wikipedia.org/wiki/Soubor:Apis_mellifera_carnica_worker_hive_entrance_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Urocerus_gigas5.jpg" TargetMode="External"/><Relationship Id="rId5" Type="http://schemas.openxmlformats.org/officeDocument/2006/relationships/hyperlink" Target="http://en.wikipedia.org/wiki/File:Bullant_head_detail.jpg" TargetMode="External"/><Relationship Id="rId4" Type="http://schemas.openxmlformats.org/officeDocument/2006/relationships/hyperlink" Target="http://en.wikipedia.org/wiki/File:Harpegnathos_saltator_figh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487982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VY_32_INOVACE_17_03C_Blankřídlí hmyz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Bezobratlí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84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276625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</a:t>
            </a:r>
            <a:r>
              <a:rPr lang="cs-CZ" dirty="0" smtClean="0"/>
              <a:t>blanokřídlého hmyzu.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</a:t>
            </a:r>
            <a:r>
              <a:rPr lang="cs-CZ" dirty="0" smtClean="0"/>
              <a:t>blanokřídlé, </a:t>
            </a:r>
            <a:r>
              <a:rPr lang="cs-CZ" dirty="0" smtClean="0"/>
              <a:t>dokáže popsat jejich anatomii a způsob obživy.</a:t>
            </a:r>
          </a:p>
          <a:p>
            <a:r>
              <a:rPr lang="cs-CZ" dirty="0" smtClean="0"/>
              <a:t>Bude znát základní zástupce </a:t>
            </a:r>
            <a:r>
              <a:rPr lang="cs-CZ" dirty="0" smtClean="0"/>
              <a:t>blanokřídlých </a:t>
            </a:r>
            <a:r>
              <a:rPr lang="cs-CZ" dirty="0" smtClean="0"/>
              <a:t>a jejich rozmnožování a vývoj.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15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16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369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8000" dirty="0" smtClean="0"/>
              <a:t>Blanokřídlí </a:t>
            </a:r>
            <a:r>
              <a:rPr lang="cs-CZ" sz="8000" dirty="0" smtClean="0"/>
              <a:t>hmyz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29544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88640"/>
            <a:ext cx="328705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Charakteristika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1340768"/>
            <a:ext cx="7300781" cy="452431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dva páry blanitých křídel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v ČR cca 7000 druhů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rozmnožování: proměna dokonalá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stavba těla: hlava – hruď – zadeček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/>
              <a:t>č</a:t>
            </a:r>
            <a:r>
              <a:rPr lang="cs-CZ" sz="3200" dirty="0" smtClean="0"/>
              <a:t>asto společenský hmyz (včely, mravenci)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3802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6713" y="1334373"/>
            <a:ext cx="6379503" cy="526297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společenský život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„včelstvo“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dělba práce:</a:t>
            </a:r>
          </a:p>
          <a:p>
            <a:pPr marL="914400" lvl="1" indent="-457200">
              <a:buFontTx/>
              <a:buChar char="-"/>
            </a:pPr>
            <a:r>
              <a:rPr lang="cs-CZ" sz="2800" dirty="0" smtClean="0"/>
              <a:t>matka – klade vajíčka</a:t>
            </a:r>
          </a:p>
          <a:p>
            <a:pPr marL="914400" lvl="1" indent="-457200">
              <a:buFontTx/>
              <a:buChar char="-"/>
            </a:pPr>
            <a:r>
              <a:rPr lang="cs-CZ" sz="2800" dirty="0" smtClean="0"/>
              <a:t>trubec – oplodňuje matku</a:t>
            </a:r>
          </a:p>
          <a:p>
            <a:pPr marL="914400" lvl="1" indent="-457200">
              <a:buFontTx/>
              <a:buChar char="-"/>
            </a:pPr>
            <a:r>
              <a:rPr lang="cs-CZ" sz="2800" dirty="0" smtClean="0"/>
              <a:t>dělnice – sběr nektaru …</a:t>
            </a:r>
          </a:p>
          <a:p>
            <a:pPr marL="914400" lvl="1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komunikace pomocí tzv. „včelích tanců“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čelí produkty: propolis, vosk, med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07504" y="188640"/>
            <a:ext cx="386022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Včela medonosná</a:t>
            </a:r>
            <a:endParaRPr lang="cs-CZ" sz="4000" dirty="0"/>
          </a:p>
        </p:txBody>
      </p:sp>
      <p:pic>
        <p:nvPicPr>
          <p:cNvPr id="1026" name="Picture 2" descr="Soubor:Apis mellifera carnica worker hive entranc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391" y="25492"/>
            <a:ext cx="4911904" cy="327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230391" y="294973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0288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1268760"/>
            <a:ext cx="6854249" cy="526297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 - velmi úspěšný hmyz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společenský život v</a:t>
            </a:r>
          </a:p>
          <a:p>
            <a:r>
              <a:rPr lang="cs-CZ" sz="2800" dirty="0" smtClean="0"/>
              <a:t>      koloniích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 mraveništi může žít</a:t>
            </a:r>
          </a:p>
          <a:p>
            <a:r>
              <a:rPr lang="cs-CZ" sz="2800" dirty="0" smtClean="0"/>
              <a:t>     až několik milionů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jedinců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k životu potřebují vysokou vlhkost vzduchu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ejvětší rozšíření v tropech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07504" y="188640"/>
            <a:ext cx="211468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Mravenci</a:t>
            </a:r>
            <a:endParaRPr lang="cs-CZ" sz="4000" dirty="0"/>
          </a:p>
        </p:txBody>
      </p:sp>
      <p:pic>
        <p:nvPicPr>
          <p:cNvPr id="2050" name="Picture 2" descr="Soubor:Formica rufa 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0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95936" y="386104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4749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575221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Mravenci – souboje kolonií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6096" y="1151166"/>
            <a:ext cx="8152168" cy="526297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jeden z nejagresivnějších tvorů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neustálé boje mezi koloniemi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ěkteré druhy mají zvláštní kastu bojovníků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hlavní zbraně: kusadla, jed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 bojích vítězí kolonie s nejdokonalejším systémem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komunikace a spolupráce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např. odříznutí od zdroje potravy, ucpání východů …</a:t>
            </a:r>
          </a:p>
        </p:txBody>
      </p:sp>
    </p:spTree>
    <p:extLst>
      <p:ext uri="{BB962C8B-B14F-4D97-AF65-F5344CB8AC3E}">
        <p14:creationId xmlns:p14="http://schemas.microsoft.com/office/powerpoint/2010/main" val="324084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496" y="528146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pic>
        <p:nvPicPr>
          <p:cNvPr id="4100" name="Picture 4" descr="File:Bullant head det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81562"/>
            <a:ext cx="513707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ile:Harpegnathos saltator figh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762500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442377" y="3068960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71575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Soubor:Vespula germa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418" y="2492897"/>
            <a:ext cx="4336582" cy="433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88640"/>
            <a:ext cx="297241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Další zástupci</a:t>
            </a:r>
            <a:endParaRPr lang="cs-CZ" sz="4000" dirty="0"/>
          </a:p>
        </p:txBody>
      </p:sp>
      <p:pic>
        <p:nvPicPr>
          <p:cNvPr id="5122" name="Picture 2" descr="File:Urocerus gigas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507973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4365104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5835" y="4518992"/>
            <a:ext cx="2211055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pilořitka velká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88787" y="651740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2154122"/>
            <a:ext cx="1934697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vosa útočná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1644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Rhyssa persuaso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45529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424111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4350063"/>
            <a:ext cx="1990930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lumek veliký</a:t>
            </a:r>
            <a:endParaRPr lang="cs-CZ" sz="2800" dirty="0"/>
          </a:p>
        </p:txBody>
      </p:sp>
      <p:pic>
        <p:nvPicPr>
          <p:cNvPr id="7172" name="Picture 4" descr="File:Hornisse 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424" y="3356991"/>
            <a:ext cx="5097312" cy="339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02793" y="644529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32240" y="2708920"/>
            <a:ext cx="2103717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sršeň obecná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9114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16084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Opakování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5594" y="1052736"/>
            <a:ext cx="6178614" cy="483209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Charakterizuj řád blanokřídlý.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 Popiš dělbu práce u včely medonosné.</a:t>
            </a: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smtClean="0"/>
              <a:t>Jak spolu včely komunikují?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Jaké znáš včelí produkty?</a:t>
            </a: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smtClean="0"/>
              <a:t>Charakterizuj mravence.</a:t>
            </a: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smtClean="0"/>
              <a:t>Jmenuj další zástupce blanokřídlých.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8777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496" y="836712"/>
            <a:ext cx="85138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00" dirty="0" smtClean="0"/>
              <a:t>Obr. 1: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cs.wikipedia.org/wiki/Soubor:Apis_mellifera_carnica_worker_hive_entrance_2.jpg</a:t>
            </a:r>
            <a:endParaRPr lang="cs-CZ" sz="900" dirty="0" smtClean="0"/>
          </a:p>
          <a:p>
            <a:r>
              <a:rPr lang="cs-CZ" sz="900" dirty="0" smtClean="0"/>
              <a:t>Obr. 2: </a:t>
            </a:r>
            <a:r>
              <a:rPr lang="cs-CZ" sz="900" dirty="0"/>
              <a:t>OPIOŁA, Adam.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cs.wikipedia.org/wiki/Soubor:Formica_rufa_a1.jpg</a:t>
            </a:r>
            <a:endParaRPr lang="cs-CZ" sz="900" dirty="0" smtClean="0"/>
          </a:p>
          <a:p>
            <a:r>
              <a:rPr lang="cs-CZ" sz="900" dirty="0" smtClean="0"/>
              <a:t>Obr. 3: </a:t>
            </a:r>
            <a:r>
              <a:rPr lang="cs-CZ" sz="900" dirty="0"/>
              <a:t>VARMA, </a:t>
            </a:r>
            <a:r>
              <a:rPr lang="cs-CZ" sz="900" dirty="0" err="1"/>
              <a:t>Kalyan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4"/>
              </a:rPr>
              <a:t>http://</a:t>
            </a:r>
            <a:r>
              <a:rPr lang="cs-CZ" sz="900" dirty="0" smtClean="0">
                <a:hlinkClick r:id="rId4"/>
              </a:rPr>
              <a:t>en.wikipedia.org/wiki/File:Harpegnathos_saltator_fight.jpg</a:t>
            </a:r>
            <a:endParaRPr lang="cs-CZ" sz="900" dirty="0" smtClean="0"/>
          </a:p>
          <a:p>
            <a:r>
              <a:rPr lang="cs-CZ" sz="900" dirty="0" smtClean="0"/>
              <a:t>Obr. 4: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5"/>
              </a:rPr>
              <a:t>http://</a:t>
            </a:r>
            <a:r>
              <a:rPr lang="cs-CZ" sz="900" dirty="0" smtClean="0">
                <a:hlinkClick r:id="rId5"/>
              </a:rPr>
              <a:t>en.wikipedia.org/wiki/File:Bullant_head_detail.jpg</a:t>
            </a:r>
            <a:endParaRPr lang="cs-CZ" sz="900" dirty="0" smtClean="0"/>
          </a:p>
          <a:p>
            <a:r>
              <a:rPr lang="cs-CZ" sz="900" dirty="0" smtClean="0"/>
              <a:t>Obr. 5: </a:t>
            </a:r>
            <a:r>
              <a:rPr lang="cs-CZ" sz="900" dirty="0"/>
              <a:t>GRÖSCHL, Holger.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en.wikipedia.org/wiki/File:Urocerus_gigas5.jpg</a:t>
            </a:r>
            <a:endParaRPr lang="cs-CZ" sz="900" dirty="0" smtClean="0"/>
          </a:p>
          <a:p>
            <a:r>
              <a:rPr lang="cs-CZ" sz="900" dirty="0" smtClean="0"/>
              <a:t>Obr. 6: </a:t>
            </a:r>
            <a:r>
              <a:rPr lang="cs-CZ" sz="900" dirty="0"/>
              <a:t>SKORECKI, Maciej.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7"/>
              </a:rPr>
              <a:t>http://</a:t>
            </a:r>
            <a:r>
              <a:rPr lang="cs-CZ" sz="900" dirty="0" smtClean="0">
                <a:hlinkClick r:id="rId7"/>
              </a:rPr>
              <a:t>cs.wikipedia.org/wiki/Soubor:Vespula_germanica.jpg</a:t>
            </a:r>
            <a:endParaRPr lang="cs-CZ" sz="900" dirty="0" smtClean="0"/>
          </a:p>
          <a:p>
            <a:r>
              <a:rPr lang="cs-CZ" sz="900" dirty="0" smtClean="0"/>
              <a:t>Obr. 7: </a:t>
            </a:r>
            <a:r>
              <a:rPr lang="cs-CZ" sz="900" dirty="0"/>
              <a:t>STRYKOWSKI, </a:t>
            </a:r>
            <a:r>
              <a:rPr lang="cs-CZ" sz="900" dirty="0" err="1"/>
              <a:t>Paweł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 smtClean="0"/>
              <a:t>15.5.2013</a:t>
            </a:r>
            <a:r>
              <a:rPr lang="cs-CZ" sz="900" dirty="0"/>
              <a:t>]. Dostupný na WWW: </a:t>
            </a:r>
            <a:r>
              <a:rPr lang="cs-CZ" sz="900" dirty="0">
                <a:hlinkClick r:id="rId8"/>
              </a:rPr>
              <a:t>http://</a:t>
            </a:r>
            <a:r>
              <a:rPr lang="cs-CZ" sz="900" dirty="0" smtClean="0">
                <a:hlinkClick r:id="rId8"/>
              </a:rPr>
              <a:t>cs.wikipedia.org/wiki/Soubor:Rhyssa_persuasoria.jpg</a:t>
            </a:r>
            <a:endParaRPr lang="cs-CZ" sz="900" dirty="0" smtClean="0"/>
          </a:p>
          <a:p>
            <a:r>
              <a:rPr lang="cs-CZ" sz="900" dirty="0" smtClean="0"/>
              <a:t>Obr. 8: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15.5.2013</a:t>
            </a:r>
            <a:r>
              <a:rPr lang="cs-CZ" sz="900" dirty="0"/>
              <a:t>]. Dostupný na WWW: http://commons.wikimedia.org/wiki/File:Hornisse_5.jpg?uselang=cs</a:t>
            </a:r>
          </a:p>
        </p:txBody>
      </p:sp>
    </p:spTree>
    <p:extLst>
      <p:ext uri="{BB962C8B-B14F-4D97-AF65-F5344CB8AC3E}">
        <p14:creationId xmlns:p14="http://schemas.microsoft.com/office/powerpoint/2010/main" val="225054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13188</TotalTime>
  <Words>315</Words>
  <Application>Microsoft Office PowerPoint</Application>
  <PresentationFormat>Předvádění na obrazovce (4:3)</PresentationFormat>
  <Paragraphs>108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Blanokřídlí hmyz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Blanokřídlý hmyz</dc:title>
  <dc:creator>LukášD</dc:creator>
  <cp:lastModifiedBy>LukášD</cp:lastModifiedBy>
  <cp:revision>10</cp:revision>
  <dcterms:created xsi:type="dcterms:W3CDTF">2013-05-19T16:09:51Z</dcterms:created>
  <dcterms:modified xsi:type="dcterms:W3CDTF">2013-05-15T13:13:41Z</dcterms:modified>
</cp:coreProperties>
</file>