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73" r:id="rId3"/>
    <p:sldId id="284" r:id="rId4"/>
    <p:sldId id="299" r:id="rId5"/>
    <p:sldId id="300" r:id="rId6"/>
    <p:sldId id="301" r:id="rId7"/>
    <p:sldId id="302" r:id="rId8"/>
    <p:sldId id="303" r:id="rId9"/>
    <p:sldId id="304" r:id="rId10"/>
    <p:sldId id="305" r:id="rId11"/>
    <p:sldId id="307" r:id="rId12"/>
    <p:sldId id="266" r:id="rId13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676" autoAdjust="0"/>
    <p:restoredTop sz="94660"/>
  </p:normalViewPr>
  <p:slideViewPr>
    <p:cSldViewPr>
      <p:cViewPr>
        <p:scale>
          <a:sx n="100" d="100"/>
          <a:sy n="100" d="100"/>
        </p:scale>
        <p:origin x="-102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17.6.2013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VY_32_INOVACE_24_09 </a:t>
              </a:r>
              <a:r>
                <a:rPr lang="cs-CZ" sz="1200" kern="0" dirty="0" smtClean="0">
                  <a:latin typeface="Calibri"/>
                </a:rPr>
                <a:t>Zvukové jevy </a:t>
              </a:r>
              <a:r>
                <a:rPr lang="cs-CZ" sz="1200" dirty="0" smtClean="0">
                  <a:latin typeface="Calibri"/>
                </a:rPr>
                <a:t>–opakování A</a:t>
              </a:r>
              <a:r>
                <a:rPr lang="cs-CZ" sz="1200" b="0" i="0" u="none" strike="noStrike" kern="1200" cap="none" spc="0" dirty="0" smtClean="0">
                  <a:uFillTx/>
                  <a:latin typeface="Calibri"/>
                </a:rPr>
                <a:t> 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561645" y="2195976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rgbClr val="0000FF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8.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písemného opakování učivo na téma  ZVUKOVÉ JEVY                                   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Speciální </a:t>
            </a:r>
            <a:r>
              <a:rPr lang="cs-CZ" sz="1400" dirty="0">
                <a:solidFill>
                  <a:schemeClr val="tx1"/>
                </a:solidFill>
              </a:rPr>
              <a:t>potřeby : </a:t>
            </a:r>
            <a:r>
              <a:rPr lang="cs-CZ" sz="1400" dirty="0" smtClean="0">
                <a:solidFill>
                  <a:schemeClr val="tx1"/>
                </a:solidFill>
              </a:rPr>
              <a:t>kalkulátor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prezentace </a:t>
            </a:r>
            <a:r>
              <a:rPr lang="cs-CZ" sz="1400" dirty="0" smtClean="0">
                <a:solidFill>
                  <a:schemeClr val="tx1"/>
                </a:solidFill>
              </a:rPr>
              <a:t>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Stupeň </a:t>
            </a:r>
            <a:r>
              <a:rPr lang="cs-CZ" sz="1400" dirty="0">
                <a:solidFill>
                  <a:schemeClr val="tx1"/>
                </a:solidFill>
              </a:rPr>
              <a:t>a typ vzdělávání : základní vzdělávání 2. stupeň </a:t>
            </a:r>
            <a:r>
              <a:rPr lang="cs-CZ" sz="1400" dirty="0" smtClean="0">
                <a:solidFill>
                  <a:schemeClr val="tx1"/>
                </a:solidFill>
              </a:rPr>
              <a:t>2.období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13 - 14 let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Žáci reagovali  </a:t>
            </a:r>
            <a:r>
              <a:rPr lang="cs-CZ" sz="1400" dirty="0" smtClean="0">
                <a:solidFill>
                  <a:schemeClr val="tx1"/>
                </a:solidFill>
              </a:rPr>
              <a:t>na zadané otázky a </a:t>
            </a:r>
            <a:r>
              <a:rPr lang="cs-CZ" sz="1400" dirty="0">
                <a:solidFill>
                  <a:schemeClr val="tx1"/>
                </a:solidFill>
              </a:rPr>
              <a:t>pracovali dle </a:t>
            </a:r>
            <a:r>
              <a:rPr lang="cs-CZ" sz="1400" dirty="0" smtClean="0">
                <a:solidFill>
                  <a:schemeClr val="tx1"/>
                </a:solidFill>
              </a:rPr>
              <a:t>očekávání.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Zvukové jevy, opakování – List 1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1.       </a:t>
            </a:r>
            <a:r>
              <a:rPr lang="cs-CZ" sz="2000" dirty="0" smtClean="0">
                <a:latin typeface="Calibri"/>
              </a:rPr>
              <a:t> Podle grafu urči : - amplitudu ……………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- periodu ……………….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-  frekvenci …………….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kmitavého průběhu. Ke každé hodnotě přiřaď správnou jednotku.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Co je to vlnění ?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………………………………………………………………………………………………………………</a:t>
            </a:r>
            <a:r>
              <a:rPr lang="cs-CZ" sz="2000" b="1" dirty="0" smtClean="0">
                <a:latin typeface="Calibri"/>
              </a:rPr>
              <a:t>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………………………………………………………………………………………………………………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879663" y="3055054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2872409" y="3758986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2879669" y="3403396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2872415" y="4470178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879675" y="4840288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2881549" y="5272742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Skupina 37"/>
          <p:cNvGrpSpPr/>
          <p:nvPr/>
        </p:nvGrpSpPr>
        <p:grpSpPr>
          <a:xfrm>
            <a:off x="2038104" y="2599942"/>
            <a:ext cx="4982168" cy="3146532"/>
            <a:chOff x="2038104" y="2599942"/>
            <a:chExt cx="4982168" cy="3146532"/>
          </a:xfrm>
        </p:grpSpPr>
        <p:grpSp>
          <p:nvGrpSpPr>
            <p:cNvPr id="33" name="Skupina 32"/>
            <p:cNvGrpSpPr/>
            <p:nvPr/>
          </p:nvGrpSpPr>
          <p:grpSpPr>
            <a:xfrm>
              <a:off x="2699792" y="2599942"/>
              <a:ext cx="4320480" cy="3146532"/>
              <a:chOff x="2699792" y="2570914"/>
              <a:chExt cx="4320480" cy="3146532"/>
            </a:xfrm>
          </p:grpSpPr>
          <p:cxnSp>
            <p:nvCxnSpPr>
              <p:cNvPr id="5" name="Přímá spojnice 4"/>
              <p:cNvCxnSpPr/>
              <p:nvPr/>
            </p:nvCxnSpPr>
            <p:spPr>
              <a:xfrm>
                <a:off x="2940165" y="4118903"/>
                <a:ext cx="408010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2940165" y="2924944"/>
                <a:ext cx="0" cy="231877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Oblouk 9"/>
              <p:cNvSpPr/>
              <p:nvPr/>
            </p:nvSpPr>
            <p:spPr>
              <a:xfrm>
                <a:off x="2945406" y="3055054"/>
                <a:ext cx="1102766" cy="2662392"/>
              </a:xfrm>
              <a:prstGeom prst="arc">
                <a:avLst>
                  <a:gd name="adj1" fmla="val 12149773"/>
                  <a:gd name="adj2" fmla="val 20266973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blouk 11"/>
              <p:cNvSpPr/>
              <p:nvPr/>
            </p:nvSpPr>
            <p:spPr>
              <a:xfrm flipV="1">
                <a:off x="4015008" y="2570914"/>
                <a:ext cx="1102766" cy="2662392"/>
              </a:xfrm>
              <a:prstGeom prst="arc">
                <a:avLst>
                  <a:gd name="adj1" fmla="val 12149773"/>
                  <a:gd name="adj2" fmla="val 20266973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blouk 14"/>
              <p:cNvSpPr/>
              <p:nvPr/>
            </p:nvSpPr>
            <p:spPr>
              <a:xfrm>
                <a:off x="5115252" y="3033286"/>
                <a:ext cx="1102766" cy="2662392"/>
              </a:xfrm>
              <a:prstGeom prst="arc">
                <a:avLst>
                  <a:gd name="adj1" fmla="val 12149773"/>
                  <a:gd name="adj2" fmla="val 20266973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5941838" y="4039876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3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4860892" y="4039876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2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3808940" y="4054390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902162" y="4061650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0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2699792" y="3948694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0</a:t>
                </a:r>
                <a:endParaRPr lang="cs-CZ" dirty="0"/>
              </a:p>
            </p:txBody>
          </p:sp>
        </p:grpSp>
        <p:sp>
          <p:nvSpPr>
            <p:cNvPr id="6" name="TextovéPole 5"/>
            <p:cNvSpPr txBox="1"/>
            <p:nvPr/>
          </p:nvSpPr>
          <p:spPr>
            <a:xfrm>
              <a:off x="2555776" y="4312832"/>
              <a:ext cx="3722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-1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627784" y="359275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642596" y="323271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572626" y="4653698"/>
              <a:ext cx="3722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-2</a:t>
              </a:r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572064" y="5056718"/>
              <a:ext cx="3722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-3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627784" y="287267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3</a:t>
              </a: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2038104" y="2881964"/>
              <a:ext cx="7120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y</a:t>
              </a:r>
              <a:r>
                <a:rPr lang="cs-CZ" dirty="0" smtClean="0"/>
                <a:t>(cm)</a:t>
              </a:r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6358546" y="4106100"/>
              <a:ext cx="66172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t</a:t>
              </a:r>
              <a:r>
                <a:rPr lang="cs-CZ" dirty="0" smtClean="0"/>
                <a:t>(s)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24728085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Zvukové jevy, opakování – List 2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.       </a:t>
            </a:r>
            <a:r>
              <a:rPr lang="cs-CZ" sz="2000" dirty="0" smtClean="0">
                <a:latin typeface="Calibri"/>
              </a:rPr>
              <a:t> Jakou rychlostí se šíří vlnění, jestliže při frekvenci 170 Hz je vlnová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délka 2,5 m ? Uveď : vztah ………………………………..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výpočet ……………………………                           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výsledek + jednotka …………..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    </a:t>
            </a:r>
            <a:r>
              <a:rPr lang="cs-CZ" sz="2000" dirty="0" smtClean="0">
                <a:latin typeface="Calibri"/>
              </a:rPr>
              <a:t>Podle toho, zda molekuly kmitají kolmo ke směru šíření nebo ve směru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šíření, označujeme : a) vlnění  ………………………………</a:t>
            </a:r>
            <a:r>
              <a:rPr lang="cs-CZ" sz="2000" b="1" dirty="0" smtClean="0">
                <a:latin typeface="Calibri"/>
              </a:rPr>
              <a:t>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př.: …………………………………….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</a:t>
            </a:r>
            <a:r>
              <a:rPr lang="cs-CZ" sz="2000" dirty="0" smtClean="0">
                <a:latin typeface="Calibri"/>
              </a:rPr>
              <a:t>b) vlnění ……………………………….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př. : …………………………………..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5.        </a:t>
            </a:r>
            <a:r>
              <a:rPr lang="cs-CZ" sz="2000" dirty="0" smtClean="0">
                <a:latin typeface="Calibri"/>
              </a:rPr>
              <a:t>Co je to zvuk ?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…………………………………………………………………………………………………………………………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163898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Zvukové jevy, opakování – List </a:t>
            </a:r>
            <a:r>
              <a:rPr lang="cs-CZ" sz="2000" b="1" u="sng" dirty="0">
                <a:solidFill>
                  <a:srgbClr val="0000FF"/>
                </a:solidFill>
              </a:rPr>
              <a:t>3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6.       </a:t>
            </a:r>
            <a:r>
              <a:rPr lang="cs-CZ" sz="2000" dirty="0" smtClean="0">
                <a:latin typeface="Calibri"/>
              </a:rPr>
              <a:t> Co je to ultrazvuk ? Uveď alespoň 3 příklady jeho využití.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…………………………………………………………………………..………………………………..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využití : ……………………………………………………………………………………………….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……………………………………………………………………………………………….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7.      </a:t>
            </a:r>
            <a:r>
              <a:rPr lang="cs-CZ" sz="2000" dirty="0" smtClean="0">
                <a:latin typeface="Calibri"/>
              </a:rPr>
              <a:t>Co jsou to tóny ?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……………………………………………………………………………………………………………..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8.    </a:t>
            </a:r>
            <a:r>
              <a:rPr lang="cs-CZ" sz="2000" dirty="0" smtClean="0">
                <a:latin typeface="Calibri"/>
              </a:rPr>
              <a:t>Co je to hluk ? Uveď alespoň 3 příklady.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……………………………………………………………………………………………………………..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……………………………………………………………………………………………………………..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</a:t>
            </a:r>
            <a:r>
              <a:rPr lang="cs-CZ" sz="1800" dirty="0" smtClean="0">
                <a:latin typeface="Calibri"/>
              </a:rPr>
              <a:t>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309201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Zvukové jevy, opakování – List </a:t>
            </a:r>
            <a:r>
              <a:rPr lang="cs-CZ" sz="2000" b="1" u="sng" dirty="0">
                <a:solidFill>
                  <a:srgbClr val="0000FF"/>
                </a:solidFill>
              </a:rPr>
              <a:t>4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400" b="1" u="sng" dirty="0">
                <a:solidFill>
                  <a:srgbClr val="0000FF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9</a:t>
            </a:r>
            <a:r>
              <a:rPr lang="cs-CZ" sz="2000" b="1" dirty="0" smtClean="0">
                <a:latin typeface="Calibri"/>
              </a:rPr>
              <a:t>.         </a:t>
            </a:r>
            <a:r>
              <a:rPr lang="cs-CZ" sz="2000" dirty="0" smtClean="0">
                <a:latin typeface="Calibri"/>
              </a:rPr>
              <a:t>Jakými způsoby můžeme tělesa rozkmitat ?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Ke každému způsobu uveď alespoň jeden příklad.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a) ………………………………………………………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b) ………………………………………………………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c) ……………………………………………………….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d) ………………………………………………………</a:t>
            </a:r>
            <a:r>
              <a:rPr lang="cs-CZ" sz="2000" b="1" dirty="0" smtClean="0">
                <a:latin typeface="Calibri"/>
              </a:rPr>
              <a:t>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e) ………………………………………………………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</a:t>
            </a:r>
            <a:r>
              <a:rPr lang="cs-CZ" sz="2000" dirty="0" smtClean="0">
                <a:latin typeface="Calibri"/>
              </a:rPr>
              <a:t>f)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……………………………………………………..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g) </a:t>
            </a:r>
            <a:r>
              <a:rPr lang="cs-CZ" sz="2000" dirty="0">
                <a:latin typeface="Calibri"/>
              </a:rPr>
              <a:t>………………………………………………………</a:t>
            </a:r>
            <a:r>
              <a:rPr lang="cs-CZ" sz="2000" b="1" dirty="0">
                <a:latin typeface="Calibri"/>
              </a:rPr>
              <a:t>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</a:t>
            </a:r>
            <a:r>
              <a:rPr lang="cs-CZ" sz="2000" dirty="0" smtClean="0">
                <a:latin typeface="Calibri"/>
              </a:rPr>
              <a:t>h) </a:t>
            </a:r>
            <a:r>
              <a:rPr lang="cs-CZ" sz="2000" dirty="0">
                <a:latin typeface="Calibri"/>
              </a:rPr>
              <a:t>………………………………………………………                                                                                </a:t>
            </a:r>
            <a:r>
              <a:rPr lang="cs-CZ" sz="2000" b="1" dirty="0">
                <a:latin typeface="Calibri"/>
              </a:rPr>
              <a:t>                                         </a:t>
            </a:r>
            <a:r>
              <a:rPr lang="cs-CZ" sz="2000" dirty="0">
                <a:latin typeface="Calibri"/>
              </a:rPr>
              <a:t>                                               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          </a:t>
            </a:r>
            <a:r>
              <a:rPr lang="cs-CZ" sz="2000" b="1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i)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……………………………………………………..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403360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Zvukové jevy, řešení – List 5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1.       </a:t>
            </a:r>
            <a:r>
              <a:rPr lang="cs-CZ" sz="2000" dirty="0" smtClean="0">
                <a:latin typeface="Calibri"/>
              </a:rPr>
              <a:t> Podle grafu urči : - amplitudu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3 cm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- periodu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2 s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-  frekvenci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0,5 Hz       </a:t>
            </a:r>
            <a:endParaRPr lang="cs-CZ" sz="2000" b="1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kmitavého průběhu. Ke každé hodnotě přiřaď správnou jednotku.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Co je to vlnění ?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Děj, při kterém se prostředím šíří kmitavý pohyb ze zdroje do okolí.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---------------------------------------------------------------------------------------------------------------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879663" y="3055054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2872409" y="3758986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2879669" y="3403396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2872415" y="4470178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>
            <a:off x="2879675" y="4840288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2881549" y="5272742"/>
            <a:ext cx="15084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Skupina 37"/>
          <p:cNvGrpSpPr/>
          <p:nvPr/>
        </p:nvGrpSpPr>
        <p:grpSpPr>
          <a:xfrm>
            <a:off x="2038104" y="2599942"/>
            <a:ext cx="4982168" cy="3146532"/>
            <a:chOff x="2038104" y="2599942"/>
            <a:chExt cx="4982168" cy="3146532"/>
          </a:xfrm>
        </p:grpSpPr>
        <p:grpSp>
          <p:nvGrpSpPr>
            <p:cNvPr id="33" name="Skupina 32"/>
            <p:cNvGrpSpPr/>
            <p:nvPr/>
          </p:nvGrpSpPr>
          <p:grpSpPr>
            <a:xfrm>
              <a:off x="2699792" y="2599942"/>
              <a:ext cx="4320480" cy="3146532"/>
              <a:chOff x="2699792" y="2570914"/>
              <a:chExt cx="4320480" cy="3146532"/>
            </a:xfrm>
          </p:grpSpPr>
          <p:cxnSp>
            <p:nvCxnSpPr>
              <p:cNvPr id="5" name="Přímá spojnice 4"/>
              <p:cNvCxnSpPr/>
              <p:nvPr/>
            </p:nvCxnSpPr>
            <p:spPr>
              <a:xfrm>
                <a:off x="2940165" y="4118903"/>
                <a:ext cx="4080107" cy="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2940165" y="2924944"/>
                <a:ext cx="0" cy="2318770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" name="Oblouk 9"/>
              <p:cNvSpPr/>
              <p:nvPr/>
            </p:nvSpPr>
            <p:spPr>
              <a:xfrm>
                <a:off x="2945406" y="3055054"/>
                <a:ext cx="1102766" cy="2662392"/>
              </a:xfrm>
              <a:prstGeom prst="arc">
                <a:avLst>
                  <a:gd name="adj1" fmla="val 12149773"/>
                  <a:gd name="adj2" fmla="val 20266973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" name="Oblouk 11"/>
              <p:cNvSpPr/>
              <p:nvPr/>
            </p:nvSpPr>
            <p:spPr>
              <a:xfrm flipV="1">
                <a:off x="4015008" y="2570914"/>
                <a:ext cx="1102766" cy="2662392"/>
              </a:xfrm>
              <a:prstGeom prst="arc">
                <a:avLst>
                  <a:gd name="adj1" fmla="val 12149773"/>
                  <a:gd name="adj2" fmla="val 20266973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5" name="Oblouk 14"/>
              <p:cNvSpPr/>
              <p:nvPr/>
            </p:nvSpPr>
            <p:spPr>
              <a:xfrm>
                <a:off x="5115252" y="3033286"/>
                <a:ext cx="1102766" cy="2662392"/>
              </a:xfrm>
              <a:prstGeom prst="arc">
                <a:avLst>
                  <a:gd name="adj1" fmla="val 12149773"/>
                  <a:gd name="adj2" fmla="val 20266973"/>
                </a:avLst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" name="TextovéPole 13"/>
              <p:cNvSpPr txBox="1"/>
              <p:nvPr/>
            </p:nvSpPr>
            <p:spPr>
              <a:xfrm>
                <a:off x="5941838" y="4039876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3</a:t>
                </a:r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4860892" y="4039876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2</a:t>
                </a:r>
              </a:p>
            </p:txBody>
          </p:sp>
          <p:sp>
            <p:nvSpPr>
              <p:cNvPr id="18" name="TextovéPole 17"/>
              <p:cNvSpPr txBox="1"/>
              <p:nvPr/>
            </p:nvSpPr>
            <p:spPr>
              <a:xfrm>
                <a:off x="3808940" y="4054390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</a:t>
                </a:r>
                <a:endParaRPr lang="cs-CZ" dirty="0"/>
              </a:p>
            </p:txBody>
          </p:sp>
          <p:sp>
            <p:nvSpPr>
              <p:cNvPr id="19" name="TextovéPole 18"/>
              <p:cNvSpPr txBox="1"/>
              <p:nvPr/>
            </p:nvSpPr>
            <p:spPr>
              <a:xfrm>
                <a:off x="2902162" y="4061650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0</a:t>
                </a:r>
                <a:endParaRPr lang="cs-CZ" dirty="0"/>
              </a:p>
            </p:txBody>
          </p:sp>
          <p:sp>
            <p:nvSpPr>
              <p:cNvPr id="20" name="TextovéPole 19"/>
              <p:cNvSpPr txBox="1"/>
              <p:nvPr/>
            </p:nvSpPr>
            <p:spPr>
              <a:xfrm>
                <a:off x="2699792" y="3948694"/>
                <a:ext cx="3016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0</a:t>
                </a:r>
                <a:endParaRPr lang="cs-CZ" dirty="0"/>
              </a:p>
            </p:txBody>
          </p:sp>
        </p:grpSp>
        <p:sp>
          <p:nvSpPr>
            <p:cNvPr id="6" name="TextovéPole 5"/>
            <p:cNvSpPr txBox="1"/>
            <p:nvPr/>
          </p:nvSpPr>
          <p:spPr>
            <a:xfrm>
              <a:off x="2555776" y="4312832"/>
              <a:ext cx="3722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-1</a:t>
              </a:r>
              <a:endParaRPr lang="cs-CZ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627784" y="359275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2642596" y="323271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2</a:t>
              </a: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2572626" y="4653698"/>
              <a:ext cx="3722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-2</a:t>
              </a:r>
              <a:endParaRPr lang="cs-CZ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2572064" y="5056718"/>
              <a:ext cx="37221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-3</a:t>
              </a:r>
              <a:endParaRPr lang="cs-CZ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2627784" y="2872672"/>
              <a:ext cx="301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3</a:t>
              </a:r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2038104" y="2881964"/>
              <a:ext cx="7120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/>
                <a:t>y</a:t>
              </a:r>
              <a:r>
                <a:rPr lang="cs-CZ" dirty="0" smtClean="0"/>
                <a:t>(cm)</a:t>
              </a:r>
              <a:endParaRPr lang="cs-CZ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6358546" y="4106100"/>
              <a:ext cx="66172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/>
                <a:t>t</a:t>
              </a:r>
              <a:r>
                <a:rPr lang="cs-CZ" dirty="0" smtClean="0"/>
                <a:t>(s)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27125258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Zvukové jevy, řešení – List 6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3</a:t>
            </a:r>
            <a:r>
              <a:rPr lang="cs-CZ" sz="2000" b="1" dirty="0" smtClean="0">
                <a:latin typeface="Calibri"/>
              </a:rPr>
              <a:t>.       </a:t>
            </a:r>
            <a:r>
              <a:rPr lang="cs-CZ" sz="2000" dirty="0" smtClean="0">
                <a:latin typeface="Calibri"/>
              </a:rPr>
              <a:t> Jakou rychlostí se šíří vlnění, jestliže při frekvenci 170 Hz je vlnová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délka 2,5 m ? Uveď : vztah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v = </a:t>
            </a:r>
            <a:r>
              <a:rPr lang="he-IL" sz="2000" dirty="0" smtClean="0">
                <a:solidFill>
                  <a:srgbClr val="FF0000"/>
                </a:solidFill>
                <a:latin typeface="Arial"/>
                <a:cs typeface="Arial"/>
              </a:rPr>
              <a:t>ג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.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f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výpočet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v = 2,5. 170                           </a:t>
            </a:r>
            <a:endParaRPr lang="cs-CZ" sz="2000" b="1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výsledek + jednotka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v = 425 m/s  </a:t>
            </a:r>
            <a:r>
              <a:rPr lang="cs-CZ" sz="2000" dirty="0" smtClean="0">
                <a:latin typeface="Calibri"/>
              </a:rPr>
              <a:t>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4</a:t>
            </a:r>
            <a:r>
              <a:rPr lang="cs-CZ" sz="2000" b="1" dirty="0" smtClean="0">
                <a:latin typeface="Calibri"/>
              </a:rPr>
              <a:t>.        </a:t>
            </a:r>
            <a:r>
              <a:rPr lang="cs-CZ" sz="2000" dirty="0" smtClean="0">
                <a:latin typeface="Calibri"/>
              </a:rPr>
              <a:t>Podle toho, zda molekuly kmitají kolmo ke směru šíření nebo ve směru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šíření, označujeme : a) vlnění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příčné</a:t>
            </a:r>
            <a:r>
              <a:rPr lang="cs-CZ" sz="2000" b="1" dirty="0" smtClean="0">
                <a:latin typeface="Calibri"/>
              </a:rPr>
              <a:t>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př.: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kámen vhozený do vody, hladina kmitá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                                         nahoru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a dolů.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</a:t>
            </a:r>
            <a:r>
              <a:rPr lang="cs-CZ" sz="2000" dirty="0" smtClean="0">
                <a:latin typeface="Calibri"/>
              </a:rPr>
              <a:t>b) vlnění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podélné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př.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zvuk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5.        </a:t>
            </a:r>
            <a:r>
              <a:rPr lang="cs-CZ" sz="2000" dirty="0" smtClean="0">
                <a:latin typeface="Calibri"/>
              </a:rPr>
              <a:t>Co je to zvuk ?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Podélné vlnění s frekvencí od 16 Hz do 20 kHz – slyšíme ho.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4231306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Zvukové jevy, řešení– List </a:t>
            </a:r>
            <a:r>
              <a:rPr lang="cs-CZ" sz="2000" b="1" u="sng" dirty="0">
                <a:solidFill>
                  <a:srgbClr val="FF0000"/>
                </a:solidFill>
              </a:rPr>
              <a:t>7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1052736"/>
            <a:ext cx="8229600" cy="5616624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6.       </a:t>
            </a:r>
            <a:r>
              <a:rPr lang="cs-CZ" sz="2000" dirty="0" smtClean="0">
                <a:latin typeface="Calibri"/>
              </a:rPr>
              <a:t> Co je to ultrazvuk ? Uveď alespoň 3 příklady jeho využití.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Podélné vlnění s frekvencí vyšší než 20 kHz.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využití :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echolokace-měření vzdáleností, netopýři-orientace, čištění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         zlatých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a stříbrných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předmětů, lékařství- náhrada rentgenu.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7</a:t>
            </a:r>
            <a:r>
              <a:rPr lang="cs-CZ" sz="2000" b="1" dirty="0" smtClean="0">
                <a:latin typeface="Calibri"/>
              </a:rPr>
              <a:t>.      </a:t>
            </a:r>
            <a:r>
              <a:rPr lang="cs-CZ" sz="2000" dirty="0" smtClean="0">
                <a:latin typeface="Calibri"/>
              </a:rPr>
              <a:t>Co jsou to tóny ?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Zvuky vyvolané periodickými kmity. Vytvářejí je například hudební</a:t>
            </a: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nástroje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.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67401273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Zvukové jevy, řešení– List </a:t>
            </a:r>
            <a:r>
              <a:rPr lang="cs-CZ" sz="2000" b="1" u="sng" dirty="0">
                <a:solidFill>
                  <a:srgbClr val="FF0000"/>
                </a:solidFill>
              </a:rPr>
              <a:t>8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dirty="0" smtClean="0">
                <a:latin typeface="Calibri"/>
              </a:rPr>
              <a:t>  8.    </a:t>
            </a:r>
            <a:r>
              <a:rPr lang="cs-CZ" sz="2000" dirty="0" smtClean="0">
                <a:latin typeface="Calibri"/>
              </a:rPr>
              <a:t>Co je to hluk ? Uveď alespoň 3 příklady.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Zvuky vyvolané neperiodickými kmity.  Př.: šum, řinčení, vrzání, skřípění, 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křik, praskot, rány……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</a:t>
            </a:r>
            <a:r>
              <a:rPr lang="cs-CZ" sz="1800" dirty="0" smtClean="0">
                <a:latin typeface="Calibri"/>
              </a:rPr>
              <a:t>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9</a:t>
            </a:r>
            <a:r>
              <a:rPr lang="cs-CZ" sz="2000" b="1" dirty="0" smtClean="0">
                <a:latin typeface="Calibri"/>
              </a:rPr>
              <a:t>.       </a:t>
            </a:r>
            <a:r>
              <a:rPr lang="cs-CZ" sz="2000" dirty="0">
                <a:latin typeface="Calibri"/>
              </a:rPr>
              <a:t>Jakými způsoby můžeme tělesa rozkmitat ?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Ke každému způsobu uveď alespoň jeden příklad.</a:t>
            </a: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a)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údery – blána na bubnu, struny klavíru, destičky xylofonu                                        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b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) drnkáním – struny kytary, harfy, mandolíny, kontrabasu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c)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smýkáním – struny houslí, violy, violoncella                                                                                                                                                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solidFill>
                  <a:srgbClr val="FF0000"/>
                </a:solidFill>
                <a:latin typeface="Calibri"/>
              </a:rPr>
              <a:t>      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    d)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trvalou deformací a drcením těles – mačkání plastové láhve,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muchlání papíru, rozbíjení kamene, mletí, křupání sněhu při chůzi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e)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rychlým pohybem těles – prásknutí bičem, točící se větrák                                                       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                  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                            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8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dirty="0">
                <a:latin typeface="Calibri"/>
              </a:rPr>
              <a:t>                                </a:t>
            </a:r>
            <a:r>
              <a:rPr lang="cs-CZ" sz="1800" dirty="0" smtClean="0">
                <a:latin typeface="Calibri"/>
              </a:rPr>
              <a:t>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84231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Zvukové jevy, řešení– List </a:t>
            </a:r>
            <a:r>
              <a:rPr lang="cs-CZ" sz="2000" b="1" u="sng" dirty="0">
                <a:solidFill>
                  <a:srgbClr val="FF0000"/>
                </a:solidFill>
              </a:rPr>
              <a:t>9</a:t>
            </a:r>
            <a:r>
              <a:rPr lang="cs-CZ" sz="2000" b="1" u="sng" dirty="0" smtClean="0">
                <a:solidFill>
                  <a:srgbClr val="FF0000"/>
                </a:solidFill>
              </a:rPr>
              <a:t/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400" b="1" u="sng" dirty="0">
                <a:solidFill>
                  <a:srgbClr val="FF0000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  <a:ln>
            <a:solidFill>
              <a:schemeClr val="bg1"/>
            </a:solidFill>
          </a:ln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              </a:t>
            </a:r>
            <a:r>
              <a:rPr lang="cs-CZ" sz="1600" b="1" dirty="0" smtClean="0">
                <a:latin typeface="Calibri"/>
              </a:rPr>
              <a:t>                                                        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f)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prouděním vzduchu mezi blízkými pružnými tělesy – hlasy lidí –</a:t>
            </a:r>
          </a:p>
          <a:p>
            <a:pPr mar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    proudění kolem hlasivek, klarinet, saxofon, hoboj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                                          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                                                                                                                                                                   </a:t>
            </a:r>
            <a:r>
              <a:rPr lang="cs-CZ" sz="2000" b="1" dirty="0" smtClean="0">
                <a:solidFill>
                  <a:srgbClr val="FF0000"/>
                </a:solidFill>
                <a:latin typeface="Calibri"/>
              </a:rPr>
              <a:t>                                       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g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prouděním vzduchu kolem ostré hrany tělesa -  píšťaly, píšťalky, 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flétny</a:t>
            </a:r>
            <a:endParaRPr lang="cs-CZ" sz="20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solidFill>
                  <a:srgbClr val="FF0000"/>
                </a:solidFill>
                <a:latin typeface="Calibri"/>
              </a:rPr>
              <a:t>              h)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prudkou změnou tlaku – hrom při bouřce, při výstřelu z pušky, při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               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mlaskání, při otevření lahve se syceným nápojem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solidFill>
                  <a:srgbClr val="FF0000"/>
                </a:solidFill>
                <a:latin typeface="Calibri"/>
              </a:rPr>
              <a:t>               </a:t>
            </a:r>
            <a:r>
              <a:rPr lang="cs-CZ" sz="2000" dirty="0">
                <a:solidFill>
                  <a:srgbClr val="FF0000"/>
                </a:solidFill>
                <a:latin typeface="Calibri"/>
              </a:rPr>
              <a:t>i)</a:t>
            </a:r>
            <a:r>
              <a:rPr lang="cs-CZ" sz="2000" b="1" dirty="0">
                <a:solidFill>
                  <a:srgbClr val="FF0000"/>
                </a:solidFill>
                <a:latin typeface="Calibri"/>
              </a:rPr>
              <a:t> 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stále se měnící silou – membrána reproduktoru, drnčení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plechů</a:t>
            </a:r>
            <a:endParaRPr lang="cs-CZ" sz="1600" dirty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smtClean="0">
                <a:solidFill>
                  <a:srgbClr val="FF0000"/>
                </a:solidFill>
                <a:latin typeface="Calibri"/>
              </a:rPr>
              <a:t>                   </a:t>
            </a:r>
            <a:r>
              <a:rPr lang="cs-CZ" sz="2000" smtClean="0">
                <a:solidFill>
                  <a:srgbClr val="FF0000"/>
                </a:solidFill>
                <a:latin typeface="Calibri"/>
              </a:rPr>
              <a:t>u </a:t>
            </a:r>
            <a:r>
              <a:rPr lang="cs-CZ" sz="2000" dirty="0" smtClean="0">
                <a:solidFill>
                  <a:srgbClr val="FF0000"/>
                </a:solidFill>
                <a:latin typeface="Calibri"/>
              </a:rPr>
              <a:t>automobilu                 </a:t>
            </a:r>
            <a:endParaRPr lang="cs-CZ" sz="2000" dirty="0" smtClean="0">
              <a:solidFill>
                <a:srgbClr val="FF000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                                                                                                 </a:t>
            </a:r>
            <a:endParaRPr lang="cs-CZ" sz="36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6012160" y="242088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9965000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</a:p>
          <a:p>
            <a:pPr marL="108000" indent="0">
              <a:buNone/>
            </a:pPr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1380995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2125</TotalTime>
  <Words>1037</Words>
  <Application>Microsoft Office PowerPoint</Application>
  <PresentationFormat>Předvádění na obrazovce (4:3)</PresentationFormat>
  <Paragraphs>211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Zvukové jevy, opakování – List 1  A</vt:lpstr>
      <vt:lpstr>Zvukové jevy, opakování – List 2  A</vt:lpstr>
      <vt:lpstr>Zvukové jevy, opakování – List 3  A</vt:lpstr>
      <vt:lpstr>Zvukové jevy, opakování – List 4  A</vt:lpstr>
      <vt:lpstr>Zvukové jevy, řešení – List 5  A</vt:lpstr>
      <vt:lpstr>Zvukové jevy, řešení – List 6  A</vt:lpstr>
      <vt:lpstr>Zvukové jevy, řešení– List 7  A</vt:lpstr>
      <vt:lpstr>Zvukové jevy, řešení– List 8  A</vt:lpstr>
      <vt:lpstr>Zvukové jevy, řešení– List 9 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Dum</cp:lastModifiedBy>
  <cp:revision>204</cp:revision>
  <dcterms:created xsi:type="dcterms:W3CDTF">2012-06-01T22:10:47Z</dcterms:created>
  <dcterms:modified xsi:type="dcterms:W3CDTF">2013-06-17T05:52:00Z</dcterms:modified>
</cp:coreProperties>
</file>