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56" r:id="rId2"/>
    <p:sldId id="273" r:id="rId3"/>
    <p:sldId id="309" r:id="rId4"/>
    <p:sldId id="310" r:id="rId5"/>
    <p:sldId id="311" r:id="rId6"/>
    <p:sldId id="312" r:id="rId7"/>
    <p:sldId id="313" r:id="rId8"/>
    <p:sldId id="314" r:id="rId9"/>
    <p:sldId id="315" r:id="rId10"/>
    <p:sldId id="316" r:id="rId11"/>
    <p:sldId id="317" r:id="rId12"/>
    <p:sldId id="266" r:id="rId13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676" autoAdjust="0"/>
    <p:restoredTop sz="94660"/>
  </p:normalViewPr>
  <p:slideViewPr>
    <p:cSldViewPr>
      <p:cViewPr>
        <p:scale>
          <a:sx n="100" d="100"/>
          <a:sy n="100" d="100"/>
        </p:scale>
        <p:origin x="-10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uFillTx/>
                  <a:latin typeface="Calibri"/>
                </a:rPr>
                <a:t>VY_32_INOVACE_24_10</a:t>
              </a:r>
              <a:r>
                <a:rPr lang="cs-CZ" sz="1200" b="0" i="0" u="none" strike="noStrike" kern="1200" cap="none" spc="0" dirty="0" smtClean="0">
                  <a:uFillTx/>
                  <a:latin typeface="Calibri"/>
                </a:rPr>
                <a:t> </a:t>
              </a:r>
              <a:r>
                <a:rPr lang="cs-CZ" sz="1200" kern="0" dirty="0" smtClean="0">
                  <a:latin typeface="Calibri"/>
                </a:rPr>
                <a:t>Zvukové jevy </a:t>
              </a:r>
              <a:r>
                <a:rPr lang="cs-CZ" sz="1200" dirty="0" smtClean="0">
                  <a:latin typeface="Calibri"/>
                </a:rPr>
                <a:t>–opakování B</a:t>
              </a:r>
              <a:r>
                <a:rPr lang="cs-CZ" sz="1200" b="0" i="0" u="none" strike="noStrike" kern="1200" cap="none" spc="0" dirty="0" smtClean="0">
                  <a:uFillTx/>
                  <a:latin typeface="Calibri"/>
                </a:rPr>
                <a:t> </a:t>
              </a:r>
              <a:endParaRPr lang="cs-CZ" sz="1200" b="0" i="0" u="none" strike="noStrike" kern="1200" cap="none" spc="0" baseline="0" dirty="0"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: Fyzika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8. 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9.roč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561645" y="2195976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rgbClr val="0000FF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>
                <a:solidFill>
                  <a:schemeClr val="tx1"/>
                </a:solidFill>
              </a:rPr>
              <a:t>Prezentace</a:t>
            </a:r>
            <a:r>
              <a:rPr lang="cs-CZ" sz="1400" dirty="0">
                <a:solidFill>
                  <a:schemeClr val="tx1"/>
                </a:solidFill>
              </a:rPr>
              <a:t> je určena pro žáky </a:t>
            </a:r>
            <a:r>
              <a:rPr lang="cs-CZ" sz="1400" dirty="0" smtClean="0">
                <a:solidFill>
                  <a:schemeClr val="tx1"/>
                </a:solidFill>
              </a:rPr>
              <a:t>8. </a:t>
            </a:r>
            <a:r>
              <a:rPr lang="cs-CZ" sz="1400" dirty="0">
                <a:solidFill>
                  <a:schemeClr val="tx1"/>
                </a:solidFill>
              </a:rPr>
              <a:t>ročníku. </a:t>
            </a:r>
            <a:r>
              <a:rPr lang="cs-CZ" sz="1400" dirty="0" smtClean="0">
                <a:solidFill>
                  <a:schemeClr val="tx1"/>
                </a:solidFill>
              </a:rPr>
              <a:t>Slouží ke společnému zopakování učiva s využitím interaktivní tabule, nebo lze tento materiál 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použít  v tištěné podobě  jako pracovní list k samostatné práci žáků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Autor : 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Jiří Toman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Jazyk : čeština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Očekávaný výstup : žáci </a:t>
            </a:r>
            <a:r>
              <a:rPr lang="cs-CZ" sz="1400" dirty="0" smtClean="0">
                <a:solidFill>
                  <a:schemeClr val="tx1"/>
                </a:solidFill>
              </a:rPr>
              <a:t>si zopakují formou písemného opakování učivo na téma  ZVUKOVÉ JEVY                                   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Speciální </a:t>
            </a:r>
            <a:r>
              <a:rPr lang="cs-CZ" sz="1400" dirty="0">
                <a:solidFill>
                  <a:schemeClr val="tx1"/>
                </a:solidFill>
              </a:rPr>
              <a:t>potřeby : </a:t>
            </a:r>
            <a:r>
              <a:rPr lang="cs-CZ" sz="1400" dirty="0" smtClean="0">
                <a:solidFill>
                  <a:schemeClr val="tx1"/>
                </a:solidFill>
              </a:rPr>
              <a:t>kalkulátor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Druh učebního materiálu : prezentace </a:t>
            </a:r>
            <a:r>
              <a:rPr lang="cs-CZ" sz="1400" dirty="0" smtClean="0">
                <a:solidFill>
                  <a:schemeClr val="tx1"/>
                </a:solidFill>
              </a:rPr>
              <a:t>- test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Cílová skupina : žák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Stupeň </a:t>
            </a:r>
            <a:r>
              <a:rPr lang="cs-CZ" sz="1400" dirty="0">
                <a:solidFill>
                  <a:schemeClr val="tx1"/>
                </a:solidFill>
              </a:rPr>
              <a:t>a typ vzdělávání : základní vzdělávání 2. stupeň </a:t>
            </a:r>
            <a:r>
              <a:rPr lang="cs-CZ" sz="1400" dirty="0" smtClean="0">
                <a:solidFill>
                  <a:schemeClr val="tx1"/>
                </a:solidFill>
              </a:rPr>
              <a:t>2.období</a:t>
            </a:r>
            <a:r>
              <a:rPr lang="cs-CZ" sz="1400" dirty="0">
                <a:solidFill>
                  <a:schemeClr val="tx1"/>
                </a:solidFill>
              </a:rPr>
              <a:t>, věková skupina : </a:t>
            </a:r>
            <a:r>
              <a:rPr lang="cs-CZ" sz="1400" dirty="0" smtClean="0">
                <a:solidFill>
                  <a:schemeClr val="tx1"/>
                </a:solidFill>
              </a:rPr>
              <a:t>13 - 14 let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Žáci reagovali  </a:t>
            </a:r>
            <a:r>
              <a:rPr lang="cs-CZ" sz="1400" dirty="0" smtClean="0">
                <a:solidFill>
                  <a:schemeClr val="tx1"/>
                </a:solidFill>
              </a:rPr>
              <a:t>na zadané otázky a </a:t>
            </a:r>
            <a:r>
              <a:rPr lang="cs-CZ" sz="1400" dirty="0">
                <a:solidFill>
                  <a:schemeClr val="tx1"/>
                </a:solidFill>
              </a:rPr>
              <a:t>pracovali dle </a:t>
            </a:r>
            <a:r>
              <a:rPr lang="cs-CZ" sz="1400" dirty="0" smtClean="0">
                <a:solidFill>
                  <a:schemeClr val="tx1"/>
                </a:solidFill>
              </a:rPr>
              <a:t>očekávání.</a:t>
            </a:r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55337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Zvukové jevy, opakování – List 1 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400" b="1" u="sng" dirty="0">
                <a:solidFill>
                  <a:srgbClr val="0000FF"/>
                </a:solidFill>
              </a:rPr>
              <a:t>B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1.       </a:t>
            </a:r>
            <a:r>
              <a:rPr lang="cs-CZ" sz="2000" dirty="0" smtClean="0">
                <a:latin typeface="Calibri"/>
              </a:rPr>
              <a:t> Podle grafu urči : - amplitudu ……………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- periodu ……………….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-  frekvenci ……………. 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kmitavého průběhu. Ke každé hodnotě přiřaď správnou jednotku.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2.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Co je to vlnění ?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</a:t>
            </a:r>
            <a:r>
              <a:rPr lang="cs-CZ" sz="2000" dirty="0" smtClean="0">
                <a:latin typeface="Calibri"/>
              </a:rPr>
              <a:t>  ………………………………………………………………………………………………………………</a:t>
            </a:r>
            <a:r>
              <a:rPr lang="cs-CZ" sz="2000" b="1" dirty="0" smtClean="0">
                <a:latin typeface="Calibri"/>
              </a:rPr>
              <a:t>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………………………………………………………………………………………………………………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2879663" y="3055054"/>
            <a:ext cx="1508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2872409" y="3758986"/>
            <a:ext cx="1508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2879669" y="3403396"/>
            <a:ext cx="1508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2872415" y="4470178"/>
            <a:ext cx="1508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2879675" y="4840288"/>
            <a:ext cx="1508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2881549" y="5272742"/>
            <a:ext cx="1508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940165" y="2953972"/>
            <a:ext cx="0" cy="231877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941838" y="40689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860892" y="40689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808940" y="408341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902162" y="409067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1820394" y="2599942"/>
            <a:ext cx="5199878" cy="3146532"/>
            <a:chOff x="1820394" y="2599942"/>
            <a:chExt cx="5199878" cy="3146532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2940165" y="4147931"/>
              <a:ext cx="4080107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Oblouk 9"/>
            <p:cNvSpPr/>
            <p:nvPr/>
          </p:nvSpPr>
          <p:spPr>
            <a:xfrm>
              <a:off x="2945406" y="3084082"/>
              <a:ext cx="1102766" cy="2662392"/>
            </a:xfrm>
            <a:prstGeom prst="arc">
              <a:avLst>
                <a:gd name="adj1" fmla="val 12149773"/>
                <a:gd name="adj2" fmla="val 20266973"/>
              </a:avLst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louk 11"/>
            <p:cNvSpPr/>
            <p:nvPr/>
          </p:nvSpPr>
          <p:spPr>
            <a:xfrm flipV="1">
              <a:off x="4015008" y="2599942"/>
              <a:ext cx="1102766" cy="2662392"/>
            </a:xfrm>
            <a:prstGeom prst="arc">
              <a:avLst>
                <a:gd name="adj1" fmla="val 12149773"/>
                <a:gd name="adj2" fmla="val 20266973"/>
              </a:avLst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louk 14"/>
            <p:cNvSpPr/>
            <p:nvPr/>
          </p:nvSpPr>
          <p:spPr>
            <a:xfrm>
              <a:off x="5115252" y="3062314"/>
              <a:ext cx="1102766" cy="2662392"/>
            </a:xfrm>
            <a:prstGeom prst="arc">
              <a:avLst>
                <a:gd name="adj1" fmla="val 12149773"/>
                <a:gd name="adj2" fmla="val 20266973"/>
              </a:avLst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2699792" y="3977722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0</a:t>
              </a:r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396122" y="4312832"/>
              <a:ext cx="5469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-0,1</a:t>
              </a:r>
              <a:endParaRPr lang="cs-CZ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482644" y="3592752"/>
              <a:ext cx="4764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0,1</a:t>
              </a:r>
              <a:endParaRPr lang="cs-CZ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2453914" y="3232712"/>
              <a:ext cx="4764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0,2</a:t>
              </a:r>
              <a:endParaRPr lang="cs-CZ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369430" y="4653698"/>
              <a:ext cx="5469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-0,2</a:t>
              </a:r>
              <a:endParaRPr lang="cs-CZ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354354" y="5056718"/>
              <a:ext cx="5469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-0,3</a:t>
              </a:r>
              <a:endParaRPr lang="cs-CZ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2468130" y="2872672"/>
              <a:ext cx="4764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0,3</a:t>
              </a:r>
              <a:endParaRPr lang="cs-CZ" dirty="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1820394" y="2881964"/>
              <a:ext cx="7120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y</a:t>
              </a:r>
              <a:r>
                <a:rPr lang="cs-CZ" dirty="0" smtClean="0"/>
                <a:t>(cm)</a:t>
              </a:r>
              <a:endParaRPr lang="cs-CZ" dirty="0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6358546" y="4106100"/>
              <a:ext cx="66172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t</a:t>
              </a:r>
              <a:r>
                <a:rPr lang="cs-CZ" dirty="0" smtClean="0"/>
                <a:t>(s)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5436199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Zvukové jevy, opakování – List 2 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400" b="1" u="sng" dirty="0">
                <a:solidFill>
                  <a:srgbClr val="0000FF"/>
                </a:solidFill>
              </a:rPr>
              <a:t>B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>
                <a:latin typeface="Calibri"/>
              </a:rPr>
              <a:t>3</a:t>
            </a:r>
            <a:r>
              <a:rPr lang="cs-CZ" sz="2000" b="1" dirty="0" smtClean="0">
                <a:latin typeface="Calibri"/>
              </a:rPr>
              <a:t>.       </a:t>
            </a:r>
            <a:r>
              <a:rPr lang="cs-CZ" sz="2000" dirty="0" smtClean="0">
                <a:latin typeface="Calibri"/>
              </a:rPr>
              <a:t> Jakou rychlostí se šíří vlnění, jestliže při frekvenci 150 Hz je vlnová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délka 3,5 m ? Uveď : vztah ………………………………..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výpočet ……………………………                      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výsledek + jednotka …………..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4</a:t>
            </a:r>
            <a:r>
              <a:rPr lang="cs-CZ" sz="2000" b="1" dirty="0" smtClean="0">
                <a:latin typeface="Calibri"/>
              </a:rPr>
              <a:t>.        </a:t>
            </a:r>
            <a:r>
              <a:rPr lang="cs-CZ" sz="2000" dirty="0" smtClean="0">
                <a:latin typeface="Calibri"/>
              </a:rPr>
              <a:t>Podle toho, zda molekuly kmitají kolmo ke směru šíření nebo ve směru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</a:t>
            </a:r>
            <a:r>
              <a:rPr lang="cs-CZ" sz="2000" dirty="0" smtClean="0">
                <a:latin typeface="Calibri"/>
              </a:rPr>
              <a:t>  šíření, označujeme : a) vlnění  ………………………………</a:t>
            </a:r>
            <a:r>
              <a:rPr lang="cs-CZ" sz="2000" b="1" dirty="0" smtClean="0">
                <a:latin typeface="Calibri"/>
              </a:rPr>
              <a:t>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př.: …………………………………….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</a:t>
            </a:r>
            <a:r>
              <a:rPr lang="cs-CZ" sz="2000" dirty="0" smtClean="0">
                <a:latin typeface="Calibri"/>
              </a:rPr>
              <a:t>b) vlnění ……………………………….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př. : …………………………………..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5.        </a:t>
            </a:r>
            <a:r>
              <a:rPr lang="cs-CZ" sz="2000" dirty="0" smtClean="0">
                <a:latin typeface="Calibri"/>
              </a:rPr>
              <a:t>Co je to zvuk ?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…………………………………………………………………………………………………………………………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73995621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Zvukové jevy, opakování – List </a:t>
            </a:r>
            <a:r>
              <a:rPr lang="cs-CZ" sz="2000" b="1" u="sng" dirty="0">
                <a:solidFill>
                  <a:srgbClr val="0000FF"/>
                </a:solidFill>
              </a:rPr>
              <a:t>3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400" b="1" u="sng" dirty="0">
                <a:solidFill>
                  <a:srgbClr val="0000FF"/>
                </a:solidFill>
              </a:rPr>
              <a:t>B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6.       </a:t>
            </a:r>
            <a:r>
              <a:rPr lang="cs-CZ" sz="2000" dirty="0" smtClean="0">
                <a:latin typeface="Calibri"/>
              </a:rPr>
              <a:t>Co je to infrazvuk ?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</a:t>
            </a:r>
            <a:r>
              <a:rPr lang="cs-CZ" sz="2000" dirty="0" smtClean="0">
                <a:latin typeface="Calibri"/>
              </a:rPr>
              <a:t>  …………………………………………………………………………….………………………………</a:t>
            </a:r>
            <a:r>
              <a:rPr lang="cs-CZ" sz="2000" b="1" dirty="0" smtClean="0">
                <a:latin typeface="Calibri"/>
              </a:rPr>
              <a:t>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……………………………………………………………………………………………………………..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7</a:t>
            </a:r>
            <a:r>
              <a:rPr lang="cs-CZ" sz="2000" b="1" dirty="0" smtClean="0">
                <a:latin typeface="Calibri"/>
              </a:rPr>
              <a:t>.      </a:t>
            </a:r>
            <a:r>
              <a:rPr lang="cs-CZ" sz="2000" dirty="0" smtClean="0">
                <a:latin typeface="Calibri"/>
              </a:rPr>
              <a:t>Co jsou to tóny ?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……………………………………………………………………………………………………………..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latin typeface="Calibri"/>
              </a:rPr>
              <a:t>  8..    </a:t>
            </a:r>
            <a:r>
              <a:rPr lang="cs-CZ" sz="2000" dirty="0" smtClean="0">
                <a:latin typeface="Calibri"/>
              </a:rPr>
              <a:t>Co je to hluk ? Uveď alespoň 3 příklady.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……………………………………………………………………………………………………………..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……………………………………………………………………………………………………………..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</a:t>
            </a:r>
            <a:r>
              <a:rPr lang="cs-CZ" sz="1800" dirty="0" smtClean="0">
                <a:latin typeface="Calibri"/>
              </a:rPr>
              <a:t>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9362154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Zvukové jevy, opakování – List </a:t>
            </a:r>
            <a:r>
              <a:rPr lang="cs-CZ" sz="2000" b="1" u="sng" dirty="0">
                <a:solidFill>
                  <a:srgbClr val="0000FF"/>
                </a:solidFill>
              </a:rPr>
              <a:t>4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400" b="1" u="sng" dirty="0">
                <a:solidFill>
                  <a:srgbClr val="0000FF"/>
                </a:solidFill>
              </a:rPr>
              <a:t>B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9..       </a:t>
            </a:r>
            <a:r>
              <a:rPr lang="cs-CZ" sz="2000" dirty="0" smtClean="0">
                <a:latin typeface="Calibri"/>
              </a:rPr>
              <a:t>Jakými způsoby můžeme tělesa rozkmitat ?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</a:t>
            </a:r>
            <a:r>
              <a:rPr lang="cs-CZ" sz="2000" dirty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Ke každému způsobu uveď alespoň jeden příklad.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a) ………………………………………………………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b) ………………………………………………………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c) ……………………………………………………….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d) ………………………………………………………</a:t>
            </a:r>
            <a:r>
              <a:rPr lang="cs-CZ" sz="2000" b="1" dirty="0" smtClean="0">
                <a:latin typeface="Calibri"/>
              </a:rPr>
              <a:t>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e) ………………………………………………………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</a:t>
            </a:r>
            <a:r>
              <a:rPr lang="cs-CZ" sz="2000" dirty="0" smtClean="0">
                <a:latin typeface="Calibri"/>
              </a:rPr>
              <a:t>f)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……………………………………………………..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g) </a:t>
            </a:r>
            <a:r>
              <a:rPr lang="cs-CZ" sz="2000" dirty="0">
                <a:latin typeface="Calibri"/>
              </a:rPr>
              <a:t>………………………………………………………</a:t>
            </a:r>
            <a:r>
              <a:rPr lang="cs-CZ" sz="2000" b="1" dirty="0">
                <a:latin typeface="Calibri"/>
              </a:rPr>
              <a:t>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</a:t>
            </a:r>
            <a:r>
              <a:rPr lang="cs-CZ" sz="2000" dirty="0" smtClean="0">
                <a:latin typeface="Calibri"/>
              </a:rPr>
              <a:t>h) </a:t>
            </a:r>
            <a:r>
              <a:rPr lang="cs-CZ" sz="2000" dirty="0">
                <a:latin typeface="Calibri"/>
              </a:rPr>
              <a:t>………………………………………………………                                                                                </a:t>
            </a:r>
            <a:r>
              <a:rPr lang="cs-CZ" sz="2000" b="1" dirty="0">
                <a:latin typeface="Calibri"/>
              </a:rPr>
              <a:t>                                         </a:t>
            </a:r>
            <a:r>
              <a:rPr lang="cs-CZ" sz="2000" dirty="0">
                <a:latin typeface="Calibri"/>
              </a:rPr>
              <a:t>                                               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          </a:t>
            </a:r>
            <a:r>
              <a:rPr lang="cs-CZ" sz="2000" b="1" dirty="0" smtClean="0">
                <a:latin typeface="Calibri"/>
              </a:rPr>
              <a:t>    </a:t>
            </a:r>
            <a:r>
              <a:rPr lang="cs-CZ" sz="2000" dirty="0" smtClean="0">
                <a:latin typeface="Calibri"/>
              </a:rPr>
              <a:t>i)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>
                <a:latin typeface="Calibri"/>
              </a:rPr>
              <a:t>……………………………………………………..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7594434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Zvukové jevy, řešení – List 5 </a:t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400" b="1" u="sng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</a:t>
            </a:r>
            <a:r>
              <a:rPr lang="cs-CZ" sz="2000" b="1" dirty="0">
                <a:latin typeface="Calibri"/>
              </a:rPr>
              <a:t>1.       </a:t>
            </a:r>
            <a:r>
              <a:rPr lang="cs-CZ" sz="2000" dirty="0">
                <a:latin typeface="Calibri"/>
              </a:rPr>
              <a:t> Podle grafu urči : - amplitudu </a:t>
            </a:r>
            <a:r>
              <a:rPr lang="cs-CZ" sz="2000" dirty="0" smtClean="0">
                <a:latin typeface="Calibri"/>
              </a:rPr>
              <a:t>: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0,3 cm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                 </a:t>
            </a:r>
            <a:r>
              <a:rPr lang="cs-CZ" sz="2000" dirty="0" smtClean="0">
                <a:latin typeface="Calibri"/>
              </a:rPr>
              <a:t>        </a:t>
            </a:r>
            <a:r>
              <a:rPr lang="cs-CZ" sz="2000" dirty="0">
                <a:latin typeface="Calibri"/>
              </a:rPr>
              <a:t>- periodu </a:t>
            </a:r>
            <a:r>
              <a:rPr lang="cs-CZ" sz="2000" dirty="0" smtClean="0">
                <a:latin typeface="Calibri"/>
              </a:rPr>
              <a:t>: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4 s</a:t>
            </a:r>
            <a:endParaRPr lang="cs-CZ" sz="2000" dirty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                 </a:t>
            </a:r>
            <a:r>
              <a:rPr lang="cs-CZ" sz="2000" dirty="0" smtClean="0">
                <a:latin typeface="Calibri"/>
              </a:rPr>
              <a:t>        </a:t>
            </a:r>
            <a:r>
              <a:rPr lang="cs-CZ" sz="2000" dirty="0">
                <a:latin typeface="Calibri"/>
              </a:rPr>
              <a:t>-  frekvenci </a:t>
            </a:r>
            <a:r>
              <a:rPr lang="cs-CZ" sz="2000" dirty="0" smtClean="0">
                <a:latin typeface="Calibri"/>
              </a:rPr>
              <a:t>: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0,25 Hz      </a:t>
            </a:r>
            <a:endParaRPr lang="cs-CZ" sz="2000" b="1" dirty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kmitavého průběhu. Ke každé hodnotě přiřaď správnou jednotku.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                                                                                      </a:t>
            </a:r>
            <a:r>
              <a:rPr lang="cs-CZ" sz="2000" dirty="0">
                <a:latin typeface="Calibri"/>
              </a:rPr>
              <a:t>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-------------------------------------------------------------------------------------------------------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2. </a:t>
            </a:r>
            <a:r>
              <a:rPr lang="cs-CZ" sz="2000" dirty="0">
                <a:latin typeface="Calibri"/>
              </a:rPr>
              <a:t>           Co je to vlnění ?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solidFill>
                  <a:srgbClr val="FF0000"/>
                </a:solidFill>
                <a:latin typeface="Calibri"/>
              </a:rPr>
              <a:t>         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Děj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, při kterém se prostředím šíří kmitavý pohyb ze zdroje do okolí.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  </a:t>
            </a:r>
            <a:r>
              <a:rPr lang="cs-CZ" sz="2000" b="1" dirty="0">
                <a:latin typeface="Calibri"/>
              </a:rPr>
              <a:t>                                                                    </a:t>
            </a:r>
            <a:r>
              <a:rPr lang="cs-CZ" sz="2000" dirty="0">
                <a:latin typeface="Calibri"/>
              </a:rPr>
              <a:t>                                                                                </a:t>
            </a:r>
            <a:r>
              <a:rPr lang="cs-CZ" sz="2000" b="1" dirty="0">
                <a:latin typeface="Calibri"/>
              </a:rPr>
              <a:t>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    ---------------------------------------------------------------------------------------------------------------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2940165" y="2953972"/>
            <a:ext cx="0" cy="231877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" name="Skupina 15"/>
          <p:cNvGrpSpPr/>
          <p:nvPr/>
        </p:nvGrpSpPr>
        <p:grpSpPr>
          <a:xfrm>
            <a:off x="1820394" y="2599942"/>
            <a:ext cx="5199878" cy="3146532"/>
            <a:chOff x="1820394" y="2599942"/>
            <a:chExt cx="5199878" cy="3146532"/>
          </a:xfrm>
        </p:grpSpPr>
        <p:grpSp>
          <p:nvGrpSpPr>
            <p:cNvPr id="32" name="Skupina 31"/>
            <p:cNvGrpSpPr/>
            <p:nvPr/>
          </p:nvGrpSpPr>
          <p:grpSpPr>
            <a:xfrm>
              <a:off x="1820394" y="2599942"/>
              <a:ext cx="5199878" cy="3146532"/>
              <a:chOff x="1820394" y="2599942"/>
              <a:chExt cx="5199878" cy="3146532"/>
            </a:xfrm>
          </p:grpSpPr>
          <p:cxnSp>
            <p:nvCxnSpPr>
              <p:cNvPr id="36" name="Přímá spojnice 35"/>
              <p:cNvCxnSpPr/>
              <p:nvPr/>
            </p:nvCxnSpPr>
            <p:spPr>
              <a:xfrm>
                <a:off x="2940165" y="4147931"/>
                <a:ext cx="4080107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7" name="Oblouk 36"/>
              <p:cNvSpPr/>
              <p:nvPr/>
            </p:nvSpPr>
            <p:spPr>
              <a:xfrm>
                <a:off x="2945406" y="3084082"/>
                <a:ext cx="1102766" cy="2662392"/>
              </a:xfrm>
              <a:prstGeom prst="arc">
                <a:avLst>
                  <a:gd name="adj1" fmla="val 12149773"/>
                  <a:gd name="adj2" fmla="val 20266973"/>
                </a:avLst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blouk 38"/>
              <p:cNvSpPr/>
              <p:nvPr/>
            </p:nvSpPr>
            <p:spPr>
              <a:xfrm flipV="1">
                <a:off x="4015008" y="2599942"/>
                <a:ext cx="1102766" cy="2662392"/>
              </a:xfrm>
              <a:prstGeom prst="arc">
                <a:avLst>
                  <a:gd name="adj1" fmla="val 12149773"/>
                  <a:gd name="adj2" fmla="val 20266973"/>
                </a:avLst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blouk 39"/>
              <p:cNvSpPr/>
              <p:nvPr/>
            </p:nvSpPr>
            <p:spPr>
              <a:xfrm>
                <a:off x="5115252" y="3062314"/>
                <a:ext cx="1102766" cy="2662392"/>
              </a:xfrm>
              <a:prstGeom prst="arc">
                <a:avLst>
                  <a:gd name="adj1" fmla="val 12149773"/>
                  <a:gd name="adj2" fmla="val 20266973"/>
                </a:avLst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2699792" y="3977722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0</a:t>
                </a:r>
                <a:endParaRPr lang="cs-CZ" dirty="0"/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>
                <a:off x="2396122" y="4312832"/>
                <a:ext cx="54694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-0,1</a:t>
                </a:r>
                <a:endParaRPr lang="cs-CZ" dirty="0"/>
              </a:p>
            </p:txBody>
          </p:sp>
          <p:sp>
            <p:nvSpPr>
              <p:cNvPr id="43" name="TextovéPole 42"/>
              <p:cNvSpPr txBox="1"/>
              <p:nvPr/>
            </p:nvSpPr>
            <p:spPr>
              <a:xfrm>
                <a:off x="2482644" y="3592752"/>
                <a:ext cx="4764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0,1</a:t>
                </a:r>
                <a:endParaRPr lang="cs-CZ" dirty="0"/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2453914" y="3232712"/>
                <a:ext cx="4764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0,2</a:t>
                </a:r>
                <a:endParaRPr lang="cs-CZ" dirty="0"/>
              </a:p>
            </p:txBody>
          </p:sp>
          <p:sp>
            <p:nvSpPr>
              <p:cNvPr id="45" name="TextovéPole 44"/>
              <p:cNvSpPr txBox="1"/>
              <p:nvPr/>
            </p:nvSpPr>
            <p:spPr>
              <a:xfrm>
                <a:off x="2369430" y="4653698"/>
                <a:ext cx="54694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-0,2</a:t>
                </a:r>
                <a:endParaRPr lang="cs-CZ" dirty="0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2354354" y="5056718"/>
                <a:ext cx="54694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-0,3</a:t>
                </a:r>
                <a:endParaRPr lang="cs-CZ" dirty="0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2468130" y="2872672"/>
                <a:ext cx="4764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0,3</a:t>
                </a:r>
                <a:endParaRPr lang="cs-CZ" dirty="0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1820394" y="2881964"/>
                <a:ext cx="71205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y</a:t>
                </a:r>
                <a:r>
                  <a:rPr lang="cs-CZ" dirty="0" smtClean="0"/>
                  <a:t>(cm)</a:t>
                </a:r>
                <a:endParaRPr lang="cs-CZ" dirty="0"/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6358546" y="4106100"/>
                <a:ext cx="66172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t</a:t>
                </a:r>
                <a:r>
                  <a:rPr lang="cs-CZ" dirty="0" smtClean="0"/>
                  <a:t>(s)</a:t>
                </a:r>
                <a:endParaRPr lang="cs-CZ" dirty="0"/>
              </a:p>
            </p:txBody>
          </p:sp>
        </p:grpSp>
        <p:cxnSp>
          <p:nvCxnSpPr>
            <p:cNvPr id="13" name="Přímá spojnice 12"/>
            <p:cNvCxnSpPr/>
            <p:nvPr/>
          </p:nvCxnSpPr>
          <p:spPr>
            <a:xfrm>
              <a:off x="2886788" y="3084598"/>
              <a:ext cx="12424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>
              <a:off x="2887350" y="3411166"/>
              <a:ext cx="12424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nice 51"/>
            <p:cNvCxnSpPr/>
            <p:nvPr/>
          </p:nvCxnSpPr>
          <p:spPr>
            <a:xfrm>
              <a:off x="2872274" y="3760574"/>
              <a:ext cx="12424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/>
            <p:nvPr/>
          </p:nvCxnSpPr>
          <p:spPr>
            <a:xfrm>
              <a:off x="2881138" y="4509120"/>
              <a:ext cx="13666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/>
            <p:nvPr/>
          </p:nvCxnSpPr>
          <p:spPr>
            <a:xfrm>
              <a:off x="2886788" y="4825618"/>
              <a:ext cx="12424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nice 54"/>
            <p:cNvCxnSpPr/>
            <p:nvPr/>
          </p:nvCxnSpPr>
          <p:spPr>
            <a:xfrm>
              <a:off x="2892608" y="5214686"/>
              <a:ext cx="12424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TextovéPole 55"/>
            <p:cNvSpPr txBox="1"/>
            <p:nvPr/>
          </p:nvSpPr>
          <p:spPr>
            <a:xfrm>
              <a:off x="5941838" y="4068904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6</a:t>
              </a:r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4860892" y="4068904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4</a:t>
              </a:r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3808940" y="4083418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2</a:t>
              </a:r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2902162" y="4090678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0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117234897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Zvukové jevy, řešení – List 6 </a:t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400" b="1" u="sng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>
                <a:latin typeface="Calibri"/>
              </a:rPr>
              <a:t>3</a:t>
            </a:r>
            <a:r>
              <a:rPr lang="cs-CZ" sz="2000" b="1" dirty="0" smtClean="0">
                <a:latin typeface="Calibri"/>
              </a:rPr>
              <a:t>.       </a:t>
            </a:r>
            <a:r>
              <a:rPr lang="cs-CZ" sz="2000" dirty="0" smtClean="0">
                <a:latin typeface="Calibri"/>
              </a:rPr>
              <a:t> Jakou rychlostí se šíří vlnění, jestliže při frekvenci 150 Hz je vlnová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délka 3,5 m ? Uveď : vztah :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v = </a:t>
            </a:r>
            <a:r>
              <a:rPr lang="he-IL" sz="2000" smtClean="0">
                <a:solidFill>
                  <a:srgbClr val="FF0000"/>
                </a:solidFill>
                <a:latin typeface="Arial"/>
                <a:cs typeface="Arial"/>
              </a:rPr>
              <a:t>ג</a:t>
            </a:r>
            <a:r>
              <a:rPr lang="cs-CZ" sz="2000" smtClean="0">
                <a:solidFill>
                  <a:srgbClr val="FF0000"/>
                </a:solidFill>
                <a:latin typeface="Calibri"/>
              </a:rPr>
              <a:t>.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f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výpočet :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v = 3,5. 150                           </a:t>
            </a:r>
            <a:endParaRPr lang="cs-CZ" sz="2000" b="1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výsledek + jednotka :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v = 525 m/s  </a:t>
            </a:r>
            <a:r>
              <a:rPr lang="cs-CZ" sz="2000" dirty="0" smtClean="0">
                <a:latin typeface="Calibri"/>
              </a:rPr>
              <a:t>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4</a:t>
            </a:r>
            <a:r>
              <a:rPr lang="cs-CZ" sz="2000" b="1" dirty="0" smtClean="0">
                <a:latin typeface="Calibri"/>
              </a:rPr>
              <a:t>.        </a:t>
            </a:r>
            <a:r>
              <a:rPr lang="cs-CZ" sz="2000" dirty="0" smtClean="0">
                <a:latin typeface="Calibri"/>
              </a:rPr>
              <a:t>Podle toho, zda molekuly kmitají kolmo ke směru šíření nebo ve směru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</a:t>
            </a:r>
            <a:r>
              <a:rPr lang="cs-CZ" sz="2000" dirty="0" smtClean="0">
                <a:latin typeface="Calibri"/>
              </a:rPr>
              <a:t>  šíření, označujeme : a) vlnění :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příčné</a:t>
            </a:r>
            <a:r>
              <a:rPr lang="cs-CZ" sz="2000" b="1" dirty="0" smtClean="0">
                <a:latin typeface="Calibri"/>
              </a:rPr>
              <a:t>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př.: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kámen vhozený do vody, hladina kmitá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                                                   nahoru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a dolů.</a:t>
            </a:r>
            <a:endParaRPr lang="cs-CZ" sz="2000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</a:t>
            </a:r>
            <a:r>
              <a:rPr lang="cs-CZ" sz="2000" dirty="0" smtClean="0">
                <a:latin typeface="Calibri"/>
              </a:rPr>
              <a:t>b) vlnění :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podélné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př. :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zvuk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5.        </a:t>
            </a:r>
            <a:r>
              <a:rPr lang="cs-CZ" sz="2000" dirty="0" smtClean="0">
                <a:latin typeface="Calibri"/>
              </a:rPr>
              <a:t>Co je to zvuk ?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Podélné vlnění s frekvencí od 16 Hz do 20 kHz – slyšíme ho.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7529821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Zvukové jevy, řešení– List </a:t>
            </a:r>
            <a:r>
              <a:rPr lang="cs-CZ" sz="2000" b="1" u="sng" dirty="0">
                <a:solidFill>
                  <a:srgbClr val="FF0000"/>
                </a:solidFill>
              </a:rPr>
              <a:t>7</a:t>
            </a:r>
            <a:r>
              <a:rPr lang="cs-CZ" sz="2000" b="1" u="sng" dirty="0" smtClean="0">
                <a:solidFill>
                  <a:srgbClr val="FF0000"/>
                </a:solidFill>
              </a:rPr>
              <a:t> </a:t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400" b="1" u="sng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6</a:t>
            </a:r>
            <a:r>
              <a:rPr lang="cs-CZ" sz="2000" b="1" dirty="0" smtClean="0">
                <a:latin typeface="Calibri"/>
              </a:rPr>
              <a:t>.        </a:t>
            </a:r>
            <a:r>
              <a:rPr lang="cs-CZ" sz="2000" dirty="0" smtClean="0">
                <a:latin typeface="Calibri"/>
              </a:rPr>
              <a:t>Co je to infrazvuk ?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 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Podélné vlnění s frekvencí nižší než 16 Hz. Dobře se šíří pevnými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  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látkami, zdrojem může být zemětřesení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. Infrazvukem se dorozumívají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  velryby.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7</a:t>
            </a:r>
            <a:r>
              <a:rPr lang="cs-CZ" sz="2000" b="1" dirty="0" smtClean="0">
                <a:latin typeface="Calibri"/>
              </a:rPr>
              <a:t>.      </a:t>
            </a:r>
            <a:r>
              <a:rPr lang="cs-CZ" sz="2000" dirty="0" smtClean="0">
                <a:latin typeface="Calibri"/>
              </a:rPr>
              <a:t>Co jsou to tóny ?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Zvuky vyvolané periodickými kmity. Vytvářejí je například hudební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nástroje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.</a:t>
            </a:r>
            <a:endParaRPr lang="cs-CZ" sz="2000" dirty="0" smtClean="0">
              <a:solidFill>
                <a:srgbClr val="FF0000"/>
              </a:solidFill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1712374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Zvukové jevy, řešení– List </a:t>
            </a:r>
            <a:r>
              <a:rPr lang="cs-CZ" sz="2000" b="1" u="sng" dirty="0">
                <a:solidFill>
                  <a:srgbClr val="FF0000"/>
                </a:solidFill>
              </a:rPr>
              <a:t>8</a:t>
            </a:r>
            <a:r>
              <a:rPr lang="cs-CZ" sz="2000" b="1" u="sng" dirty="0" smtClean="0">
                <a:solidFill>
                  <a:srgbClr val="FF0000"/>
                </a:solidFill>
              </a:rPr>
              <a:t> </a:t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400" b="1" u="sng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latin typeface="Calibri"/>
              </a:rPr>
              <a:t>  8.    </a:t>
            </a:r>
            <a:r>
              <a:rPr lang="cs-CZ" sz="2000" dirty="0" smtClean="0">
                <a:latin typeface="Calibri"/>
              </a:rPr>
              <a:t>Co je to hluk ? Uveď alespoň 3 příklady.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Zvuky vyvolané neperiodickými kmity.  Př.: šum, řinčení, vrzání, skřípění, </a:t>
            </a: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křik, praskot, rány……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</a:t>
            </a:r>
            <a:r>
              <a:rPr lang="cs-CZ" sz="1800" dirty="0" smtClean="0">
                <a:latin typeface="Calibri"/>
              </a:rPr>
              <a:t>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9</a:t>
            </a:r>
            <a:r>
              <a:rPr lang="cs-CZ" sz="2000" b="1" dirty="0" smtClean="0">
                <a:latin typeface="Calibri"/>
              </a:rPr>
              <a:t>.       </a:t>
            </a:r>
            <a:r>
              <a:rPr lang="cs-CZ" sz="2000" dirty="0">
                <a:latin typeface="Calibri"/>
              </a:rPr>
              <a:t>Jakými způsoby můžeme tělesa rozkmitat ?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Ke každému způsobu uveď alespoň jeden příklad.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             a)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údery – blána na bubnu, struny klavíru, destičky xylofonu                                        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                                                                                    </a:t>
            </a:r>
            <a:endParaRPr lang="cs-CZ" sz="2000" dirty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             b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) drnkáním – struny kytary, harfy, mandolíny, kontrabasu</a:t>
            </a:r>
            <a:endParaRPr lang="cs-CZ" sz="2000" dirty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             c)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smýkáním – struny houslí, violy, violoncella                                                                                                                                                </a:t>
            </a:r>
            <a:endParaRPr lang="cs-CZ" sz="2000" dirty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solidFill>
                  <a:srgbClr val="FF0000"/>
                </a:solidFill>
                <a:latin typeface="Calibri"/>
              </a:rPr>
              <a:t>         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    d)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trvalou deformací a drcením těles – mačkání plastové láhve,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         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muchlání papíru, rozbíjení kamene, mletí, křupání sněhu při chůzi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             e)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rychlým pohybem těles – prásknutí bičem, točící se větrák                                                       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                                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                                      </a:t>
            </a:r>
            <a:endParaRPr lang="cs-CZ" sz="2000" dirty="0">
              <a:solidFill>
                <a:srgbClr val="FF000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solidFill>
                <a:srgbClr val="FF000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dirty="0">
                <a:latin typeface="Calibri"/>
              </a:rPr>
              <a:t>                                </a:t>
            </a:r>
            <a:r>
              <a:rPr lang="cs-CZ" sz="1800" dirty="0" smtClean="0">
                <a:latin typeface="Calibri"/>
              </a:rPr>
              <a:t>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329791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Zvukové jevy, řešení– List </a:t>
            </a:r>
            <a:r>
              <a:rPr lang="cs-CZ" sz="2000" b="1" u="sng" dirty="0">
                <a:solidFill>
                  <a:srgbClr val="FF0000"/>
                </a:solidFill>
              </a:rPr>
              <a:t>9</a:t>
            </a:r>
            <a:r>
              <a:rPr lang="cs-CZ" sz="2000" b="1" u="sng" dirty="0" smtClean="0">
                <a:solidFill>
                  <a:srgbClr val="FF0000"/>
                </a:solidFill>
              </a:rPr>
              <a:t/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400" b="1" u="sng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f)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 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prouděním vzduchu mezi blízkými pružnými tělesy – hlasy lidí –</a:t>
            </a:r>
          </a:p>
          <a:p>
            <a:pPr mar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                 proudění kolem hlasivek, klarinet, saxofon, hoboj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                                                                                                               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                                                        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                                                                                                                                                    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                                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</a:t>
            </a:r>
            <a:endParaRPr lang="cs-CZ" sz="2000" dirty="0">
              <a:solidFill>
                <a:srgbClr val="FF000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   g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)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prouděním vzduchu kolem ostré hrany tělesa -  píšťaly, píšťalky,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        flétny</a:t>
            </a:r>
            <a:endParaRPr lang="cs-CZ" sz="2000" dirty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             h)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prudkou změnou tlaku – hrom při bouřce, při výstřelu z pušky, při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         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mlaskání, při otevření lahve se syceným nápojem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solidFill>
                  <a:srgbClr val="FF0000"/>
                </a:solidFill>
                <a:latin typeface="Calibri"/>
              </a:rPr>
              <a:t>              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i)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stále se měnící silou – membrána reproduktoru, drnčení plechů </a:t>
            </a:r>
            <a:endParaRPr lang="cs-CZ" sz="1800" dirty="0">
              <a:solidFill>
                <a:srgbClr val="FF0000"/>
              </a:solidFill>
              <a:latin typeface="Calibri"/>
            </a:endParaRP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       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u automobilu</a:t>
            </a:r>
            <a:endParaRPr lang="cs-CZ" sz="2000" dirty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dirty="0" smtClean="0">
                <a:latin typeface="Calibri"/>
              </a:rPr>
              <a:t>                   </a:t>
            </a:r>
            <a:r>
              <a:rPr lang="cs-CZ" sz="1800" dirty="0" smtClean="0">
                <a:latin typeface="Calibri"/>
              </a:rPr>
              <a:t>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7912928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08000" indent="0">
              <a:buNone/>
            </a:pPr>
            <a:r>
              <a:rPr lang="cs-CZ" dirty="0" smtClean="0"/>
              <a:t>   </a:t>
            </a:r>
          </a:p>
          <a:p>
            <a:r>
              <a:rPr lang="cs-CZ" sz="2800" dirty="0" smtClean="0"/>
              <a:t>Archiv autora</a:t>
            </a:r>
          </a:p>
          <a:p>
            <a:pPr marL="108000" indent="0">
              <a:buNone/>
            </a:pPr>
            <a:endParaRPr lang="cs-CZ" sz="2800" dirty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1380995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2120</TotalTime>
  <Words>1020</Words>
  <Application>Microsoft Office PowerPoint</Application>
  <PresentationFormat>Předvádění na obrazovce (4:3)</PresentationFormat>
  <Paragraphs>214</Paragraphs>
  <Slides>12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</vt:lpstr>
      <vt:lpstr>Zvukové jevy, opakování – List 1  B</vt:lpstr>
      <vt:lpstr>Zvukové jevy, opakování – List 2  B</vt:lpstr>
      <vt:lpstr>Zvukové jevy, opakování – List 3  B</vt:lpstr>
      <vt:lpstr>Zvukové jevy, opakování – List 4  B</vt:lpstr>
      <vt:lpstr>Zvukové jevy, řešení – List 5  B</vt:lpstr>
      <vt:lpstr>Zvukové jevy, řešení – List 6  B</vt:lpstr>
      <vt:lpstr>Zvukové jevy, řešení– List 7  B</vt:lpstr>
      <vt:lpstr>Zvukové jevy, řešení– List 8  B</vt:lpstr>
      <vt:lpstr>Zvukové jevy, řešení– List 9 B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Dum</cp:lastModifiedBy>
  <cp:revision>204</cp:revision>
  <dcterms:created xsi:type="dcterms:W3CDTF">2012-06-01T22:10:47Z</dcterms:created>
  <dcterms:modified xsi:type="dcterms:W3CDTF">2013-06-17T05:54:34Z</dcterms:modified>
</cp:coreProperties>
</file>