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ětlý styl 1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196" autoAdjust="0"/>
  </p:normalViewPr>
  <p:slideViewPr>
    <p:cSldViewPr>
      <p:cViewPr>
        <p:scale>
          <a:sx n="78" d="100"/>
          <a:sy n="78" d="100"/>
        </p:scale>
        <p:origin x="-23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4C58F4D-5800-48CC-B987-36DE24DC20EF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5B3411-3B13-4D69-951A-48858033DF9C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b="1" dirty="0"/>
              <a:t>Číslo materiálu: </a:t>
            </a:r>
            <a:r>
              <a:rPr lang="cs-CZ" sz="2800" dirty="0"/>
              <a:t>VY 32 INOVACE </a:t>
            </a:r>
            <a:r>
              <a:rPr lang="cs-CZ" sz="2800" dirty="0" smtClean="0"/>
              <a:t>4/16</a:t>
            </a:r>
            <a:r>
              <a:rPr lang="cs-CZ" sz="2800" dirty="0"/>
              <a:t> </a:t>
            </a:r>
          </a:p>
          <a:p>
            <a:endParaRPr lang="cs-CZ" sz="2800" dirty="0"/>
          </a:p>
          <a:p>
            <a:pPr marL="0" indent="0">
              <a:buNone/>
            </a:pPr>
            <a:r>
              <a:rPr lang="cs-CZ" sz="2800" dirty="0"/>
              <a:t>  </a:t>
            </a:r>
          </a:p>
          <a:p>
            <a:r>
              <a:rPr lang="cs-CZ" sz="2800" b="1" dirty="0"/>
              <a:t>Název materiálu: </a:t>
            </a:r>
            <a:r>
              <a:rPr lang="cs-CZ" sz="2800" dirty="0" smtClean="0"/>
              <a:t>Stupnice, durové stupnice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b="1" dirty="0"/>
              <a:t>Zpracoval:</a:t>
            </a:r>
            <a:r>
              <a:rPr lang="cs-CZ" sz="2800" dirty="0"/>
              <a:t> Mgr. Bc. </a:t>
            </a:r>
            <a:r>
              <a:rPr lang="cs-CZ" sz="2800" dirty="0" err="1"/>
              <a:t>BcA</a:t>
            </a:r>
            <a:r>
              <a:rPr lang="cs-CZ" sz="2800" dirty="0"/>
              <a:t>. Michal Jančík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200" y="188640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67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</a:pPr>
            <a:r>
              <a:rPr lang="cs-CZ" b="1" dirty="0"/>
              <a:t>Číslo materiálu:</a:t>
            </a:r>
            <a:r>
              <a:rPr lang="cs-CZ" dirty="0"/>
              <a:t> VY 32 </a:t>
            </a:r>
            <a:r>
              <a:rPr lang="cs-CZ"/>
              <a:t>INOVACE </a:t>
            </a:r>
            <a:r>
              <a:rPr lang="cs-CZ" smtClean="0"/>
              <a:t>4/16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</a:t>
            </a:r>
            <a:r>
              <a:rPr lang="cs-CZ" dirty="0"/>
              <a:t>IV., V. ročník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Klíčová slova: </a:t>
            </a:r>
            <a:r>
              <a:rPr lang="cs-CZ" dirty="0"/>
              <a:t>stupnice – </a:t>
            </a:r>
            <a:r>
              <a:rPr lang="cs-CZ" dirty="0" smtClean="0"/>
              <a:t>rozdělení stupnic – durové stupnice  -  charakteristické </a:t>
            </a:r>
            <a:r>
              <a:rPr lang="cs-CZ" dirty="0"/>
              <a:t>znaky </a:t>
            </a:r>
            <a:endParaRPr lang="cs-CZ" dirty="0" smtClean="0"/>
          </a:p>
          <a:p>
            <a:pPr>
              <a:lnSpc>
                <a:spcPct val="120000"/>
              </a:lnSpc>
            </a:pPr>
            <a:r>
              <a:rPr lang="cs-CZ" b="1" dirty="0" smtClean="0"/>
              <a:t>Předpokládané </a:t>
            </a:r>
            <a:r>
              <a:rPr lang="cs-CZ" b="1" dirty="0"/>
              <a:t>cíle vedoucí ke klíčovým kompetencím: </a:t>
            </a:r>
            <a:r>
              <a:rPr lang="cs-CZ" dirty="0"/>
              <a:t>žák charakterizuje </a:t>
            </a:r>
            <a:r>
              <a:rPr lang="cs-CZ" dirty="0" smtClean="0"/>
              <a:t>pojem stupnice, </a:t>
            </a:r>
            <a:r>
              <a:rPr lang="cs-CZ" dirty="0"/>
              <a:t>orientuje se </a:t>
            </a:r>
            <a:r>
              <a:rPr lang="cs-CZ" dirty="0" smtClean="0"/>
              <a:t>ve stavbě durové stupnice, </a:t>
            </a:r>
            <a:r>
              <a:rPr lang="cs-CZ" dirty="0"/>
              <a:t>sluchově rozeznává </a:t>
            </a:r>
            <a:r>
              <a:rPr lang="cs-CZ" dirty="0" smtClean="0"/>
              <a:t>durové a mollové stupnice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59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Stupnice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307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= řada tónů jdoucích za sebou uspořádaných podle určitých pravidel</a:t>
            </a:r>
          </a:p>
          <a:p>
            <a:endParaRPr lang="cs-CZ" sz="3600" dirty="0"/>
          </a:p>
          <a:p>
            <a:r>
              <a:rPr lang="cs-CZ" sz="3600" dirty="0" smtClean="0"/>
              <a:t>Stupnic je mnoho typů, nejvíce jsou používány dva druhy: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Durová stupnice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Mollová stupnice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3440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Durová stupnice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Řada osmi tónů</a:t>
            </a:r>
          </a:p>
          <a:p>
            <a:endParaRPr lang="cs-CZ" sz="3200" dirty="0" smtClean="0"/>
          </a:p>
          <a:p>
            <a:r>
              <a:rPr lang="cs-CZ" sz="3200" dirty="0" smtClean="0"/>
              <a:t>Mezi sousedními tóny se nachází celý tón nebo půltón</a:t>
            </a:r>
          </a:p>
          <a:p>
            <a:endParaRPr lang="cs-CZ" sz="3200" dirty="0" smtClean="0"/>
          </a:p>
          <a:p>
            <a:r>
              <a:rPr lang="cs-CZ" sz="3200" dirty="0" smtClean="0"/>
              <a:t>Půltón se nachází mezi </a:t>
            </a:r>
            <a:r>
              <a:rPr lang="cs-CZ" sz="3200" b="1" dirty="0" smtClean="0"/>
              <a:t>3.a 4.stupněm </a:t>
            </a:r>
            <a:r>
              <a:rPr lang="cs-CZ" sz="3200" dirty="0" smtClean="0"/>
              <a:t>(tónem) a </a:t>
            </a:r>
            <a:r>
              <a:rPr lang="cs-CZ" sz="3200" b="1" dirty="0" smtClean="0"/>
              <a:t>7. a 8. stupněm </a:t>
            </a:r>
            <a:r>
              <a:rPr lang="cs-CZ" sz="3200" dirty="0" smtClean="0"/>
              <a:t>(tónem)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3984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Stupnice C dur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smtClean="0"/>
              <a:t>Základní durová stupnice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947987"/>
            <a:ext cx="7620000" cy="962025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2627784" y="3789040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2915816" y="3717032"/>
            <a:ext cx="7200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691680" y="3933056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1979712" y="3861048"/>
            <a:ext cx="7200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2123728" y="2996952"/>
            <a:ext cx="7200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195736" y="2996952"/>
            <a:ext cx="288032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563888" y="3653408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3851920" y="3581400"/>
            <a:ext cx="7200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3022041" y="2861320"/>
            <a:ext cx="7200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094049" y="2861320"/>
            <a:ext cx="288032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499992" y="3514452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H="1">
            <a:off x="4788024" y="3442444"/>
            <a:ext cx="7200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3923928" y="2725688"/>
            <a:ext cx="7200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995936" y="2725688"/>
            <a:ext cx="288032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836199" y="41512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047083" y="26276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707904" y="39100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845093" y="235515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661579" y="4041068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1/2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605795" y="3820398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1/2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953286" y="24953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272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Stupnice G dur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smtClean="0"/>
              <a:t>Má jeden křížek, který zvyšuje tón f na fis</a:t>
            </a:r>
          </a:p>
          <a:p>
            <a:r>
              <a:rPr lang="cs-CZ" sz="3200" dirty="0" smtClean="0"/>
              <a:t>Rozmístění půltónů a celých tónů je stejné jako u stupnice C dur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3" t="17414" b="19649"/>
          <a:stretch/>
        </p:blipFill>
        <p:spPr>
          <a:xfrm>
            <a:off x="1322024" y="3461819"/>
            <a:ext cx="6540906" cy="116778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907704" y="4538221"/>
            <a:ext cx="4887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        A         H        C         D          E      FIS       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48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Stupnice D dur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600" dirty="0" smtClean="0"/>
              <a:t>Má dva křížky: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Zvyšuje tón f na fis (stejně jako u G dur)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Zvyšuje tón c na cis</a:t>
            </a:r>
          </a:p>
          <a:p>
            <a:pPr marL="914400" lvl="1" indent="-514350">
              <a:buFont typeface="+mj-lt"/>
              <a:buAutoNum type="arabicPeriod"/>
            </a:pPr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" t="21576" b="17159"/>
          <a:stretch/>
        </p:blipFill>
        <p:spPr>
          <a:xfrm>
            <a:off x="1403648" y="3501008"/>
            <a:ext cx="6570262" cy="11370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051720" y="4538221"/>
            <a:ext cx="5176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         E           Fis        G         A         H    Cis       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080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durových stupnic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Durové stupnice dělíme na stupnice s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Křížky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Bé</a:t>
            </a:r>
          </a:p>
          <a:p>
            <a:pPr marL="514350" indent="-514350">
              <a:buFont typeface="+mj-lt"/>
              <a:buAutoNum type="arabicPeriod"/>
            </a:pPr>
            <a:endParaRPr lang="cs-CZ" sz="3200" dirty="0"/>
          </a:p>
          <a:p>
            <a:r>
              <a:rPr lang="cs-CZ" sz="3200" dirty="0" smtClean="0"/>
              <a:t>Stupnic s křížky je 7, stupnic s bé také, celkem (i se stupnicí C dur, která nemá předznamenání) máme 15 durových stupnic</a:t>
            </a:r>
            <a:endParaRPr lang="cs-CZ" sz="3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708920"/>
            <a:ext cx="808484" cy="8084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166" y="2132856"/>
            <a:ext cx="775387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5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Durové stupnice s křížky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25088329"/>
              </p:ext>
            </p:extLst>
          </p:nvPr>
        </p:nvGraphicFramePr>
        <p:xfrm>
          <a:off x="467544" y="2492896"/>
          <a:ext cx="8229600" cy="16459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G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E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Fis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Cis dur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3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4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5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6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7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956" y="3789040"/>
            <a:ext cx="232616" cy="21602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108" y="3796556"/>
            <a:ext cx="232616" cy="21602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220" y="3796556"/>
            <a:ext cx="232616" cy="21602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460" y="3796556"/>
            <a:ext cx="232616" cy="21602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804" y="3796556"/>
            <a:ext cx="232616" cy="21602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828" y="3773212"/>
            <a:ext cx="232616" cy="21602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676" y="3796556"/>
            <a:ext cx="232616" cy="216024"/>
          </a:xfrm>
          <a:prstGeom prst="rect">
            <a:avLst/>
          </a:prstGeom>
          <a:noFill/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0711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Durové stupnice s bé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5906970"/>
              </p:ext>
            </p:extLst>
          </p:nvPr>
        </p:nvGraphicFramePr>
        <p:xfrm>
          <a:off x="467544" y="2924944"/>
          <a:ext cx="8229600" cy="164592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F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B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Es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As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Des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Ges dur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Ces dur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3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4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5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6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7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2" t="2" r="24658" b="10951"/>
          <a:stretch/>
        </p:blipFill>
        <p:spPr>
          <a:xfrm>
            <a:off x="1801738" y="4149080"/>
            <a:ext cx="184307" cy="33637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2" t="2" r="24658" b="10951"/>
          <a:stretch/>
        </p:blipFill>
        <p:spPr>
          <a:xfrm>
            <a:off x="2877198" y="4149080"/>
            <a:ext cx="182634" cy="33332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2" t="2" r="24658" b="10951"/>
          <a:stretch/>
        </p:blipFill>
        <p:spPr>
          <a:xfrm>
            <a:off x="3885310" y="4149080"/>
            <a:ext cx="182634" cy="3333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2" t="2" r="24658" b="10951"/>
          <a:stretch/>
        </p:blipFill>
        <p:spPr>
          <a:xfrm>
            <a:off x="4912730" y="4149080"/>
            <a:ext cx="163325" cy="29808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2" t="2" r="24658" b="10951"/>
          <a:stretch/>
        </p:blipFill>
        <p:spPr>
          <a:xfrm>
            <a:off x="5973542" y="4149080"/>
            <a:ext cx="182634" cy="3333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2" t="2" r="24658" b="10951"/>
          <a:stretch/>
        </p:blipFill>
        <p:spPr>
          <a:xfrm>
            <a:off x="6987210" y="4113928"/>
            <a:ext cx="177078" cy="32318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2" t="2" r="24658" b="10951"/>
          <a:stretch/>
        </p:blipFill>
        <p:spPr>
          <a:xfrm>
            <a:off x="7989766" y="4149080"/>
            <a:ext cx="182634" cy="33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9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93</TotalTime>
  <Words>354</Words>
  <Application>Microsoft Office PowerPoint</Application>
  <PresentationFormat>Předvádění na obrazovce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Prezentace aplikace PowerPoint</vt:lpstr>
      <vt:lpstr>Stupnice</vt:lpstr>
      <vt:lpstr>Prezentace aplikace PowerPoint</vt:lpstr>
      <vt:lpstr>Durová stupnice</vt:lpstr>
      <vt:lpstr>Stupnice C dur</vt:lpstr>
      <vt:lpstr>Stupnice G dur</vt:lpstr>
      <vt:lpstr>Stupnice D dur</vt:lpstr>
      <vt:lpstr>Dělení durových stupnic </vt:lpstr>
      <vt:lpstr>Durové stupnice s křížky</vt:lpstr>
      <vt:lpstr>Durové stupnice s bé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Stupnice</dc:title>
  <dc:creator>0JXR</dc:creator>
  <cp:lastModifiedBy>Učitel</cp:lastModifiedBy>
  <cp:revision>17</cp:revision>
  <dcterms:created xsi:type="dcterms:W3CDTF">2013-01-19T12:27:03Z</dcterms:created>
  <dcterms:modified xsi:type="dcterms:W3CDTF">2013-06-17T07:06:40Z</dcterms:modified>
</cp:coreProperties>
</file>