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70" r:id="rId11"/>
    <p:sldId id="262" r:id="rId12"/>
    <p:sldId id="269" r:id="rId13"/>
    <p:sldId id="263" r:id="rId14"/>
    <p:sldId id="264" r:id="rId15"/>
    <p:sldId id="265" r:id="rId16"/>
    <p:sldId id="271" r:id="rId17"/>
    <p:sldId id="266" r:id="rId18"/>
    <p:sldId id="272" r:id="rId19"/>
    <p:sldId id="26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5CAEFAE-629C-4C62-87D4-0DD08A63B38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911512-F8D8-420E-BFA3-D6AAC1CEE3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rny-Jirasek.jpg" TargetMode="External"/><Relationship Id="rId7" Type="http://schemas.openxmlformats.org/officeDocument/2006/relationships/hyperlink" Target="http://cs.wikipedia.org/wiki/Soubor:Partitura,_Vltava.jpg" TargetMode="External"/><Relationship Id="rId2" Type="http://schemas.openxmlformats.org/officeDocument/2006/relationships/hyperlink" Target="http://.cs.wikipedie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d%C5%99ich_Smetana,_tituln%C3%AD_strana_k_T%C3%A1boru.jpg" TargetMode="External"/><Relationship Id="rId5" Type="http://schemas.openxmlformats.org/officeDocument/2006/relationships/hyperlink" Target="http://cs.wikipedia.org/wiki/Soubor:M%C3%A1_vlast_-_plak%C3%A1t_k_prvn%C3%ADmu_p%C5%99edstaven%C3%AD.jpg" TargetMode="External"/><Relationship Id="rId4" Type="http://schemas.openxmlformats.org/officeDocument/2006/relationships/hyperlink" Target="http://cs.wikipedia.org/wiki/Soubor:Vysehrad_as_seen_over_the_Vltava_from_Cisarska_louka_73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</a:t>
            </a:r>
            <a:r>
              <a:rPr lang="cs-CZ" sz="2800" dirty="0" smtClean="0"/>
              <a:t>11/18</a:t>
            </a:r>
            <a:endParaRPr lang="cs-CZ" sz="2800" dirty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Symfonická báseň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11/18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forma – </a:t>
            </a:r>
            <a:r>
              <a:rPr lang="cs-CZ" dirty="0" smtClean="0"/>
              <a:t>symfonická báseň </a:t>
            </a:r>
            <a:r>
              <a:rPr lang="cs-CZ" dirty="0"/>
              <a:t>– základní znaky a stavba - skladatelé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symfonická báseň, </a:t>
            </a:r>
            <a:r>
              <a:rPr lang="cs-CZ" dirty="0"/>
              <a:t>orientuje se v základních znacích této formy, </a:t>
            </a:r>
            <a:r>
              <a:rPr lang="cs-CZ" dirty="0" smtClean="0"/>
              <a:t>sluchem </a:t>
            </a:r>
            <a:r>
              <a:rPr lang="cs-CZ" dirty="0"/>
              <a:t>rozpoznává základní skladby této formy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180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Symfonická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58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sz="3200" dirty="0" smtClean="0"/>
              <a:t>skladba pro symfonický orchestr</a:t>
            </a:r>
          </a:p>
          <a:p>
            <a:pPr marL="0" indent="0">
              <a:buNone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Je to dílo tzv. „programní“ – má od svého skladatele určen NEHUDEBNÍ program, který je určen v názvu, popř. dalšími poznámkami v </a:t>
            </a:r>
            <a:r>
              <a:rPr lang="cs-CZ" sz="3200" smtClean="0"/>
              <a:t>notovém zápisu</a:t>
            </a:r>
            <a:endParaRPr lang="cs-CZ" sz="3200" dirty="0" smtClean="0"/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Skladatel se v takovémto díle snaží hudbou vylíčit určitý příběh, popsat přírodu, vyjádřit obraz, který ho zaujal atp.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06131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Předlohou pro symfonickou báseň je nějaké literární dílo (pohádka, pověst…), obraz, příroda</a:t>
            </a:r>
          </a:p>
          <a:p>
            <a:endParaRPr lang="cs-CZ" sz="2800" dirty="0" smtClean="0"/>
          </a:p>
          <a:p>
            <a:r>
              <a:rPr lang="cs-CZ" sz="2800" dirty="0" smtClean="0"/>
              <a:t>Symfonická báseň je většinou jednovětá</a:t>
            </a:r>
          </a:p>
          <a:p>
            <a:endParaRPr lang="cs-CZ" sz="2800" dirty="0" smtClean="0"/>
          </a:p>
          <a:p>
            <a:r>
              <a:rPr lang="cs-CZ" sz="2800" dirty="0" smtClean="0"/>
              <a:t>Je-li za sebou řazeno více symfonických básní, mluvíme o CYKLU SYMFONICKÝCH BÁSNÍ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490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Smetana: Má vlast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Jeden z nejvýznamnějších cyklů symfonických básní</a:t>
            </a:r>
          </a:p>
          <a:p>
            <a:r>
              <a:rPr lang="cs-CZ" sz="3200" dirty="0" smtClean="0"/>
              <a:t>Obsahuje 6 symfonických básní: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 smtClean="0"/>
              <a:t>Vyšehrad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 smtClean="0"/>
              <a:t>Vltava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 smtClean="0"/>
              <a:t>Šárka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 smtClean="0"/>
              <a:t>Z českých luhů a hájů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 smtClean="0"/>
              <a:t>Tábor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800" dirty="0"/>
              <a:t>B</a:t>
            </a:r>
            <a:r>
              <a:rPr lang="cs-CZ" sz="2800" dirty="0" smtClean="0"/>
              <a:t>laník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6531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Smetana hudbou líčí historii, pověsti a přírodu české země</a:t>
            </a:r>
          </a:p>
          <a:p>
            <a:r>
              <a:rPr lang="cs-CZ" sz="3200" dirty="0" smtClean="0"/>
              <a:t>Toto dílo vytvořil v letech 1874 – 1879 v době, kdy už byl zcela hluchý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803353"/>
              </p:ext>
            </p:extLst>
          </p:nvPr>
        </p:nvGraphicFramePr>
        <p:xfrm>
          <a:off x="467544" y="2924944"/>
          <a:ext cx="8075240" cy="3471664"/>
        </p:xfrm>
        <a:graphic>
          <a:graphicData uri="http://schemas.openxmlformats.org/drawingml/2006/table">
            <a:tbl>
              <a:tblPr/>
              <a:tblGrid>
                <a:gridCol w="8075240"/>
              </a:tblGrid>
              <a:tr h="3471664">
                <a:tc>
                  <a:txBody>
                    <a:bodyPr/>
                    <a:lstStyle/>
                    <a:p>
                      <a:pPr algn="just"/>
                      <a:endParaRPr lang="cs-CZ" i="1" dirty="0" smtClean="0">
                        <a:effectLst/>
                      </a:endParaRPr>
                    </a:p>
                    <a:p>
                      <a:pPr algn="just"/>
                      <a:endParaRPr lang="cs-CZ" i="1" dirty="0" smtClean="0">
                        <a:effectLst/>
                      </a:endParaRPr>
                    </a:p>
                    <a:p>
                      <a:pPr algn="just"/>
                      <a:endParaRPr lang="cs-CZ" i="1" dirty="0" smtClean="0">
                        <a:effectLst/>
                      </a:endParaRPr>
                    </a:p>
                    <a:p>
                      <a:pPr algn="just"/>
                      <a:r>
                        <a:rPr lang="cs-CZ" i="1" dirty="0">
                          <a:effectLst/>
                        </a:rPr>
                        <a:t/>
                      </a:r>
                      <a:br>
                        <a:rPr lang="cs-CZ" i="1" dirty="0">
                          <a:effectLst/>
                        </a:rPr>
                      </a:br>
                      <a:r>
                        <a:rPr lang="cs-CZ" i="1" dirty="0" smtClean="0">
                          <a:effectLst/>
                        </a:rPr>
                        <a:t>„</a:t>
                      </a:r>
                      <a:r>
                        <a:rPr lang="cs-CZ" sz="2800" i="1" dirty="0" smtClean="0">
                          <a:effectLst/>
                        </a:rPr>
                        <a:t>Skladby </a:t>
                      </a:r>
                      <a:r>
                        <a:rPr lang="cs-CZ" sz="2800" i="1" dirty="0">
                          <a:effectLst/>
                        </a:rPr>
                        <a:t>tyto věnovati chci slavnému městu Praze..., poněvadž zde nabyl jsem hudebního vzdělání, zde dlouhá léta jsem veřejně účinkoval a zde stihla mne i nemoc pro hudebníka nejstrašnější</a:t>
                      </a:r>
                      <a:r>
                        <a:rPr lang="cs-CZ" sz="2800" i="1" dirty="0" smtClean="0">
                          <a:effectLst/>
                        </a:rPr>
                        <a:t>.“ (</a:t>
                      </a:r>
                      <a:r>
                        <a:rPr lang="cs-CZ" sz="2800" i="1" dirty="0" err="1" smtClean="0">
                          <a:effectLst/>
                        </a:rPr>
                        <a:t>B.Smetana</a:t>
                      </a:r>
                      <a:r>
                        <a:rPr lang="cs-CZ" sz="2800" i="1" dirty="0" smtClean="0">
                          <a:effectLst/>
                        </a:rPr>
                        <a:t>)</a:t>
                      </a:r>
                      <a:endParaRPr lang="cs-CZ" sz="2800" i="1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201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7467600" cy="487375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Obsah jednotlivých symfonický básní Smetana nevyjádřil pouze v názvu, ale ke každé také zanechal další komentář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060848"/>
            <a:ext cx="2808312" cy="4685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9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/>
              <a:t>Vyšehrad</a:t>
            </a:r>
          </a:p>
          <a:p>
            <a:pPr marL="0" indent="0">
              <a:buNone/>
            </a:pPr>
            <a:r>
              <a:rPr lang="cs-CZ" sz="3200" i="1" dirty="0"/>
              <a:t>„Harfy věštců začnou; zpěv věštců o dějích na Vyšehradě o slávě, lesku, turnajích, bojích až konečné úpadku a zříceninách. Skladba končí v elegickém tónu...“ (</a:t>
            </a:r>
            <a:r>
              <a:rPr lang="cs-CZ" sz="3200" i="1" dirty="0" err="1"/>
              <a:t>B.Smetana</a:t>
            </a:r>
            <a:r>
              <a:rPr lang="cs-CZ" sz="3200" i="1" dirty="0"/>
              <a:t>)</a:t>
            </a:r>
          </a:p>
          <a:p>
            <a:r>
              <a:rPr lang="cs-CZ" sz="3200" dirty="0"/>
              <a:t>V této symfonické básni zachycuje slávu Vyšehradu i jeho zničení husity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84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052736"/>
            <a:ext cx="6572548" cy="4929411"/>
          </a:xfrm>
        </p:spPr>
      </p:pic>
    </p:spTree>
    <p:extLst>
      <p:ext uri="{BB962C8B-B14F-4D97-AF65-F5344CB8AC3E}">
        <p14:creationId xmlns:p14="http://schemas.microsoft.com/office/powerpoint/2010/main" val="393359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052736"/>
            <a:ext cx="7467600" cy="48737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2. Vltava</a:t>
            </a:r>
          </a:p>
          <a:p>
            <a:pPr marL="0" indent="0">
              <a:buNone/>
            </a:pPr>
            <a:r>
              <a:rPr lang="cs-CZ" sz="2800" i="1" dirty="0"/>
              <a:t>„Skladba líčí běh </a:t>
            </a:r>
            <a:r>
              <a:rPr lang="cs-CZ" sz="2800" i="1" dirty="0" smtClean="0"/>
              <a:t>Vltavy, </a:t>
            </a:r>
            <a:r>
              <a:rPr lang="cs-CZ" sz="2800" i="1" dirty="0"/>
              <a:t>začínaje od prvních obou praménků, chladná a teplá Vltava, spojení obou potůčků do jednoho proudu; pak tok Vltavy v hájích a po lučinách, krajinami, kde zrovna se slaví veselé hody; při noční záři lůny rej rusalek; na blízkých skalách vypínají se pyšně hrady, zámky a zříceniny, Vltava víří v proudech Svatojánských; teče v širokém toku dále ku Praze. Vyšehrad se objeví, konečně mizí v dálce v majestátním toku svém v </a:t>
            </a:r>
            <a:r>
              <a:rPr lang="cs-CZ" sz="2800" i="1" dirty="0" smtClean="0"/>
              <a:t>Labi. 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87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88639"/>
            <a:ext cx="4752528" cy="6212455"/>
          </a:xfrm>
        </p:spPr>
      </p:pic>
    </p:spTree>
    <p:extLst>
      <p:ext uri="{BB962C8B-B14F-4D97-AF65-F5344CB8AC3E}">
        <p14:creationId xmlns:p14="http://schemas.microsoft.com/office/powerpoint/2010/main" val="427531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35292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3. Šárka</a:t>
            </a:r>
          </a:p>
          <a:p>
            <a:pPr marL="0" indent="0">
              <a:buNone/>
            </a:pPr>
            <a:r>
              <a:rPr lang="cs-CZ" sz="2600" i="1" dirty="0"/>
              <a:t>„V této skladbě se nemíní krajina, nýbrž děj, bajka o dívce Šárce. Skladba počne líčením rozzuřené dívky, jež pomstu přísahá za nevěrnost milence celému mužskému pokolení. Zdáli je slyšet příchod Ctirada s jeho zbrojnoši, který táhne na pokoření a potrestání dívek. Už zdáli zaslechnou nářek (ač lstivý) přivázané dívky u stromu, při pohledu na ni obdivuje Ctirad krásu její – zahoří milostnými city pro ni, osvobodí ji, ona připraveným nápojem obveselí a opojí jak Ctirada tak zbrojnoše až k spánku. – Na dané znamení lesním rohem, které v dálce ukryté dívky zodpoví, vyhrnou se tyto ku krvavému činu, hrůza všeobecného vraždění, vzteklost nasycené pomsty Šárky – toť konec skladby</a:t>
            </a:r>
            <a:r>
              <a:rPr lang="cs-CZ" sz="2600" i="1" dirty="0" smtClean="0"/>
              <a:t>.“</a:t>
            </a:r>
            <a:r>
              <a:rPr lang="cs-CZ" sz="2600" baseline="30000" dirty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12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548680"/>
            <a:ext cx="7467600" cy="48737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4. Z českých luhů a hájů</a:t>
            </a:r>
          </a:p>
          <a:p>
            <a:pPr marL="0" indent="0">
              <a:buNone/>
            </a:pPr>
            <a:r>
              <a:rPr lang="cs-CZ" sz="3200" i="1" dirty="0"/>
              <a:t>„Toť všeobecné kreslení citů při pohledu na českou zem. Ze všech stran tu zazní zpěv plno vroucnosti, jak veselý tak melancholický z hájů a luhů. Lesní kraje v sólech hornistů – a vesele </a:t>
            </a:r>
            <a:r>
              <a:rPr lang="cs-CZ" sz="3200" i="1" dirty="0" err="1"/>
              <a:t>ourodné</a:t>
            </a:r>
            <a:r>
              <a:rPr lang="cs-CZ" sz="3200" i="1" dirty="0"/>
              <a:t> nížiny labské a jiné a jiné, vše se tu opěvuje. Každý může ze skladby té si vykreslit, co mu libo – básník má volnou cestu před sebou, arciť musí skladbu v jednotlivostech sledovat</a:t>
            </a:r>
            <a:r>
              <a:rPr lang="cs-CZ" sz="3200" i="1" dirty="0" smtClean="0"/>
              <a:t>.“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991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136904" cy="5976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/>
              <a:t>5. Tábor</a:t>
            </a:r>
          </a:p>
          <a:p>
            <a:pPr marL="0" indent="0">
              <a:buNone/>
            </a:pPr>
            <a:r>
              <a:rPr lang="cs-CZ" sz="3200" i="1" dirty="0"/>
              <a:t>„Motto: Kdož jste boží bojovníci! Z této velebné písně pozůstává celá stavba skladby. V sídle hlavním – v Táboře – zazněl tento zpěv zajisté nejmohutněji a nejčastěji. Skladba líčí též pevnou vůli, vítězné boje a vytrvalost, a tvrdošíjnou neústupnost, kterou skladba též také končí. Do detailu se nedá rozdrobit, nýbrž zahrne všeobecnou slávu a chválu husitských bojů a nezlomnost povahy husitův</a:t>
            </a:r>
            <a:r>
              <a:rPr lang="cs-CZ" sz="3200" i="1" dirty="0" smtClean="0"/>
              <a:t>.“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458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836712"/>
            <a:ext cx="3651472" cy="4956749"/>
          </a:xfrm>
        </p:spPr>
      </p:pic>
    </p:spTree>
    <p:extLst>
      <p:ext uri="{BB962C8B-B14F-4D97-AF65-F5344CB8AC3E}">
        <p14:creationId xmlns:p14="http://schemas.microsoft.com/office/powerpoint/2010/main" val="145955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88640"/>
            <a:ext cx="828092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/>
              <a:t>6. Blaník</a:t>
            </a:r>
          </a:p>
          <a:p>
            <a:pPr marL="0" indent="0">
              <a:buNone/>
            </a:pPr>
            <a:r>
              <a:rPr lang="cs-CZ" sz="2800" i="1" dirty="0"/>
              <a:t>„Jest pokračování předešlé skladby: Tábor. Po přemožení reků husitských skryli se tito v Blaníku a čekají v těžkém spánku na okamžik, kde vlasti mají přijíti na pomoc. Tedy ty samé motivy jako v Táboře slouží v Blaníku za podklad stavby: 'Kdo jste boží bojovníci'. Na podkladě této melodie (tohoto hus. principu) se vyvine vzkříšení národa českého, budoucí štěstí a sláva! kterým vítězným </a:t>
            </a:r>
            <a:r>
              <a:rPr lang="cs-CZ" sz="2800" i="1" dirty="0" err="1"/>
              <a:t>hymnusem</a:t>
            </a:r>
            <a:r>
              <a:rPr lang="cs-CZ" sz="2800" i="1" dirty="0"/>
              <a:t>, v podobě pochodu, skončí skladba a tak celá řada </a:t>
            </a:r>
            <a:r>
              <a:rPr lang="cs-CZ" sz="2800" i="1" dirty="0" err="1"/>
              <a:t>symf</a:t>
            </a:r>
            <a:r>
              <a:rPr lang="cs-CZ" sz="2800" i="1" dirty="0"/>
              <a:t>. básní „</a:t>
            </a:r>
            <a:r>
              <a:rPr lang="cs-CZ" sz="2800" i="1" dirty="0" err="1"/>
              <a:t>Vlasť</a:t>
            </a:r>
            <a:r>
              <a:rPr lang="cs-CZ" sz="2800" i="1" dirty="0"/>
              <a:t>“. Co malé intermezzo zazní v této skladbě též kratinká idyla: kresba polohy Blaníku, malý pastucha si huláká a hraje a ozvěna mu odpovídá</a:t>
            </a:r>
            <a:r>
              <a:rPr lang="cs-CZ" sz="2800" i="1" dirty="0" smtClean="0"/>
              <a:t>.“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0848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92696"/>
            <a:ext cx="7818102" cy="5238128"/>
          </a:xfrm>
        </p:spPr>
      </p:pic>
    </p:spTree>
    <p:extLst>
      <p:ext uri="{BB962C8B-B14F-4D97-AF65-F5344CB8AC3E}">
        <p14:creationId xmlns:p14="http://schemas.microsoft.com/office/powerpoint/2010/main" val="45135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http://.cs.wikipedie.org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http://cs.wikipedia.org/wiki/Soubor:Cerny-Jirasek.jpg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http://cs.wikipedia.org/wiki/Soubor:Vysehrad_as_seen_over_the_Vltava_from_Cisarska_louka_732.jpg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http://cs.wikipedia.org/wiki/Soubor:M%C3%A1_vlast_-_plak%C3%A1t_k_prvn%C3%ADmu_p%C5%99edstaven%C3%AD.jpg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6"/>
              </a:rPr>
              <a:t>http://cs.wikipedia.org/wiki/Soubor:Bed%C5%99ich_Smetana,_tituln%C3%AD_strana_k_T%C3%A1boru.jpg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>
                <a:hlinkClick r:id="rId7"/>
              </a:rPr>
              <a:t>http://cs.wikipedia.org/wiki/Soubor:Partitura,_Vltava.jpg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40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39</TotalTime>
  <Words>778</Words>
  <Application>Microsoft Office PowerPoint</Application>
  <PresentationFormat>Předvádění na obrazovce (4:3)</PresentationFormat>
  <Paragraphs>78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Prezentace aplikace PowerPoint</vt:lpstr>
      <vt:lpstr>Symfonická báseň</vt:lpstr>
      <vt:lpstr>Prezentace aplikace PowerPoint</vt:lpstr>
      <vt:lpstr>Prezentace aplikace PowerPoint</vt:lpstr>
      <vt:lpstr>Bedřich Smetana: Má vlast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Symfonická báseň</dc:title>
  <dc:creator>0JXR</dc:creator>
  <cp:lastModifiedBy>Učitel</cp:lastModifiedBy>
  <cp:revision>12</cp:revision>
  <dcterms:created xsi:type="dcterms:W3CDTF">2013-01-02T18:04:47Z</dcterms:created>
  <dcterms:modified xsi:type="dcterms:W3CDTF">2013-06-19T18:14:29Z</dcterms:modified>
</cp:coreProperties>
</file>