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72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15C998-5012-4C2D-8461-2D2834315833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DAE59A-2273-471F-9B32-20CAA914CE6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15C998-5012-4C2D-8461-2D2834315833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DAE59A-2273-471F-9B32-20CAA914CE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15C998-5012-4C2D-8461-2D2834315833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DAE59A-2273-471F-9B32-20CAA914CE6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15C998-5012-4C2D-8461-2D2834315833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DAE59A-2273-471F-9B32-20CAA914CE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15C998-5012-4C2D-8461-2D2834315833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DAE59A-2273-471F-9B32-20CAA914CE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15C998-5012-4C2D-8461-2D2834315833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DAE59A-2273-471F-9B32-20CAA914CE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15C998-5012-4C2D-8461-2D2834315833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DAE59A-2273-471F-9B32-20CAA914CE6C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15C998-5012-4C2D-8461-2D2834315833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DAE59A-2273-471F-9B32-20CAA914CE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15C998-5012-4C2D-8461-2D2834315833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DAE59A-2273-471F-9B32-20CAA914CE6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15C998-5012-4C2D-8461-2D2834315833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DAE59A-2273-471F-9B32-20CAA914CE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15C998-5012-4C2D-8461-2D2834315833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DAE59A-2273-471F-9B32-20CAA914CE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8A15C998-5012-4C2D-8461-2D2834315833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EEDAE59A-2273-471F-9B32-20CAA914CE6C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P5lQguMeDO" TargetMode="External"/><Relationship Id="rId2" Type="http://schemas.openxmlformats.org/officeDocument/2006/relationships/hyperlink" Target="http://www.youtube.com/watch?v=2RdJmqLrsbo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Na6piObEzws" TargetMode="External"/><Relationship Id="rId2" Type="http://schemas.openxmlformats.org/officeDocument/2006/relationships/hyperlink" Target="http://www.youtube.com/watch?v=P5lQguMeDOI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-TNakOAoYxU" TargetMode="External"/><Relationship Id="rId2" Type="http://schemas.openxmlformats.org/officeDocument/2006/relationships/hyperlink" Target="http://www.youtube.com/watch?v=7cb1QmTkOAI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87UE2GC5db0" TargetMode="External"/><Relationship Id="rId4" Type="http://schemas.openxmlformats.org/officeDocument/2006/relationships/hyperlink" Target="http://www.youtube.com/watch?v=rxGy83aipbY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O97HDb53cRI" TargetMode="External"/><Relationship Id="rId2" Type="http://schemas.openxmlformats.org/officeDocument/2006/relationships/hyperlink" Target="http://www.youtube.com/watch?v=P5lQguMeDOI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PYB84e98mWU" TargetMode="External"/><Relationship Id="rId2" Type="http://schemas.openxmlformats.org/officeDocument/2006/relationships/hyperlink" Target="http://www.youtube.com/watch?v=HUXhEzIuRhQ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jf46A0C3KZU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fiQggEYSrxQ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484784"/>
            <a:ext cx="7746064" cy="4763616"/>
          </a:xfrm>
        </p:spPr>
        <p:txBody>
          <a:bodyPr/>
          <a:lstStyle/>
          <a:p>
            <a:r>
              <a:rPr lang="cs-CZ" b="1" dirty="0"/>
              <a:t>Číslo materiálu: </a:t>
            </a:r>
            <a:r>
              <a:rPr lang="cs-CZ" dirty="0"/>
              <a:t>VY 32 INOVACE </a:t>
            </a:r>
            <a:r>
              <a:rPr lang="cs-CZ" dirty="0" smtClean="0"/>
              <a:t>11/13</a:t>
            </a:r>
            <a:r>
              <a:rPr lang="cs-CZ" dirty="0"/>
              <a:t> 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r>
              <a:rPr lang="cs-CZ" b="1" dirty="0"/>
              <a:t>Název materiálu: </a:t>
            </a:r>
            <a:r>
              <a:rPr lang="cs-CZ" dirty="0" smtClean="0"/>
              <a:t>Opera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b="1" dirty="0"/>
              <a:t>Zpracoval:</a:t>
            </a:r>
            <a:r>
              <a:rPr lang="cs-CZ" dirty="0"/>
              <a:t> 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endParaRPr lang="cs-CZ" dirty="0"/>
          </a:p>
          <a:p>
            <a:endParaRPr lang="cs-CZ" dirty="0"/>
          </a:p>
          <a:p>
            <a:endParaRPr lang="cs-CZ" sz="2800" dirty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76672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1114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b="1" dirty="0"/>
              <a:t>Číslo materiálu:</a:t>
            </a:r>
            <a:r>
              <a:rPr lang="cs-CZ" dirty="0"/>
              <a:t> VY 32 INOVACE </a:t>
            </a:r>
            <a:r>
              <a:rPr lang="cs-CZ" dirty="0" smtClean="0"/>
              <a:t>11/13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Ročník: </a:t>
            </a:r>
            <a:r>
              <a:rPr lang="cs-CZ" dirty="0"/>
              <a:t>VI., VII. ročník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Klíčová slova: </a:t>
            </a:r>
            <a:r>
              <a:rPr lang="cs-CZ" dirty="0"/>
              <a:t>hudba na jevišti - </a:t>
            </a:r>
            <a:r>
              <a:rPr lang="cs-CZ" dirty="0" smtClean="0"/>
              <a:t>opera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žák charakterizuje pojem </a:t>
            </a:r>
            <a:r>
              <a:rPr lang="cs-CZ" dirty="0" smtClean="0"/>
              <a:t>opera, </a:t>
            </a:r>
            <a:r>
              <a:rPr lang="cs-CZ" dirty="0"/>
              <a:t>orientuje se v základních znacích a dílech této formy, stručně hovoří o historii </a:t>
            </a:r>
            <a:r>
              <a:rPr lang="cs-CZ" dirty="0" smtClean="0"/>
              <a:t>opery </a:t>
            </a:r>
            <a:r>
              <a:rPr lang="cs-CZ" dirty="0"/>
              <a:t>sluchem určuje </a:t>
            </a:r>
            <a:r>
              <a:rPr lang="cs-CZ" dirty="0" smtClean="0"/>
              <a:t>známé sbory a árie nejslavnějších oper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7819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Opera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519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=hudebně-dramatické dílo (tzn. divadelní představení, ve kterém důležitou roli hraje hudba)</a:t>
            </a:r>
          </a:p>
          <a:p>
            <a:endParaRPr lang="cs-CZ" dirty="0" smtClean="0"/>
          </a:p>
          <a:p>
            <a:r>
              <a:rPr lang="cs-CZ" dirty="0" smtClean="0"/>
              <a:t>Hudba je téměř nejdůležitější složka, zní po celou dobu</a:t>
            </a:r>
          </a:p>
          <a:p>
            <a:endParaRPr lang="cs-CZ" dirty="0" smtClean="0"/>
          </a:p>
          <a:p>
            <a:r>
              <a:rPr lang="cs-CZ" dirty="0" smtClean="0"/>
              <a:t>V opeře se nemluví, pouze zpívá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101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Vznikla na přelomu 16./17.století v Itálii</a:t>
            </a:r>
          </a:p>
          <a:p>
            <a:endParaRPr lang="cs-CZ" dirty="0" smtClean="0"/>
          </a:p>
          <a:p>
            <a:r>
              <a:rPr lang="cs-CZ" dirty="0" smtClean="0"/>
              <a:t>1.operu napsal skladatel </a:t>
            </a:r>
            <a:r>
              <a:rPr lang="cs-CZ" dirty="0" err="1" smtClean="0"/>
              <a:t>Jacobo</a:t>
            </a:r>
            <a:r>
              <a:rPr lang="cs-CZ" dirty="0" smtClean="0"/>
              <a:t> Peri v roce 1598, jmenovala se Dafne</a:t>
            </a:r>
          </a:p>
          <a:p>
            <a:endParaRPr lang="cs-CZ" dirty="0" smtClean="0"/>
          </a:p>
          <a:p>
            <a:r>
              <a:rPr lang="cs-CZ" dirty="0" smtClean="0"/>
              <a:t>V roce 1637 vzniklo v Benátkách první operní divadlo, desítky dalších jich vznikly do konce století v dalších městech Itálie i celé Evropy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92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Opera byla dříve stejně oblíbená jako dnes televize – byl to druh zábavy, rozptýlení</a:t>
            </a:r>
          </a:p>
          <a:p>
            <a:r>
              <a:rPr lang="cs-CZ" dirty="0" smtClean="0"/>
              <a:t>Operu lze dělit na: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dirty="0" smtClean="0"/>
              <a:t>Vážnou – má vážný děj, většinou zpracovává příběh velké nešťastné lásky, vysvobození z prokletí atd.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dirty="0" smtClean="0"/>
              <a:t>Komickou – slouží k pobavení, obsahuje vtipná čísla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1597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Opera je stále živým a vyhledávaným žánrem</a:t>
            </a:r>
          </a:p>
          <a:p>
            <a:r>
              <a:rPr lang="cs-CZ" dirty="0" smtClean="0"/>
              <a:t>Operní pěvci procházejí dlouhým školením hlasu na konzervatořích a akademiích múzických umění</a:t>
            </a:r>
          </a:p>
          <a:p>
            <a:r>
              <a:rPr lang="cs-CZ" dirty="0" smtClean="0"/>
              <a:t>Jen ti nejlepší se mohou probojovat do nejvýznamnějších operních divadel, kterými jsou La </a:t>
            </a:r>
            <a:r>
              <a:rPr lang="cs-CZ" dirty="0" err="1" smtClean="0"/>
              <a:t>Scala</a:t>
            </a:r>
            <a:r>
              <a:rPr lang="cs-CZ" dirty="0" smtClean="0"/>
              <a:t> (Itálie) a Metropolitní opera (New York)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1974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Opera se odehrává na jevišti, celá je doprovázená velkým orchestrem, který je v tzv. orchestřišti (místo před jevištěm ve sníženém přízemí)</a:t>
            </a:r>
          </a:p>
          <a:p>
            <a:endParaRPr lang="cs-CZ" dirty="0"/>
          </a:p>
          <a:p>
            <a:r>
              <a:rPr lang="cs-CZ" dirty="0" smtClean="0"/>
              <a:t>Celou operu na představení řídí dirigent (vede orchestr i zpěváky)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5332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Složky opery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Opera se vnitřně dělí na tzv. akty neboli jednání, které se dále rozdělují na obrazy neboli scény</a:t>
            </a:r>
          </a:p>
          <a:p>
            <a:endParaRPr lang="cs-CZ" dirty="0" smtClean="0"/>
          </a:p>
          <a:p>
            <a:r>
              <a:rPr lang="cs-CZ" dirty="0" smtClean="0"/>
              <a:t>Mezi jednotlivými akty bývá přestávka</a:t>
            </a:r>
          </a:p>
          <a:p>
            <a:endParaRPr lang="cs-CZ" dirty="0" smtClean="0"/>
          </a:p>
          <a:p>
            <a:r>
              <a:rPr lang="cs-CZ" dirty="0" smtClean="0"/>
              <a:t>Obraz většinou začíná a končí změnou kulis = je potřeba, aby divák poznal, že se děj přenáší do nového prostředí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4881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377440" lvl="3" indent="0">
              <a:buNone/>
            </a:pPr>
            <a:r>
              <a:rPr lang="cs-CZ" sz="3600" dirty="0" smtClean="0"/>
              <a:t>OPERA</a:t>
            </a:r>
          </a:p>
          <a:p>
            <a:pPr marL="3657600" lvl="8" indent="0">
              <a:buNone/>
            </a:pPr>
            <a:endParaRPr lang="cs-CZ" dirty="0"/>
          </a:p>
          <a:p>
            <a:pPr marL="3657600" lvl="8" indent="0">
              <a:buNone/>
            </a:pPr>
            <a:endParaRPr lang="cs-CZ" dirty="0" smtClean="0"/>
          </a:p>
          <a:p>
            <a:pPr marL="914400" lvl="2" indent="0">
              <a:buNone/>
            </a:pPr>
            <a:endParaRPr lang="cs-CZ" dirty="0" smtClean="0"/>
          </a:p>
          <a:p>
            <a:pPr marL="514350" lvl="1" indent="0">
              <a:buNone/>
            </a:pPr>
            <a:r>
              <a:rPr lang="cs-CZ" dirty="0" smtClean="0"/>
              <a:t>1.Jednání	      2.jednání            3.jednání</a:t>
            </a:r>
          </a:p>
          <a:p>
            <a:pPr marL="114300" indent="0">
              <a:buNone/>
            </a:pPr>
            <a:endParaRPr lang="cs-CZ" sz="2000" dirty="0" smtClean="0"/>
          </a:p>
          <a:p>
            <a:pPr marL="114300" indent="0">
              <a:buNone/>
            </a:pPr>
            <a:endParaRPr lang="cs-CZ" sz="1800" dirty="0" smtClean="0"/>
          </a:p>
          <a:p>
            <a:pPr marL="114300" indent="0">
              <a:buNone/>
            </a:pPr>
            <a:r>
              <a:rPr lang="cs-CZ" sz="1800" dirty="0" smtClean="0"/>
              <a:t>1.Obraz 2.obraz 3.obraz 1.Obraz 2.obraz </a:t>
            </a:r>
            <a:r>
              <a:rPr lang="cs-CZ" sz="1800" dirty="0"/>
              <a:t> </a:t>
            </a:r>
            <a:r>
              <a:rPr lang="cs-CZ" sz="1800" dirty="0" smtClean="0"/>
              <a:t>     1.Obraz 2.obraz 3.obraz</a:t>
            </a:r>
            <a:endParaRPr lang="cs-CZ" sz="2000" dirty="0" smtClean="0"/>
          </a:p>
          <a:p>
            <a:pPr marL="114300" indent="0">
              <a:buNone/>
            </a:pPr>
            <a:endParaRPr lang="cs-CZ" sz="2000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267744" y="2060848"/>
            <a:ext cx="2050164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546242" y="2060848"/>
            <a:ext cx="0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849075" y="2060848"/>
            <a:ext cx="1969263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2051720" y="3789040"/>
            <a:ext cx="504056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2788942" y="3789040"/>
            <a:ext cx="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2883507" y="3789040"/>
            <a:ext cx="680381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4264934" y="3786142"/>
            <a:ext cx="52974" cy="72297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4680012" y="3717032"/>
            <a:ext cx="338126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6098258" y="3717032"/>
            <a:ext cx="36004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6635342" y="3711538"/>
            <a:ext cx="312922" cy="79758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6833363" y="3708640"/>
            <a:ext cx="906989" cy="8004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129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složky opery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Vnitřně se opera hudebně dělí na jednotlivé „složky“ – každá má v opeře svůj význam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Ouvertura</a:t>
            </a:r>
            <a:r>
              <a:rPr lang="cs-CZ" dirty="0" smtClean="0"/>
              <a:t> (předehra)-zní na začátku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Árie</a:t>
            </a:r>
            <a:r>
              <a:rPr lang="cs-CZ" dirty="0" smtClean="0"/>
              <a:t> – je zpívána sólově</a:t>
            </a:r>
          </a:p>
          <a:p>
            <a:pPr marL="800100" lvl="2" indent="0">
              <a:buNone/>
            </a:pPr>
            <a:r>
              <a:rPr lang="cs-CZ" dirty="0"/>
              <a:t>	 </a:t>
            </a:r>
            <a:r>
              <a:rPr lang="cs-CZ" dirty="0" smtClean="0"/>
              <a:t>     -   obsahuje krásnou melodii</a:t>
            </a:r>
          </a:p>
          <a:p>
            <a:pPr marL="800100" lvl="2" indent="0">
              <a:buNone/>
            </a:pPr>
            <a:r>
              <a:rPr lang="cs-CZ" dirty="0"/>
              <a:t> </a:t>
            </a:r>
            <a:r>
              <a:rPr lang="cs-CZ" dirty="0" smtClean="0"/>
              <a:t>       -  děj se pozastavuje a zpěvák (=postava opery) 		v ní líčí své pocity, city, nálady, myšlenky </a:t>
            </a:r>
          </a:p>
          <a:p>
            <a:pPr marL="800100" lvl="2" indent="0">
              <a:buNone/>
            </a:pPr>
            <a:r>
              <a:rPr lang="cs-CZ" sz="2000" dirty="0" smtClean="0"/>
              <a:t>(</a:t>
            </a:r>
            <a:r>
              <a:rPr lang="cs-CZ" sz="2000" dirty="0" smtClean="0">
                <a:hlinkClick r:id="rId2"/>
              </a:rPr>
              <a:t>http://www.youtube.com/</a:t>
            </a:r>
            <a:r>
              <a:rPr lang="cs-CZ" sz="2000" dirty="0" err="1" smtClean="0">
                <a:hlinkClick r:id="rId2"/>
              </a:rPr>
              <a:t>watch?v</a:t>
            </a:r>
            <a:r>
              <a:rPr lang="cs-CZ" sz="2000" dirty="0" smtClean="0">
                <a:hlinkClick r:id="rId2"/>
              </a:rPr>
              <a:t>=2RdJmqLrsbo</a:t>
            </a:r>
            <a:r>
              <a:rPr lang="cs-CZ" sz="2000" dirty="0" smtClean="0"/>
              <a:t>)</a:t>
            </a:r>
          </a:p>
          <a:p>
            <a:pPr marL="800100" lvl="2" indent="0">
              <a:buNone/>
            </a:pPr>
            <a:r>
              <a:rPr lang="cs-CZ" sz="2000" dirty="0" smtClean="0"/>
              <a:t>(</a:t>
            </a:r>
            <a:r>
              <a:rPr lang="cs-CZ" sz="2000" dirty="0" smtClean="0">
                <a:hlinkClick r:id="rId3"/>
              </a:rPr>
              <a:t>http://www.youtube.com/</a:t>
            </a:r>
            <a:r>
              <a:rPr lang="cs-CZ" sz="2000" dirty="0" err="1" smtClean="0">
                <a:hlinkClick r:id="rId3"/>
              </a:rPr>
              <a:t>watch?v</a:t>
            </a:r>
            <a:r>
              <a:rPr lang="cs-CZ" sz="2000" dirty="0" smtClean="0">
                <a:hlinkClick r:id="rId3"/>
              </a:rPr>
              <a:t>=P5lQguMeDO</a:t>
            </a:r>
            <a:r>
              <a:rPr lang="cs-CZ" sz="2000" dirty="0" smtClean="0"/>
              <a:t>)</a:t>
            </a:r>
          </a:p>
          <a:p>
            <a:pPr marL="800100" lvl="2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8309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Recitativ</a:t>
            </a:r>
            <a:r>
              <a:rPr lang="cs-CZ" dirty="0" smtClean="0"/>
              <a:t> – nepřináší krásné melodie, jde 			     spíše o zpívanou mluvu</a:t>
            </a:r>
          </a:p>
          <a:p>
            <a:pPr lvl="4"/>
            <a:r>
              <a:rPr lang="cs-CZ" dirty="0"/>
              <a:t>  </a:t>
            </a:r>
            <a:r>
              <a:rPr lang="cs-CZ" sz="2400" dirty="0" smtClean="0"/>
              <a:t>posouvá děj dopředu</a:t>
            </a:r>
          </a:p>
          <a:p>
            <a:pPr lvl="4"/>
            <a:r>
              <a:rPr lang="cs-CZ" sz="2400" dirty="0"/>
              <a:t> </a:t>
            </a:r>
            <a:r>
              <a:rPr lang="cs-CZ" sz="2400" dirty="0" smtClean="0"/>
              <a:t> je spojený s árií: recitativem se posune děj, něco se přihodí a v árii pak dochází k líčení pocitů  a myšlenek nad tím, co se přihodilo</a:t>
            </a:r>
          </a:p>
          <a:p>
            <a:pPr marL="1115568" lvl="4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</a:t>
            </a:r>
            <a:r>
              <a:rPr lang="cs-CZ" dirty="0" smtClean="0"/>
              <a:t>(</a:t>
            </a:r>
            <a:r>
              <a:rPr lang="cs-CZ" dirty="0" smtClean="0">
                <a:hlinkClick r:id="rId2"/>
              </a:rPr>
              <a:t>http://www.youtube.com/</a:t>
            </a:r>
            <a:r>
              <a:rPr lang="cs-CZ" dirty="0" err="1" smtClean="0">
                <a:hlinkClick r:id="rId2"/>
              </a:rPr>
              <a:t>watch?v</a:t>
            </a:r>
            <a:r>
              <a:rPr lang="cs-CZ" dirty="0" smtClean="0">
                <a:hlinkClick r:id="rId2"/>
              </a:rPr>
              <a:t>=P5lQguMeDOI</a:t>
            </a:r>
            <a:r>
              <a:rPr lang="cs-CZ" dirty="0" smtClean="0"/>
              <a:t>)</a:t>
            </a:r>
          </a:p>
          <a:p>
            <a:pPr marL="571500" indent="-457200"/>
            <a:r>
              <a:rPr lang="cs-CZ" b="1" dirty="0" smtClean="0"/>
              <a:t>Sbor</a:t>
            </a:r>
            <a:r>
              <a:rPr lang="cs-CZ" dirty="0" smtClean="0"/>
              <a:t> – představuje v opeře dav lidí dle </a:t>
            </a:r>
            <a:r>
              <a:rPr lang="cs-CZ" dirty="0" err="1" smtClean="0"/>
              <a:t>aktuál</a:t>
            </a:r>
            <a:r>
              <a:rPr lang="cs-CZ" dirty="0" smtClean="0"/>
              <a:t> ní potřeby (vesničané, šlechtici atp.) </a:t>
            </a:r>
            <a:r>
              <a:rPr lang="cs-CZ" sz="2000" dirty="0" smtClean="0"/>
              <a:t>(</a:t>
            </a:r>
            <a:r>
              <a:rPr lang="cs-CZ" sz="2000" dirty="0" smtClean="0">
                <a:hlinkClick r:id="rId3"/>
              </a:rPr>
              <a:t>http://www.youtube.com/</a:t>
            </a:r>
            <a:r>
              <a:rPr lang="cs-CZ" sz="2000" dirty="0" err="1" smtClean="0">
                <a:hlinkClick r:id="rId3"/>
              </a:rPr>
              <a:t>watch?v</a:t>
            </a:r>
            <a:r>
              <a:rPr lang="cs-CZ" sz="2000" dirty="0" smtClean="0">
                <a:hlinkClick r:id="rId3"/>
              </a:rPr>
              <a:t>=Na6piObEzws</a:t>
            </a:r>
            <a:r>
              <a:rPr lang="cs-CZ" sz="2000" dirty="0" smtClean="0"/>
              <a:t>)</a:t>
            </a:r>
          </a:p>
          <a:p>
            <a:pPr marL="114300" indent="0">
              <a:buNone/>
            </a:pPr>
            <a:endParaRPr lang="cs-CZ" sz="2000" dirty="0" smtClean="0"/>
          </a:p>
          <a:p>
            <a:pPr lvl="4"/>
            <a:endParaRPr lang="cs-CZ" dirty="0" smtClean="0"/>
          </a:p>
          <a:p>
            <a:pPr lvl="4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5288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Dueto</a:t>
            </a:r>
            <a:r>
              <a:rPr lang="cs-CZ" dirty="0" smtClean="0"/>
              <a:t> – zpívají dva</a:t>
            </a:r>
          </a:p>
          <a:p>
            <a:endParaRPr lang="cs-CZ" dirty="0" smtClean="0"/>
          </a:p>
          <a:p>
            <a:r>
              <a:rPr lang="cs-CZ" b="1" dirty="0" err="1" smtClean="0"/>
              <a:t>Tercetto</a:t>
            </a:r>
            <a:r>
              <a:rPr lang="cs-CZ" dirty="0" smtClean="0"/>
              <a:t> – zpívají tři      </a:t>
            </a:r>
          </a:p>
          <a:p>
            <a:r>
              <a:rPr lang="cs-CZ" dirty="0" smtClean="0"/>
              <a:t>               </a:t>
            </a:r>
          </a:p>
          <a:p>
            <a:r>
              <a:rPr lang="cs-CZ" b="1" dirty="0" smtClean="0"/>
              <a:t>Kvarteto </a:t>
            </a:r>
            <a:r>
              <a:rPr lang="cs-CZ" dirty="0" smtClean="0"/>
              <a:t>– zpívají čtyři atd.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8223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Nejslavnější operní skladatelé a jejich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Wolfgang Amadeus Mozart</a:t>
            </a:r>
          </a:p>
          <a:p>
            <a:pPr lvl="1"/>
            <a:r>
              <a:rPr lang="cs-CZ" b="1" dirty="0" smtClean="0"/>
              <a:t>Don Giovanni </a:t>
            </a:r>
            <a:r>
              <a:rPr lang="cs-CZ" dirty="0" smtClean="0"/>
              <a:t>– označována jako nejlepší opera „opera oper“ </a:t>
            </a:r>
            <a:r>
              <a:rPr lang="cs-CZ" sz="2200" dirty="0" smtClean="0"/>
              <a:t>(</a:t>
            </a:r>
            <a:r>
              <a:rPr lang="cs-CZ" sz="2200" dirty="0" smtClean="0">
                <a:hlinkClick r:id="rId2"/>
              </a:rPr>
              <a:t>http://www.youtube.com/</a:t>
            </a:r>
            <a:r>
              <a:rPr lang="cs-CZ" sz="2200" dirty="0" err="1" smtClean="0">
                <a:hlinkClick r:id="rId2"/>
              </a:rPr>
              <a:t>watch?v</a:t>
            </a:r>
            <a:r>
              <a:rPr lang="cs-CZ" sz="2200" dirty="0" smtClean="0">
                <a:hlinkClick r:id="rId2"/>
              </a:rPr>
              <a:t>=7cb1QmTkOAI</a:t>
            </a:r>
            <a:r>
              <a:rPr lang="cs-CZ" sz="2200" dirty="0" smtClean="0"/>
              <a:t>)</a:t>
            </a:r>
          </a:p>
          <a:p>
            <a:pPr lvl="1"/>
            <a:endParaRPr lang="cs-CZ" sz="2200" dirty="0" smtClean="0"/>
          </a:p>
          <a:p>
            <a:pPr lvl="1"/>
            <a:r>
              <a:rPr lang="cs-CZ" b="1" dirty="0" err="1" smtClean="0"/>
              <a:t>Figarova</a:t>
            </a:r>
            <a:r>
              <a:rPr lang="cs-CZ" b="1" dirty="0" smtClean="0"/>
              <a:t> svatba </a:t>
            </a:r>
            <a:r>
              <a:rPr lang="cs-CZ" sz="2000" dirty="0" smtClean="0"/>
              <a:t>(</a:t>
            </a:r>
            <a:r>
              <a:rPr lang="cs-CZ" sz="2000" dirty="0" smtClean="0">
                <a:hlinkClick r:id="rId3"/>
              </a:rPr>
              <a:t>http://www.youtube.com/</a:t>
            </a:r>
            <a:r>
              <a:rPr lang="cs-CZ" sz="2000" dirty="0" err="1" smtClean="0">
                <a:hlinkClick r:id="rId3"/>
              </a:rPr>
              <a:t>watch?v</a:t>
            </a:r>
            <a:r>
              <a:rPr lang="cs-CZ" sz="2000" dirty="0" smtClean="0">
                <a:hlinkClick r:id="rId3"/>
              </a:rPr>
              <a:t>=-</a:t>
            </a:r>
            <a:r>
              <a:rPr lang="cs-CZ" sz="2000" dirty="0" err="1" smtClean="0">
                <a:hlinkClick r:id="rId3"/>
              </a:rPr>
              <a:t>TNakOAoYxU</a:t>
            </a:r>
            <a:r>
              <a:rPr lang="cs-CZ" sz="2000" dirty="0" smtClean="0"/>
              <a:t>)</a:t>
            </a:r>
          </a:p>
          <a:p>
            <a:pPr lvl="1"/>
            <a:endParaRPr lang="cs-CZ" sz="2000" dirty="0" smtClean="0"/>
          </a:p>
          <a:p>
            <a:pPr lvl="1"/>
            <a:r>
              <a:rPr lang="cs-CZ" b="1" dirty="0" smtClean="0"/>
              <a:t>Kouzelná flétna </a:t>
            </a:r>
            <a:r>
              <a:rPr lang="cs-CZ" sz="2000" dirty="0" smtClean="0"/>
              <a:t>(</a:t>
            </a:r>
            <a:r>
              <a:rPr lang="cs-CZ" sz="2000" dirty="0" smtClean="0">
                <a:hlinkClick r:id="rId4"/>
              </a:rPr>
              <a:t>http://www.youtube.com/</a:t>
            </a:r>
            <a:r>
              <a:rPr lang="cs-CZ" sz="2000" dirty="0" err="1" smtClean="0">
                <a:hlinkClick r:id="rId4"/>
              </a:rPr>
              <a:t>watch?v</a:t>
            </a:r>
            <a:r>
              <a:rPr lang="cs-CZ" sz="2000" dirty="0" smtClean="0">
                <a:hlinkClick r:id="rId4"/>
              </a:rPr>
              <a:t>=rxGy83aipbY</a:t>
            </a:r>
            <a:r>
              <a:rPr lang="cs-CZ" sz="2000" dirty="0" smtClean="0"/>
              <a:t>)</a:t>
            </a:r>
          </a:p>
          <a:p>
            <a:pPr marL="457200" lvl="1" indent="0">
              <a:buNone/>
            </a:pPr>
            <a:r>
              <a:rPr lang="cs-CZ" sz="2400" dirty="0" smtClean="0"/>
              <a:t>  (</a:t>
            </a:r>
            <a:r>
              <a:rPr lang="cs-CZ" sz="2000" dirty="0" smtClean="0">
                <a:hlinkClick r:id="rId5"/>
              </a:rPr>
              <a:t>http://www.youtube.com/</a:t>
            </a:r>
            <a:r>
              <a:rPr lang="cs-CZ" sz="2000" dirty="0" err="1" smtClean="0">
                <a:hlinkClick r:id="rId5"/>
              </a:rPr>
              <a:t>watch?v</a:t>
            </a:r>
            <a:r>
              <a:rPr lang="cs-CZ" sz="2000" dirty="0" smtClean="0">
                <a:hlinkClick r:id="rId5"/>
              </a:rPr>
              <a:t>=87UE2GC5db0</a:t>
            </a:r>
            <a:r>
              <a:rPr lang="cs-CZ" sz="2000" dirty="0" smtClean="0"/>
              <a:t>)</a:t>
            </a:r>
          </a:p>
          <a:p>
            <a:pPr marL="457200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0743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Antonín Dvořák </a:t>
            </a:r>
          </a:p>
          <a:p>
            <a:pPr lvl="1"/>
            <a:r>
              <a:rPr lang="cs-CZ" dirty="0" smtClean="0"/>
              <a:t> </a:t>
            </a:r>
            <a:r>
              <a:rPr lang="cs-CZ" b="1" dirty="0" smtClean="0"/>
              <a:t>Rusalka  </a:t>
            </a:r>
            <a:r>
              <a:rPr lang="cs-CZ" sz="2000" dirty="0" smtClean="0"/>
              <a:t>(</a:t>
            </a:r>
            <a:r>
              <a:rPr lang="cs-CZ" sz="2000" dirty="0" smtClean="0">
                <a:hlinkClick r:id="rId2"/>
              </a:rPr>
              <a:t>http://www.youtube.com/</a:t>
            </a:r>
            <a:r>
              <a:rPr lang="cs-CZ" sz="2000" dirty="0" err="1" smtClean="0">
                <a:hlinkClick r:id="rId2"/>
              </a:rPr>
              <a:t>watch?v</a:t>
            </a:r>
            <a:r>
              <a:rPr lang="cs-CZ" sz="2000" dirty="0" smtClean="0">
                <a:hlinkClick r:id="rId2"/>
              </a:rPr>
              <a:t>=P5lQguMeDOI</a:t>
            </a:r>
            <a:r>
              <a:rPr lang="cs-CZ" sz="2000" dirty="0" smtClean="0"/>
              <a:t>)</a:t>
            </a:r>
          </a:p>
          <a:p>
            <a:pPr lvl="1"/>
            <a:endParaRPr lang="cs-CZ" sz="2000" dirty="0" smtClean="0"/>
          </a:p>
          <a:p>
            <a:pPr lvl="1"/>
            <a:r>
              <a:rPr lang="cs-CZ" b="1" dirty="0" smtClean="0"/>
              <a:t>Čert a Káča </a:t>
            </a:r>
            <a:r>
              <a:rPr lang="cs-CZ" sz="2000" dirty="0" smtClean="0"/>
              <a:t>(</a:t>
            </a:r>
            <a:r>
              <a:rPr lang="cs-CZ" sz="2000" dirty="0" smtClean="0">
                <a:hlinkClick r:id="rId3"/>
              </a:rPr>
              <a:t>http://www.youtube.com/</a:t>
            </a:r>
            <a:r>
              <a:rPr lang="cs-CZ" sz="2000" dirty="0" err="1" smtClean="0">
                <a:hlinkClick r:id="rId3"/>
              </a:rPr>
              <a:t>watch?v</a:t>
            </a:r>
            <a:r>
              <a:rPr lang="cs-CZ" sz="2000" dirty="0" smtClean="0">
                <a:hlinkClick r:id="rId3"/>
              </a:rPr>
              <a:t>=O97HDb53cRI</a:t>
            </a:r>
            <a:r>
              <a:rPr lang="cs-CZ" sz="2000" dirty="0" smtClean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094248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Bedřich Smetana </a:t>
            </a:r>
          </a:p>
          <a:p>
            <a:pPr lvl="1"/>
            <a:r>
              <a:rPr lang="cs-CZ" b="1" dirty="0" smtClean="0"/>
              <a:t>Prodaná nevěsta </a:t>
            </a:r>
            <a:r>
              <a:rPr lang="cs-CZ" sz="2000" dirty="0" smtClean="0"/>
              <a:t>(</a:t>
            </a:r>
            <a:r>
              <a:rPr lang="cs-CZ" sz="2000" dirty="0" smtClean="0">
                <a:hlinkClick r:id="rId2"/>
              </a:rPr>
              <a:t>http://www.youtube.com/</a:t>
            </a:r>
            <a:r>
              <a:rPr lang="cs-CZ" sz="2000" dirty="0" err="1" smtClean="0">
                <a:hlinkClick r:id="rId2"/>
              </a:rPr>
              <a:t>watch?v</a:t>
            </a:r>
            <a:r>
              <a:rPr lang="cs-CZ" sz="2000" dirty="0" smtClean="0">
                <a:hlinkClick r:id="rId2"/>
              </a:rPr>
              <a:t>=</a:t>
            </a:r>
            <a:r>
              <a:rPr lang="cs-CZ" sz="2000" dirty="0" err="1" smtClean="0">
                <a:hlinkClick r:id="rId2"/>
              </a:rPr>
              <a:t>HUXhEzIuRhQ</a:t>
            </a:r>
            <a:r>
              <a:rPr lang="cs-CZ" sz="2000" dirty="0" smtClean="0"/>
              <a:t>)    (</a:t>
            </a:r>
            <a:r>
              <a:rPr lang="cs-CZ" sz="2000" dirty="0" smtClean="0">
                <a:hlinkClick r:id="rId3"/>
              </a:rPr>
              <a:t>http://www.youtube.com/</a:t>
            </a:r>
            <a:r>
              <a:rPr lang="cs-CZ" sz="2000" dirty="0" err="1" smtClean="0">
                <a:hlinkClick r:id="rId3"/>
              </a:rPr>
              <a:t>watch?v</a:t>
            </a:r>
            <a:r>
              <a:rPr lang="cs-CZ" sz="2000" dirty="0" smtClean="0">
                <a:hlinkClick r:id="rId3"/>
              </a:rPr>
              <a:t>=PYB84e98mWU</a:t>
            </a:r>
            <a:r>
              <a:rPr lang="cs-CZ" sz="2000" dirty="0" smtClean="0"/>
              <a:t>)</a:t>
            </a:r>
          </a:p>
          <a:p>
            <a:pPr lvl="1"/>
            <a:endParaRPr lang="cs-CZ" sz="2000" dirty="0" smtClean="0"/>
          </a:p>
          <a:p>
            <a:pPr lvl="1"/>
            <a:r>
              <a:rPr lang="cs-CZ" b="1" dirty="0" smtClean="0"/>
              <a:t>Libuše </a:t>
            </a:r>
          </a:p>
          <a:p>
            <a:pPr marL="457200" lvl="1" indent="0">
              <a:buNone/>
            </a:pPr>
            <a:r>
              <a:rPr lang="cs-CZ" sz="2000" dirty="0" smtClean="0"/>
              <a:t>(</a:t>
            </a:r>
            <a:r>
              <a:rPr lang="cs-CZ" sz="2000" dirty="0" smtClean="0">
                <a:hlinkClick r:id="rId4"/>
              </a:rPr>
              <a:t>http://www.youtube.com/</a:t>
            </a:r>
            <a:r>
              <a:rPr lang="cs-CZ" sz="2000" dirty="0" err="1" smtClean="0">
                <a:hlinkClick r:id="rId4"/>
              </a:rPr>
              <a:t>watch?v</a:t>
            </a:r>
            <a:r>
              <a:rPr lang="cs-CZ" sz="2000" dirty="0" smtClean="0">
                <a:hlinkClick r:id="rId4"/>
              </a:rPr>
              <a:t>=jf46A0C3KZU</a:t>
            </a:r>
            <a:r>
              <a:rPr lang="cs-CZ" sz="2000" dirty="0" smtClean="0"/>
              <a:t>)</a:t>
            </a:r>
          </a:p>
          <a:p>
            <a:pPr marL="457200" lvl="1" indent="0">
              <a:buNone/>
            </a:pPr>
            <a:endParaRPr lang="cs-CZ" sz="2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2367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Leoš Janáček</a:t>
            </a:r>
          </a:p>
          <a:p>
            <a:pPr lvl="1"/>
            <a:r>
              <a:rPr lang="cs-CZ" b="1" dirty="0" smtClean="0"/>
              <a:t>Příhody lišky Bystroušky </a:t>
            </a:r>
            <a:r>
              <a:rPr lang="cs-CZ" sz="2000" dirty="0" smtClean="0"/>
              <a:t>(</a:t>
            </a:r>
            <a:r>
              <a:rPr lang="cs-CZ" sz="2000" dirty="0" smtClean="0">
                <a:hlinkClick r:id="rId2"/>
              </a:rPr>
              <a:t>http://www.youtube.com/</a:t>
            </a:r>
            <a:r>
              <a:rPr lang="cs-CZ" sz="2000" dirty="0" err="1" smtClean="0">
                <a:hlinkClick r:id="rId2"/>
              </a:rPr>
              <a:t>watch?v</a:t>
            </a:r>
            <a:r>
              <a:rPr lang="cs-CZ" sz="2000" dirty="0" smtClean="0">
                <a:hlinkClick r:id="rId2"/>
              </a:rPr>
              <a:t>=</a:t>
            </a:r>
            <a:r>
              <a:rPr lang="cs-CZ" sz="2000" dirty="0" err="1" smtClean="0">
                <a:hlinkClick r:id="rId2"/>
              </a:rPr>
              <a:t>fiQggEYSrxQ</a:t>
            </a:r>
            <a:r>
              <a:rPr lang="cs-CZ" sz="2000" smtClean="0"/>
              <a:t>)</a:t>
            </a:r>
          </a:p>
          <a:p>
            <a:pPr lvl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49013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65</TotalTime>
  <Words>533</Words>
  <Application>Microsoft Office PowerPoint</Application>
  <PresentationFormat>Předvádění na obrazovce (4:3)</PresentationFormat>
  <Paragraphs>99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Slunovrat</vt:lpstr>
      <vt:lpstr>Prezentace aplikace PowerPoint</vt:lpstr>
      <vt:lpstr>Prezentace aplikace PowerPoint</vt:lpstr>
      <vt:lpstr>Opera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Složky opery</vt:lpstr>
      <vt:lpstr>Prezentace aplikace PowerPoint</vt:lpstr>
      <vt:lpstr>Hudební složky opery</vt:lpstr>
      <vt:lpstr>Prezentace aplikace PowerPoint</vt:lpstr>
      <vt:lpstr>Prezentace aplikace PowerPoint</vt:lpstr>
      <vt:lpstr>Nejslavnější operní skladatelé a jejich díla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Opera</dc:title>
  <dc:creator>0JXR</dc:creator>
  <cp:lastModifiedBy>0JXR</cp:lastModifiedBy>
  <cp:revision>19</cp:revision>
  <dcterms:created xsi:type="dcterms:W3CDTF">2013-01-02T10:26:58Z</dcterms:created>
  <dcterms:modified xsi:type="dcterms:W3CDTF">2013-06-17T07:40:57Z</dcterms:modified>
</cp:coreProperties>
</file>